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3" r:id="rId6"/>
    <p:sldId id="288" r:id="rId7"/>
    <p:sldId id="284" r:id="rId8"/>
    <p:sldId id="281" r:id="rId9"/>
    <p:sldId id="285" r:id="rId10"/>
    <p:sldId id="286" r:id="rId11"/>
    <p:sldId id="289" r:id="rId12"/>
    <p:sldId id="273" r:id="rId13"/>
    <p:sldId id="290" r:id="rId14"/>
    <p:sldId id="275" r:id="rId15"/>
    <p:sldId id="291" r:id="rId16"/>
    <p:sldId id="271" r:id="rId17"/>
    <p:sldId id="272" r:id="rId18"/>
    <p:sldId id="277" r:id="rId19"/>
    <p:sldId id="280" r:id="rId20"/>
    <p:sldId id="263" r:id="rId21"/>
    <p:sldId id="264" r:id="rId22"/>
    <p:sldId id="265" r:id="rId23"/>
    <p:sldId id="266" r:id="rId24"/>
    <p:sldId id="267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>
      <p:cViewPr varScale="1">
        <p:scale>
          <a:sx n="161" d="100"/>
          <a:sy n="161" d="100"/>
        </p:scale>
        <p:origin x="95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B01D7-90AE-CC46-BE65-396F7C99454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4E8A-FADB-FF4D-9466-E73B10C0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8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C4E8A-FADB-FF4D-9466-E73B10C006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865" y="101128"/>
            <a:ext cx="774826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070" y="989152"/>
            <a:ext cx="8023859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theta.alcf.a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gonne-lcf.github.io/ThetaGPU-Do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rgonne-lcf/CompPerf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username@theta.alcf.anl.g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2"/>
            <a:ext cx="2809240" cy="72390"/>
          </a:xfrm>
          <a:custGeom>
            <a:avLst/>
            <a:gdLst/>
            <a:ahLst/>
            <a:cxnLst/>
            <a:rect l="l" t="t" r="r" b="b"/>
            <a:pathLst>
              <a:path w="2809240" h="72390">
                <a:moveTo>
                  <a:pt x="2809240" y="0"/>
                </a:moveTo>
                <a:lnTo>
                  <a:pt x="0" y="0"/>
                </a:lnTo>
                <a:lnTo>
                  <a:pt x="0" y="72389"/>
                </a:lnTo>
                <a:lnTo>
                  <a:pt x="2809240" y="72389"/>
                </a:lnTo>
                <a:lnTo>
                  <a:pt x="28092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9359" y="147142"/>
            <a:ext cx="2743199" cy="951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68552"/>
            <a:ext cx="9144000" cy="1813560"/>
          </a:xfrm>
          <a:custGeom>
            <a:avLst/>
            <a:gdLst/>
            <a:ahLst/>
            <a:cxnLst/>
            <a:rect l="l" t="t" r="r" b="b"/>
            <a:pathLst>
              <a:path w="9144000" h="1813560">
                <a:moveTo>
                  <a:pt x="9144000" y="0"/>
                </a:moveTo>
                <a:lnTo>
                  <a:pt x="0" y="0"/>
                </a:lnTo>
                <a:lnTo>
                  <a:pt x="0" y="1813560"/>
                </a:lnTo>
                <a:lnTo>
                  <a:pt x="9144000" y="1813560"/>
                </a:lnTo>
                <a:close/>
              </a:path>
            </a:pathLst>
          </a:custGeom>
          <a:solidFill>
            <a:srgbClr val="005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819732"/>
            <a:ext cx="5669915" cy="6794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290"/>
              </a:spcBef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CONTAINERS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THETA-GPU</a:t>
            </a:r>
            <a:r>
              <a:rPr lang="en-US"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lang="en-US" sz="2200" b="1" spc="-5" dirty="0">
                <a:solidFill>
                  <a:srgbClr val="FFFFFF"/>
                </a:solidFill>
                <a:latin typeface="Arial"/>
                <a:cs typeface="Arial"/>
              </a:rPr>
              <a:t>D THETA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100" y="252551"/>
            <a:ext cx="4634865" cy="566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ALCF </a:t>
            </a:r>
            <a:r>
              <a:rPr sz="1400" b="1" spc="-20" dirty="0">
                <a:solidFill>
                  <a:srgbClr val="464749"/>
                </a:solidFill>
                <a:latin typeface="Arial"/>
                <a:cs typeface="Arial"/>
              </a:rPr>
              <a:t>COMPUTATIONAL </a:t>
            </a: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PERFORMANCE WORKSHOP  </a:t>
            </a:r>
            <a:r>
              <a:rPr sz="1400" b="1" spc="-45" dirty="0">
                <a:solidFill>
                  <a:srgbClr val="464749"/>
                </a:solidFill>
                <a:latin typeface="Arial"/>
                <a:cs typeface="Arial"/>
              </a:rPr>
              <a:t>MAY </a:t>
            </a:r>
            <a:r>
              <a:rPr lang="en-US" sz="1400" b="1" spc="-45" dirty="0">
                <a:solidFill>
                  <a:srgbClr val="464749"/>
                </a:solidFill>
                <a:latin typeface="Arial"/>
                <a:cs typeface="Arial"/>
              </a:rPr>
              <a:t>2</a:t>
            </a: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4-</a:t>
            </a:r>
            <a:r>
              <a:rPr lang="en-US" sz="1400" b="1" spc="-5" dirty="0">
                <a:solidFill>
                  <a:srgbClr val="464749"/>
                </a:solidFill>
                <a:latin typeface="Arial"/>
                <a:cs typeface="Arial"/>
              </a:rPr>
              <a:t>2</a:t>
            </a: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6,</a:t>
            </a:r>
            <a:r>
              <a:rPr sz="1400" b="1" spc="25" dirty="0">
                <a:solidFill>
                  <a:srgbClr val="46474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464749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079" y="3428822"/>
            <a:ext cx="4811395" cy="1075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78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464749"/>
                </a:solidFill>
                <a:latin typeface="Arial"/>
                <a:cs typeface="Arial"/>
              </a:rPr>
              <a:t>Taylor </a:t>
            </a: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Childers, </a:t>
            </a:r>
            <a:r>
              <a:rPr lang="en-US" sz="1800" b="1" spc="-5" dirty="0">
                <a:solidFill>
                  <a:srgbClr val="464749"/>
                </a:solidFill>
                <a:latin typeface="Arial"/>
                <a:cs typeface="Arial"/>
              </a:rPr>
              <a:t>Aditya </a:t>
            </a:r>
            <a:r>
              <a:rPr lang="en-US" sz="1800" b="1" spc="-5" dirty="0" err="1">
                <a:solidFill>
                  <a:srgbClr val="464749"/>
                </a:solidFill>
                <a:latin typeface="Arial"/>
                <a:cs typeface="Arial"/>
              </a:rPr>
              <a:t>Tanikanti</a:t>
            </a: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  </a:t>
            </a:r>
            <a:r>
              <a:rPr sz="1800" b="1" spc="-10" dirty="0">
                <a:solidFill>
                  <a:srgbClr val="464749"/>
                </a:solidFill>
                <a:latin typeface="Arial"/>
                <a:cs typeface="Arial"/>
              </a:rPr>
              <a:t>Datascience</a:t>
            </a:r>
            <a:r>
              <a:rPr sz="1800" b="1" dirty="0">
                <a:solidFill>
                  <a:srgbClr val="46474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64749"/>
                </a:solidFill>
                <a:latin typeface="Arial"/>
                <a:cs typeface="Arial"/>
              </a:rPr>
              <a:t>team</a:t>
            </a:r>
            <a:endParaRPr sz="1800" dirty="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Argonne </a:t>
            </a:r>
            <a:r>
              <a:rPr sz="1800" b="1" spc="-10" dirty="0">
                <a:solidFill>
                  <a:srgbClr val="464749"/>
                </a:solidFill>
                <a:latin typeface="Arial"/>
                <a:cs typeface="Arial"/>
              </a:rPr>
              <a:t>Leadership </a:t>
            </a: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Computing</a:t>
            </a:r>
            <a:r>
              <a:rPr sz="1800" b="1" spc="25" dirty="0">
                <a:solidFill>
                  <a:srgbClr val="46474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Facility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FC06-1D2D-B53E-9082-F0DFF32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28"/>
            <a:ext cx="914399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		Theta: Build and run singularity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67-6BEE-EF3C-F0C8-9FC05FE5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83" y="666751"/>
            <a:ext cx="8387617" cy="36625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Documentation: https://</a:t>
            </a:r>
            <a:r>
              <a:rPr lang="en-US" sz="1400" dirty="0" err="1">
                <a:latin typeface="Helvetica" pitchFamily="2" charset="0"/>
              </a:rPr>
              <a:t>www.alcf.anl.gov</a:t>
            </a:r>
            <a:r>
              <a:rPr lang="en-US" sz="1400" dirty="0">
                <a:latin typeface="Helvetica" pitchFamily="2" charset="0"/>
              </a:rPr>
              <a:t>/support-center/theta/singularity-theta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Login to theta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ssh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  <a:hlinkClick r:id="rId3"/>
              </a:rPr>
              <a:t>username@theta.alcf.anl.gov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Build singularity image from the docker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singularity build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docker://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atanikan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alcftutorial:latest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>
                <a:latin typeface="Helvetica" pitchFamily="2" charset="0"/>
              </a:rPr>
              <a:t>(replace with your repo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Run job submission script (see below) with singularity image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qsub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job_submission_theta.sh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spc="10" dirty="0">
                <a:latin typeface="Helvetica" pitchFamily="2" charset="0"/>
              </a:rPr>
              <a:t>or copy from /03_containers/theta/</a:t>
            </a:r>
            <a:r>
              <a:rPr lang="en-US" sz="1400" spc="10" dirty="0" err="1">
                <a:latin typeface="Helvetica" pitchFamily="2" charset="0"/>
              </a:rPr>
              <a:t>job_submission.sh</a:t>
            </a:r>
            <a:endParaRPr lang="en-US" sz="1400" dirty="0"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457200" lvl="2"/>
            <a:endParaRPr 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A662C-FF5E-6622-36CB-9160ECA1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" y="2679151"/>
            <a:ext cx="4705350" cy="2363221"/>
          </a:xfrm>
          <a:prstGeom prst="rect">
            <a:avLst/>
          </a:prstGeom>
        </p:spPr>
      </p:pic>
      <p:sp>
        <p:nvSpPr>
          <p:cNvPr id="6" name="object 15">
            <a:extLst>
              <a:ext uri="{FF2B5EF4-FFF2-40B4-BE49-F238E27FC236}">
                <a16:creationId xmlns:a16="http://schemas.microsoft.com/office/drawing/2014/main" id="{5CACEE86-AA8F-2EE9-4673-A008B92FBE4B}"/>
              </a:ext>
            </a:extLst>
          </p:cNvPr>
          <p:cNvSpPr txBox="1"/>
          <p:nvPr/>
        </p:nvSpPr>
        <p:spPr>
          <a:xfrm>
            <a:off x="5720617" y="2769149"/>
            <a:ext cx="2712817" cy="21480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Parameters passed to cobalt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CAC614-BE80-D549-FAC4-539BCCB4CFB4}"/>
              </a:ext>
            </a:extLst>
          </p:cNvPr>
          <p:cNvCxnSpPr>
            <a:cxnSpLocks/>
          </p:cNvCxnSpPr>
          <p:nvPr/>
        </p:nvCxnSpPr>
        <p:spPr>
          <a:xfrm>
            <a:off x="2672617" y="287655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5">
            <a:extLst>
              <a:ext uri="{FF2B5EF4-FFF2-40B4-BE49-F238E27FC236}">
                <a16:creationId xmlns:a16="http://schemas.microsoft.com/office/drawing/2014/main" id="{7E61044E-3951-26F8-9A60-C3B5C581A1BD}"/>
              </a:ext>
            </a:extLst>
          </p:cNvPr>
          <p:cNvSpPr txBox="1"/>
          <p:nvPr/>
        </p:nvSpPr>
        <p:spPr>
          <a:xfrm>
            <a:off x="5758717" y="3366196"/>
            <a:ext cx="2712817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spc="-5" dirty="0">
                <a:latin typeface="Liberation Sans"/>
                <a:cs typeface="Liberation Sans"/>
              </a:rPr>
              <a:t>Use cray-</a:t>
            </a:r>
            <a:r>
              <a:rPr lang="en-US" sz="1200" spc="-5" dirty="0" err="1">
                <a:latin typeface="Liberation Sans"/>
                <a:cs typeface="Liberation Sans"/>
              </a:rPr>
              <a:t>mpich</a:t>
            </a:r>
            <a:r>
              <a:rPr lang="en-US" sz="1200" spc="-5" dirty="0">
                <a:latin typeface="Liberation Sans"/>
                <a:cs typeface="Liberation Sans"/>
              </a:rPr>
              <a:t>-</a:t>
            </a:r>
            <a:r>
              <a:rPr lang="en-US" sz="1200" spc="-5" dirty="0" err="1">
                <a:latin typeface="Liberation Sans"/>
                <a:cs typeface="Liberation Sans"/>
              </a:rPr>
              <a:t>abi</a:t>
            </a:r>
            <a:r>
              <a:rPr lang="en-US" sz="1200" spc="-5" dirty="0">
                <a:latin typeface="Liberation Sans"/>
                <a:cs typeface="Liberation Sans"/>
              </a:rPr>
              <a:t> for  compatibility with </a:t>
            </a:r>
            <a:r>
              <a:rPr lang="en-US" sz="1200" dirty="0">
                <a:latin typeface="Liberation Sans"/>
                <a:cs typeface="Liberation Sans"/>
              </a:rPr>
              <a:t>your </a:t>
            </a:r>
            <a:r>
              <a:rPr lang="en-US" sz="1200" spc="-5" dirty="0">
                <a:latin typeface="Liberation Sans"/>
                <a:cs typeface="Liberation Sans"/>
              </a:rPr>
              <a:t>build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34CA0D-B1FB-1699-EC53-D62003078B35}"/>
              </a:ext>
            </a:extLst>
          </p:cNvPr>
          <p:cNvCxnSpPr>
            <a:cxnSpLocks/>
          </p:cNvCxnSpPr>
          <p:nvPr/>
        </p:nvCxnSpPr>
        <p:spPr>
          <a:xfrm>
            <a:off x="2709715" y="3617922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15">
            <a:extLst>
              <a:ext uri="{FF2B5EF4-FFF2-40B4-BE49-F238E27FC236}">
                <a16:creationId xmlns:a16="http://schemas.microsoft.com/office/drawing/2014/main" id="{128E5A40-1C98-F14F-BA84-0DDA645BAFCB}"/>
              </a:ext>
            </a:extLst>
          </p:cNvPr>
          <p:cNvSpPr txBox="1"/>
          <p:nvPr/>
        </p:nvSpPr>
        <p:spPr>
          <a:xfrm>
            <a:off x="5720617" y="4660857"/>
            <a:ext cx="2712817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Run container on theta compute nodes using </a:t>
            </a:r>
            <a:r>
              <a:rPr lang="en-US" sz="1200" dirty="0" err="1">
                <a:latin typeface="Liberation Sans"/>
                <a:cs typeface="Liberation Sans"/>
              </a:rPr>
              <a:t>aprun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72126E-E3B3-2615-3693-58426837878A}"/>
              </a:ext>
            </a:extLst>
          </p:cNvPr>
          <p:cNvCxnSpPr>
            <a:cxnSpLocks/>
          </p:cNvCxnSpPr>
          <p:nvPr/>
        </p:nvCxnSpPr>
        <p:spPr>
          <a:xfrm>
            <a:off x="4724400" y="4913084"/>
            <a:ext cx="912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935D7-DDC7-8636-3AE0-165A43525958}"/>
              </a:ext>
            </a:extLst>
          </p:cNvPr>
          <p:cNvCxnSpPr>
            <a:cxnSpLocks/>
          </p:cNvCxnSpPr>
          <p:nvPr/>
        </p:nvCxnSpPr>
        <p:spPr>
          <a:xfrm>
            <a:off x="3320415" y="4329292"/>
            <a:ext cx="236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15">
            <a:extLst>
              <a:ext uri="{FF2B5EF4-FFF2-40B4-BE49-F238E27FC236}">
                <a16:creationId xmlns:a16="http://schemas.microsoft.com/office/drawing/2014/main" id="{3007B4D4-6A7D-6F89-432E-0BDA7799B876}"/>
              </a:ext>
            </a:extLst>
          </p:cNvPr>
          <p:cNvSpPr txBox="1"/>
          <p:nvPr/>
        </p:nvSpPr>
        <p:spPr>
          <a:xfrm>
            <a:off x="5720617" y="3815079"/>
            <a:ext cx="2712817" cy="7349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0170" marR="159385">
              <a:lnSpc>
                <a:spcPct val="93300"/>
              </a:lnSpc>
              <a:spcBef>
                <a:spcPts val="345"/>
              </a:spcBef>
            </a:pPr>
            <a:r>
              <a:rPr lang="en-US" sz="1200" spc="-5" dirty="0">
                <a:latin typeface="Liberation Sans"/>
                <a:cs typeface="Liberation Sans"/>
              </a:rPr>
              <a:t>Pass </a:t>
            </a:r>
            <a:r>
              <a:rPr lang="en-US" sz="1200" dirty="0">
                <a:latin typeface="Liberation Sans"/>
                <a:cs typeface="Liberation Sans"/>
              </a:rPr>
              <a:t>paths </a:t>
            </a:r>
            <a:r>
              <a:rPr lang="en-US" sz="1200" spc="-5" dirty="0">
                <a:latin typeface="Liberation Sans"/>
                <a:cs typeface="Liberation Sans"/>
              </a:rPr>
              <a:t>to </a:t>
            </a:r>
            <a:r>
              <a:rPr lang="en-US" sz="1200" spc="-25" dirty="0">
                <a:latin typeface="Liberation Sans"/>
                <a:cs typeface="Liberation Sans"/>
              </a:rPr>
              <a:t>CRAY </a:t>
            </a:r>
            <a:r>
              <a:rPr lang="en-US" sz="1200" dirty="0">
                <a:latin typeface="Liberation Sans"/>
                <a:cs typeface="Liberation Sans"/>
              </a:rPr>
              <a:t>objects  </a:t>
            </a:r>
            <a:r>
              <a:rPr lang="en-US" sz="1200" spc="-5" dirty="0">
                <a:latin typeface="Liberation Sans"/>
                <a:cs typeface="Liberation Sans"/>
              </a:rPr>
              <a:t>to </a:t>
            </a:r>
            <a:r>
              <a:rPr lang="en-US" sz="1200" dirty="0">
                <a:latin typeface="Liberation Sans"/>
                <a:cs typeface="Liberation Sans"/>
              </a:rPr>
              <a:t>your container using  </a:t>
            </a:r>
            <a:r>
              <a:rPr lang="en-US" sz="1200" spc="-5" dirty="0">
                <a:latin typeface="Liberation Sans"/>
                <a:cs typeface="Liberation Sans"/>
              </a:rPr>
              <a:t>SINGULARITYENV_LD_LIB  </a:t>
            </a:r>
            <a:r>
              <a:rPr lang="en-US" sz="1200" spc="-25" dirty="0">
                <a:latin typeface="Liberation Sans"/>
                <a:cs typeface="Liberation Sans"/>
              </a:rPr>
              <a:t>RARY_PATH</a:t>
            </a:r>
            <a:endParaRPr lang="en-US" sz="12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67482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FC06-1D2D-B53E-9082-F0DFF32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28"/>
            <a:ext cx="906779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 	Theta: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67-6BEE-EF3C-F0C8-9FC05FE5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573325"/>
            <a:ext cx="7320817" cy="1723549"/>
          </a:xfrm>
        </p:spPr>
        <p:txBody>
          <a:bodyPr/>
          <a:lstStyle/>
          <a:p>
            <a:endParaRPr lang="en-US" sz="1400" dirty="0">
              <a:highlight>
                <a:srgbClr val="FFFF00"/>
              </a:highlight>
            </a:endParaRPr>
          </a:p>
          <a:p>
            <a:pPr marL="457200" lvl="2"/>
            <a:endParaRPr lang="en-US" sz="1400" dirty="0"/>
          </a:p>
          <a:p>
            <a:pPr marL="457200" lvl="2"/>
            <a:endParaRPr lang="en-US" sz="1400" dirty="0">
              <a:solidFill>
                <a:schemeClr val="tx1"/>
              </a:solidFill>
              <a:latin typeface="Liberation Sans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Liberatio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97611-4555-E3C2-9B0B-78398249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2" y="799539"/>
            <a:ext cx="874299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882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Helvetica" pitchFamily="2" charset="0"/>
              </a:rPr>
              <a:t>	</a:t>
            </a:r>
            <a:r>
              <a:rPr sz="2400" spc="-5" dirty="0" err="1">
                <a:latin typeface="Helvetica" pitchFamily="2" charset="0"/>
              </a:rPr>
              <a:t>The</a:t>
            </a:r>
            <a:r>
              <a:rPr sz="2400" dirty="0" err="1">
                <a:latin typeface="Helvetica" pitchFamily="2" charset="0"/>
              </a:rPr>
              <a:t>t</a:t>
            </a:r>
            <a:r>
              <a:rPr sz="2400" spc="-5" dirty="0" err="1">
                <a:latin typeface="Helvetica" pitchFamily="2" charset="0"/>
              </a:rPr>
              <a:t>a</a:t>
            </a:r>
            <a:r>
              <a:rPr sz="2400" spc="-10" dirty="0" err="1">
                <a:latin typeface="Helvetica" pitchFamily="2" charset="0"/>
              </a:rPr>
              <a:t>GP</a:t>
            </a:r>
            <a:r>
              <a:rPr sz="2400" dirty="0" err="1">
                <a:latin typeface="Helvetica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 Preexisting Images for Deep Learning</a:t>
            </a:r>
            <a:endParaRPr sz="2400" dirty="0">
              <a:latin typeface="Helvetica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9" y="761821"/>
            <a:ext cx="9398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Arial"/>
              </a:rPr>
              <a:t>•</a:t>
            </a:r>
            <a:endParaRPr sz="1600">
              <a:latin typeface="Helvetica" pitchFamily="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9" y="773252"/>
            <a:ext cx="7073900" cy="508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0"/>
              </a:spcBef>
            </a:pPr>
            <a:r>
              <a:rPr sz="1600" spc="10" dirty="0">
                <a:latin typeface="Helvetica" pitchFamily="2" charset="0"/>
                <a:cs typeface="Liberation Sans"/>
              </a:rPr>
              <a:t>There </a:t>
            </a:r>
            <a:r>
              <a:rPr sz="1600" spc="5" dirty="0">
                <a:latin typeface="Helvetica" pitchFamily="2" charset="0"/>
                <a:cs typeface="Liberation Sans"/>
              </a:rPr>
              <a:t>are </a:t>
            </a:r>
            <a:r>
              <a:rPr sz="1600" spc="10" dirty="0">
                <a:latin typeface="Helvetica" pitchFamily="2" charset="0"/>
                <a:cs typeface="Liberation Sans"/>
              </a:rPr>
              <a:t>several </a:t>
            </a:r>
            <a:r>
              <a:rPr sz="1600" spc="5" dirty="0">
                <a:latin typeface="Helvetica" pitchFamily="2" charset="0"/>
                <a:cs typeface="Liberation Sans"/>
              </a:rPr>
              <a:t>containers </a:t>
            </a:r>
            <a:r>
              <a:rPr sz="1600" spc="15" dirty="0">
                <a:latin typeface="Helvetica" pitchFamily="2" charset="0"/>
                <a:cs typeface="Liberation Sans"/>
              </a:rPr>
              <a:t>on </a:t>
            </a:r>
            <a:r>
              <a:rPr sz="1600" spc="10" dirty="0">
                <a:latin typeface="Helvetica" pitchFamily="2" charset="0"/>
                <a:cs typeface="Liberation Sans"/>
              </a:rPr>
              <a:t>ThetaGPU </a:t>
            </a:r>
            <a:r>
              <a:rPr sz="1600" spc="5" dirty="0">
                <a:latin typeface="Helvetica" pitchFamily="2" charset="0"/>
                <a:cs typeface="Liberation Sans"/>
              </a:rPr>
              <a:t>that will </a:t>
            </a:r>
            <a:r>
              <a:rPr sz="1600" spc="10" dirty="0">
                <a:latin typeface="Helvetica" pitchFamily="2" charset="0"/>
                <a:cs typeface="Liberation Sans"/>
              </a:rPr>
              <a:t>help </a:t>
            </a:r>
            <a:r>
              <a:rPr sz="1600" spc="15" dirty="0">
                <a:latin typeface="Helvetica" pitchFamily="2" charset="0"/>
                <a:cs typeface="Liberation Sans"/>
              </a:rPr>
              <a:t>you </a:t>
            </a:r>
            <a:r>
              <a:rPr sz="1600" spc="10" dirty="0">
                <a:latin typeface="Helvetica" pitchFamily="2" charset="0"/>
                <a:cs typeface="Liberation Sans"/>
              </a:rPr>
              <a:t>get started </a:t>
            </a:r>
            <a:r>
              <a:rPr sz="1600" spc="5" dirty="0">
                <a:latin typeface="Helvetica" pitchFamily="2" charset="0"/>
                <a:cs typeface="Liberation Sans"/>
              </a:rPr>
              <a:t>with </a:t>
            </a:r>
            <a:r>
              <a:rPr sz="1600" spc="10" dirty="0">
                <a:latin typeface="Helvetica" pitchFamily="2" charset="0"/>
                <a:cs typeface="Liberation Sans"/>
              </a:rPr>
              <a:t>deep  learning experiments </a:t>
            </a:r>
            <a:r>
              <a:rPr sz="1600" spc="5" dirty="0">
                <a:latin typeface="Helvetica" pitchFamily="2" charset="0"/>
                <a:cs typeface="Liberation Sans"/>
              </a:rPr>
              <a:t>that </a:t>
            </a:r>
            <a:r>
              <a:rPr sz="1600" spc="10" dirty="0">
                <a:latin typeface="Helvetica" pitchFamily="2" charset="0"/>
                <a:cs typeface="Liberation Sans"/>
              </a:rPr>
              <a:t>can </a:t>
            </a:r>
            <a:r>
              <a:rPr sz="1600" spc="5" dirty="0">
                <a:latin typeface="Helvetica" pitchFamily="2" charset="0"/>
                <a:cs typeface="Liberation Sans"/>
              </a:rPr>
              <a:t>efficiently </a:t>
            </a:r>
            <a:r>
              <a:rPr sz="1600" spc="10" dirty="0">
                <a:latin typeface="Helvetica" pitchFamily="2" charset="0"/>
                <a:cs typeface="Liberation Sans"/>
              </a:rPr>
              <a:t>use the A100</a:t>
            </a:r>
            <a:r>
              <a:rPr sz="1600" spc="-125" dirty="0">
                <a:latin typeface="Helvetica" pitchFamily="2" charset="0"/>
                <a:cs typeface="Liberation Sans"/>
              </a:rPr>
              <a:t> </a:t>
            </a:r>
            <a:r>
              <a:rPr sz="1600" spc="10" dirty="0">
                <a:latin typeface="Helvetica" pitchFamily="2" charset="0"/>
                <a:cs typeface="Liberation Sans"/>
              </a:rPr>
              <a:t>GPUs.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09" y="1545412"/>
            <a:ext cx="9398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Arial"/>
              </a:rPr>
              <a:t>•</a:t>
            </a:r>
            <a:endParaRPr sz="1600">
              <a:latin typeface="Helvetica" pitchFamily="2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39" y="1520329"/>
            <a:ext cx="7401561" cy="5219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Liberation Sans"/>
              </a:rPr>
              <a:t>Documentation:</a:t>
            </a:r>
            <a:r>
              <a:rPr sz="1600" spc="70" dirty="0">
                <a:latin typeface="Helvetica" pitchFamily="2" charset="0"/>
                <a:cs typeface="Liberation Sans"/>
              </a:rPr>
              <a:t> </a:t>
            </a:r>
            <a:r>
              <a:rPr sz="1600" spc="5" dirty="0">
                <a:latin typeface="Helvetica" pitchFamily="2" charset="0"/>
                <a:cs typeface="Liberation Sans"/>
                <a:hlinkClick r:id="rId2"/>
              </a:rPr>
              <a:t>https://argonne-lcf.github.io/ThetaGPU-Docs/</a:t>
            </a:r>
            <a:endParaRPr lang="en-US" sz="1600" spc="5" dirty="0">
              <a:latin typeface="Helvetica" pitchFamily="2" charset="0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600" dirty="0">
                <a:latin typeface="Helvetica" pitchFamily="2" charset="0"/>
                <a:cs typeface="Liberation Sans"/>
              </a:rPr>
              <a:t>	https://</a:t>
            </a:r>
            <a:r>
              <a:rPr lang="en-US" sz="1600" dirty="0" err="1">
                <a:latin typeface="Helvetica" pitchFamily="2" charset="0"/>
                <a:cs typeface="Liberation Sans"/>
              </a:rPr>
              <a:t>argonne-lcf.github.io</a:t>
            </a:r>
            <a:r>
              <a:rPr lang="en-US" sz="1600" dirty="0">
                <a:latin typeface="Helvetica" pitchFamily="2" charset="0"/>
                <a:cs typeface="Liberation Sans"/>
              </a:rPr>
              <a:t>/</a:t>
            </a:r>
            <a:r>
              <a:rPr lang="en-US" sz="1600" dirty="0" err="1">
                <a:latin typeface="Helvetica" pitchFamily="2" charset="0"/>
                <a:cs typeface="Liberation Sans"/>
              </a:rPr>
              <a:t>ThetaGPU</a:t>
            </a:r>
            <a:r>
              <a:rPr lang="en-US" sz="1600" dirty="0">
                <a:latin typeface="Helvetica" pitchFamily="2" charset="0"/>
                <a:cs typeface="Liberation Sans"/>
              </a:rPr>
              <a:t>-Docs/Singularity%20Containers/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09" y="2096591"/>
            <a:ext cx="9398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Arial"/>
              </a:rPr>
              <a:t>•</a:t>
            </a:r>
            <a:endParaRPr sz="1600">
              <a:latin typeface="Helvetica" pitchFamily="2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039" y="2106752"/>
            <a:ext cx="49403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5" dirty="0">
                <a:latin typeface="Helvetica" pitchFamily="2" charset="0"/>
                <a:cs typeface="Liberation Sans"/>
              </a:rPr>
              <a:t>The </a:t>
            </a:r>
            <a:r>
              <a:rPr sz="1600" spc="5" dirty="0">
                <a:latin typeface="Helvetica" pitchFamily="2" charset="0"/>
                <a:cs typeface="Liberation Sans"/>
              </a:rPr>
              <a:t>different </a:t>
            </a:r>
            <a:r>
              <a:rPr sz="1600" spc="10" dirty="0">
                <a:latin typeface="Helvetica" pitchFamily="2" charset="0"/>
                <a:cs typeface="Liberation Sans"/>
              </a:rPr>
              <a:t>optimized </a:t>
            </a:r>
            <a:r>
              <a:rPr sz="1600" spc="5" dirty="0">
                <a:latin typeface="Helvetica" pitchFamily="2" charset="0"/>
                <a:cs typeface="Liberation Sans"/>
              </a:rPr>
              <a:t>containers for </a:t>
            </a:r>
            <a:r>
              <a:rPr sz="1600" spc="15" dirty="0">
                <a:latin typeface="Helvetica" pitchFamily="2" charset="0"/>
                <a:cs typeface="Liberation Sans"/>
              </a:rPr>
              <a:t>DL </a:t>
            </a:r>
            <a:r>
              <a:rPr sz="1600" spc="10" dirty="0">
                <a:latin typeface="Helvetica" pitchFamily="2" charset="0"/>
                <a:cs typeface="Liberation Sans"/>
              </a:rPr>
              <a:t>are </a:t>
            </a:r>
            <a:r>
              <a:rPr sz="1600" spc="5" dirty="0">
                <a:latin typeface="Helvetica" pitchFamily="2" charset="0"/>
                <a:cs typeface="Liberation Sans"/>
              </a:rPr>
              <a:t>available</a:t>
            </a:r>
            <a:r>
              <a:rPr sz="1600" spc="-100" dirty="0">
                <a:latin typeface="Helvetica" pitchFamily="2" charset="0"/>
                <a:cs typeface="Liberation Sans"/>
              </a:rPr>
              <a:t> </a:t>
            </a:r>
            <a:r>
              <a:rPr sz="1600" spc="5" dirty="0">
                <a:latin typeface="Helvetica" pitchFamily="2" charset="0"/>
                <a:cs typeface="Liberation Sans"/>
              </a:rPr>
              <a:t>at: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8" y="2412822"/>
            <a:ext cx="6626861" cy="220060"/>
          </a:xfrm>
          <a:prstGeom prst="rect">
            <a:avLst/>
          </a:prstGeom>
          <a:solidFill>
            <a:srgbClr val="FFF1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600" spc="5" dirty="0">
                <a:latin typeface="Helvetica" pitchFamily="2" charset="0"/>
                <a:cs typeface="Liberation Sans"/>
              </a:rPr>
              <a:t>ls</a:t>
            </a:r>
            <a:r>
              <a:rPr sz="1600" spc="75" dirty="0">
                <a:latin typeface="Helvetica" pitchFamily="2" charset="0"/>
                <a:cs typeface="Liberation Sans"/>
              </a:rPr>
              <a:t> </a:t>
            </a:r>
            <a:r>
              <a:rPr sz="1600" spc="5" dirty="0">
                <a:latin typeface="Helvetica" pitchFamily="2" charset="0"/>
                <a:cs typeface="Liberation Sans"/>
              </a:rPr>
              <a:t>/lus/theta-fs0/software/thetagpu/nvidia-containers/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209" y="2922091"/>
            <a:ext cx="9398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Arial"/>
              </a:rPr>
              <a:t>•</a:t>
            </a:r>
            <a:endParaRPr sz="1600">
              <a:latin typeface="Helvetica" pitchFamily="2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039" y="2933522"/>
            <a:ext cx="7614284" cy="508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0"/>
              </a:spcBef>
            </a:pPr>
            <a:r>
              <a:rPr sz="1600" spc="-65" dirty="0">
                <a:latin typeface="Helvetica" pitchFamily="2" charset="0"/>
                <a:cs typeface="Liberation Sans"/>
              </a:rPr>
              <a:t>To </a:t>
            </a:r>
            <a:r>
              <a:rPr sz="1600" spc="10" dirty="0">
                <a:latin typeface="Helvetica" pitchFamily="2" charset="0"/>
                <a:cs typeface="Liberation Sans"/>
              </a:rPr>
              <a:t>leverage these containers </a:t>
            </a:r>
            <a:r>
              <a:rPr sz="1600" spc="15" dirty="0">
                <a:latin typeface="Helvetica" pitchFamily="2" charset="0"/>
                <a:cs typeface="Liberation Sans"/>
              </a:rPr>
              <a:t>– </a:t>
            </a:r>
            <a:r>
              <a:rPr sz="1600" spc="10" dirty="0">
                <a:latin typeface="Helvetica" pitchFamily="2" charset="0"/>
                <a:cs typeface="Liberation Sans"/>
              </a:rPr>
              <a:t>you must </a:t>
            </a:r>
            <a:r>
              <a:rPr sz="1600" spc="5" dirty="0">
                <a:latin typeface="Helvetica" pitchFamily="2" charset="0"/>
                <a:cs typeface="Liberation Sans"/>
              </a:rPr>
              <a:t>either </a:t>
            </a:r>
            <a:r>
              <a:rPr sz="1600" spc="10" dirty="0">
                <a:latin typeface="Helvetica" pitchFamily="2" charset="0"/>
                <a:cs typeface="Liberation Sans"/>
              </a:rPr>
              <a:t>perform the </a:t>
            </a:r>
            <a:r>
              <a:rPr sz="1600" spc="5" dirty="0">
                <a:latin typeface="Helvetica" pitchFamily="2" charset="0"/>
                <a:cs typeface="Liberation Sans"/>
              </a:rPr>
              <a:t>following in </a:t>
            </a:r>
            <a:r>
              <a:rPr sz="1600" spc="15" dirty="0">
                <a:latin typeface="Helvetica" pitchFamily="2" charset="0"/>
                <a:cs typeface="Liberation Sans"/>
              </a:rPr>
              <a:t>a </a:t>
            </a:r>
            <a:r>
              <a:rPr sz="1600" spc="5" dirty="0">
                <a:latin typeface="Helvetica" pitchFamily="2" charset="0"/>
                <a:cs typeface="Liberation Sans"/>
              </a:rPr>
              <a:t>shell script </a:t>
            </a:r>
            <a:r>
              <a:rPr sz="1600" spc="10" dirty="0">
                <a:latin typeface="Helvetica" pitchFamily="2" charset="0"/>
                <a:cs typeface="Liberation Sans"/>
              </a:rPr>
              <a:t>that  acquires </a:t>
            </a:r>
            <a:r>
              <a:rPr sz="1600" spc="15" dirty="0">
                <a:latin typeface="Helvetica" pitchFamily="2" charset="0"/>
                <a:cs typeface="Liberation Sans"/>
              </a:rPr>
              <a:t>a </a:t>
            </a:r>
            <a:r>
              <a:rPr sz="1600" spc="10" dirty="0">
                <a:latin typeface="Helvetica" pitchFamily="2" charset="0"/>
                <a:cs typeface="Liberation Sans"/>
              </a:rPr>
              <a:t>compute node </a:t>
            </a:r>
            <a:r>
              <a:rPr sz="1600" spc="15" dirty="0">
                <a:latin typeface="Helvetica" pitchFamily="2" charset="0"/>
                <a:cs typeface="Liberation Sans"/>
              </a:rPr>
              <a:t>or </a:t>
            </a:r>
            <a:r>
              <a:rPr sz="1600" spc="10" dirty="0">
                <a:latin typeface="Helvetica" pitchFamily="2" charset="0"/>
                <a:cs typeface="Liberation Sans"/>
              </a:rPr>
              <a:t>do </a:t>
            </a:r>
            <a:r>
              <a:rPr sz="1600" spc="5" dirty="0">
                <a:latin typeface="Helvetica" pitchFamily="2" charset="0"/>
                <a:cs typeface="Liberation Sans"/>
              </a:rPr>
              <a:t>this</a:t>
            </a:r>
            <a:r>
              <a:rPr sz="1600" spc="-60" dirty="0">
                <a:latin typeface="Helvetica" pitchFamily="2" charset="0"/>
                <a:cs typeface="Liberation Sans"/>
              </a:rPr>
              <a:t> </a:t>
            </a:r>
            <a:r>
              <a:rPr sz="1600" spc="-5" dirty="0">
                <a:latin typeface="Helvetica" pitchFamily="2" charset="0"/>
                <a:cs typeface="Liberation Sans"/>
              </a:rPr>
              <a:t>interactively.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09" y="3675963"/>
            <a:ext cx="8039100" cy="847668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302895" algn="l"/>
                <a:tab pos="303530" algn="l"/>
              </a:tabLst>
            </a:pPr>
            <a:r>
              <a:rPr sz="1600" spc="10" dirty="0">
                <a:latin typeface="Helvetica" pitchFamily="2" charset="0"/>
                <a:cs typeface="Liberation Sans"/>
              </a:rPr>
              <a:t>Further </a:t>
            </a:r>
            <a:r>
              <a:rPr sz="1600" spc="5" dirty="0">
                <a:latin typeface="Helvetica" pitchFamily="2" charset="0"/>
                <a:cs typeface="Liberation Sans"/>
              </a:rPr>
              <a:t>details </a:t>
            </a:r>
            <a:r>
              <a:rPr sz="1600" spc="15" dirty="0">
                <a:latin typeface="Helvetica" pitchFamily="2" charset="0"/>
                <a:cs typeface="Liberation Sans"/>
              </a:rPr>
              <a:t>may </a:t>
            </a:r>
            <a:r>
              <a:rPr sz="1600" spc="10" dirty="0">
                <a:latin typeface="Helvetica" pitchFamily="2" charset="0"/>
                <a:cs typeface="Liberation Sans"/>
              </a:rPr>
              <a:t>be found</a:t>
            </a:r>
            <a:r>
              <a:rPr sz="1600" spc="-45" dirty="0">
                <a:latin typeface="Helvetica" pitchFamily="2" charset="0"/>
                <a:cs typeface="Liberation Sans"/>
              </a:rPr>
              <a:t> </a:t>
            </a:r>
            <a:r>
              <a:rPr sz="1600" spc="5" dirty="0">
                <a:latin typeface="Helvetica" pitchFamily="2" charset="0"/>
                <a:cs typeface="Liberation Sans"/>
              </a:rPr>
              <a:t>in:</a:t>
            </a:r>
            <a:endParaRPr sz="1600" dirty="0">
              <a:latin typeface="Helvetica" pitchFamily="2" charset="0"/>
              <a:cs typeface="Liberation Sans"/>
            </a:endParaRPr>
          </a:p>
          <a:p>
            <a:pPr marL="303530">
              <a:lnSpc>
                <a:spcPct val="100000"/>
              </a:lnSpc>
              <a:spcBef>
                <a:spcPts val="360"/>
              </a:spcBef>
            </a:pPr>
            <a:r>
              <a:rPr sz="1600" spc="10" dirty="0">
                <a:latin typeface="Helvetica" pitchFamily="2" charset="0"/>
                <a:cs typeface="Liberation Sans"/>
              </a:rPr>
              <a:t>https://github.com/argonne-lcf/sdl_ai_workshop/tree/master/05_Simulation_ML/ThetaGPU</a:t>
            </a:r>
            <a:endParaRPr sz="1600" dirty="0">
              <a:latin typeface="Helvetica" pitchFamily="2" charset="0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94224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67-6BEE-EF3C-F0C8-9FC05FE5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83" y="666751"/>
            <a:ext cx="8463817" cy="430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Submit interactive job to single-</a:t>
            </a:r>
            <a:r>
              <a:rPr lang="en-US" sz="1400" dirty="0" err="1">
                <a:latin typeface="Helvetica" pitchFamily="2" charset="0"/>
              </a:rPr>
              <a:t>gpu</a:t>
            </a:r>
            <a:r>
              <a:rPr lang="en-US" sz="1400" dirty="0">
                <a:latin typeface="Helvetica" pitchFamily="2" charset="0"/>
              </a:rPr>
              <a:t> queue of </a:t>
            </a:r>
            <a:r>
              <a:rPr lang="en-US" sz="1400" dirty="0" err="1">
                <a:latin typeface="Helvetica" pitchFamily="2" charset="0"/>
              </a:rPr>
              <a:t>ThetaGPU</a:t>
            </a:r>
            <a:endParaRPr lang="en-US" sz="1400" dirty="0"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qsub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-n 1 -q single-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gpu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-A &lt;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datascience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&gt; -I -t 1:00:00 --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attrs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pubnet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true:filesystems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=home,theta-fs0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Once you get a compute node e.g. thetagpu16, run the following for access to internet: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https_proxy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Activate singularity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singularity exec -B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lus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:/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lus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nv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lus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/theta-fs0/software/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thetagpu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nvidia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-containers/tensorflow2/tf2_21.08-py3.simg 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Create a virtual environment and install your packages for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python -m pip install --user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virtualenv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VENV_LOCATION=/home/$USER/THETAGPU_TF_ENV # Add your path here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python -m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virtualenv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--system-site-packages $VENV_LOCATION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source $VENV_LOCATION/bin/activate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pip install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sklearn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66E8BDC-73D5-D6ED-83C1-0D9D8446C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847" y="167877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Helvetica" pitchFamily="2" charset="0"/>
              </a:rPr>
              <a:t>	</a:t>
            </a:r>
            <a:r>
              <a:rPr sz="2400" spc="-5" dirty="0" err="1">
                <a:latin typeface="Helvetica" pitchFamily="2" charset="0"/>
              </a:rPr>
              <a:t>The</a:t>
            </a:r>
            <a:r>
              <a:rPr sz="2400" dirty="0" err="1">
                <a:latin typeface="Helvetica" pitchFamily="2" charset="0"/>
              </a:rPr>
              <a:t>t</a:t>
            </a:r>
            <a:r>
              <a:rPr sz="2400" spc="-5" dirty="0" err="1">
                <a:latin typeface="Helvetica" pitchFamily="2" charset="0"/>
              </a:rPr>
              <a:t>a</a:t>
            </a:r>
            <a:r>
              <a:rPr sz="2400" spc="-10" dirty="0" err="1">
                <a:latin typeface="Helvetica" pitchFamily="2" charset="0"/>
              </a:rPr>
              <a:t>GP</a:t>
            </a:r>
            <a:r>
              <a:rPr sz="2400" dirty="0" err="1">
                <a:latin typeface="Helvetica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 Building on top of a container</a:t>
            </a:r>
            <a:endParaRPr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2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9" y="737692"/>
            <a:ext cx="7414895" cy="665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0" marR="5080" indent="-215900">
              <a:lnSpc>
                <a:spcPct val="102499"/>
              </a:lnSpc>
              <a:spcBef>
                <a:spcPts val="9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400" spc="15" dirty="0">
                <a:latin typeface="Helvetica" pitchFamily="2" charset="0"/>
                <a:cs typeface="Liberation Sans"/>
              </a:rPr>
              <a:t>Now </a:t>
            </a:r>
            <a:r>
              <a:rPr sz="1400" spc="10" dirty="0">
                <a:latin typeface="Helvetica" pitchFamily="2" charset="0"/>
                <a:cs typeface="Liberation Sans"/>
              </a:rPr>
              <a:t>that packages are installed </a:t>
            </a:r>
            <a:r>
              <a:rPr sz="1400" spc="15" dirty="0">
                <a:latin typeface="Helvetica" pitchFamily="2" charset="0"/>
                <a:cs typeface="Liberation Sans"/>
              </a:rPr>
              <a:t>– </a:t>
            </a:r>
            <a:r>
              <a:rPr sz="1400" spc="10" dirty="0">
                <a:latin typeface="Helvetica" pitchFamily="2" charset="0"/>
                <a:cs typeface="Liberation Sans"/>
              </a:rPr>
              <a:t>run your DL script </a:t>
            </a:r>
            <a:r>
              <a:rPr lang="en-US" sz="1400" spc="10" dirty="0">
                <a:latin typeface="Helvetica" pitchFamily="2" charset="0"/>
                <a:cs typeface="Liberation Sans"/>
              </a:rPr>
              <a:t>directly on the compute node or</a:t>
            </a:r>
            <a:r>
              <a:rPr sz="1400" spc="10" dirty="0">
                <a:latin typeface="Helvetica" pitchFamily="2" charset="0"/>
                <a:cs typeface="Liberation Sans"/>
              </a:rPr>
              <a:t> construct </a:t>
            </a:r>
            <a:r>
              <a:rPr sz="1400" spc="15" dirty="0">
                <a:latin typeface="Helvetica" pitchFamily="2" charset="0"/>
                <a:cs typeface="Liberation Sans"/>
              </a:rPr>
              <a:t>a </a:t>
            </a:r>
            <a:r>
              <a:rPr sz="1400" spc="10" dirty="0">
                <a:latin typeface="Helvetica" pitchFamily="2" charset="0"/>
                <a:cs typeface="Liberation Sans"/>
              </a:rPr>
              <a:t>script for </a:t>
            </a:r>
            <a:r>
              <a:rPr sz="1400" spc="15" dirty="0">
                <a:latin typeface="Helvetica" pitchFamily="2" charset="0"/>
                <a:cs typeface="Liberation Sans"/>
              </a:rPr>
              <a:t>submission </a:t>
            </a:r>
            <a:r>
              <a:rPr sz="1400" spc="10" dirty="0">
                <a:latin typeface="Helvetica" pitchFamily="2" charset="0"/>
                <a:cs typeface="Liberation Sans"/>
              </a:rPr>
              <a:t>to the</a:t>
            </a:r>
            <a:r>
              <a:rPr sz="1400" spc="-35" dirty="0">
                <a:latin typeface="Helvetica" pitchFamily="2" charset="0"/>
                <a:cs typeface="Liberation Sans"/>
              </a:rPr>
              <a:t> </a:t>
            </a:r>
            <a:r>
              <a:rPr sz="1400" spc="10" dirty="0">
                <a:latin typeface="Helvetica" pitchFamily="2" charset="0"/>
                <a:cs typeface="Liberation Sans"/>
              </a:rPr>
              <a:t>queue</a:t>
            </a:r>
            <a:r>
              <a:rPr lang="en-US" sz="1400" spc="10" dirty="0">
                <a:latin typeface="Helvetica" pitchFamily="2" charset="0"/>
                <a:cs typeface="Liberation Sans"/>
              </a:rPr>
              <a:t>: or copy from /03_containers/</a:t>
            </a:r>
            <a:r>
              <a:rPr lang="en-US" sz="1400" spc="10" dirty="0" err="1">
                <a:latin typeface="Helvetica" pitchFamily="2" charset="0"/>
                <a:cs typeface="Liberation Sans"/>
              </a:rPr>
              <a:t>thetagpu</a:t>
            </a:r>
            <a:r>
              <a:rPr lang="en-US" sz="1400" spc="10" dirty="0">
                <a:latin typeface="Helvetica" pitchFamily="2" charset="0"/>
                <a:cs typeface="Liberation Sans"/>
              </a:rPr>
              <a:t>/</a:t>
            </a:r>
            <a:r>
              <a:rPr lang="en-US" sz="1400" spc="10" dirty="0" err="1">
                <a:latin typeface="Helvetica" pitchFamily="2" charset="0"/>
                <a:cs typeface="Liberation Sans"/>
              </a:rPr>
              <a:t>job_submission.sh</a:t>
            </a:r>
            <a:endParaRPr sz="1400" dirty="0">
              <a:latin typeface="Helvetica" pitchFamily="2" charset="0"/>
              <a:cs typeface="Liberation Sans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432948E-AD60-BB20-B20B-824C590FD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94131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Helvetica" pitchFamily="2" charset="0"/>
              </a:rPr>
              <a:t>		</a:t>
            </a:r>
            <a:r>
              <a:rPr sz="2400" spc="-5" dirty="0" err="1">
                <a:latin typeface="Helvetica" pitchFamily="2" charset="0"/>
              </a:rPr>
              <a:t>The</a:t>
            </a:r>
            <a:r>
              <a:rPr sz="2400" dirty="0" err="1">
                <a:latin typeface="Helvetica" pitchFamily="2" charset="0"/>
              </a:rPr>
              <a:t>t</a:t>
            </a:r>
            <a:r>
              <a:rPr sz="2400" spc="-5" dirty="0" err="1">
                <a:latin typeface="Helvetica" pitchFamily="2" charset="0"/>
              </a:rPr>
              <a:t>a</a:t>
            </a:r>
            <a:r>
              <a:rPr sz="2400" spc="-10" dirty="0" err="1">
                <a:latin typeface="Helvetica" pitchFamily="2" charset="0"/>
              </a:rPr>
              <a:t>GP</a:t>
            </a:r>
            <a:r>
              <a:rPr sz="2400" dirty="0" err="1">
                <a:latin typeface="Helvetica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 Run the prebuilt DL image</a:t>
            </a:r>
            <a:endParaRPr sz="2400" dirty="0">
              <a:latin typeface="Helvetica" pitchFamily="2" charset="0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32C991D-4D42-C5C4-D56C-DBA1A06675B3}"/>
              </a:ext>
            </a:extLst>
          </p:cNvPr>
          <p:cNvSpPr txBox="1"/>
          <p:nvPr/>
        </p:nvSpPr>
        <p:spPr>
          <a:xfrm>
            <a:off x="537209" y="1428751"/>
            <a:ext cx="8454391" cy="26276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lang="en-US" sz="1400" spc="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!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/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bin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/</a:t>
            </a:r>
            <a:r>
              <a:rPr lang="en-US" sz="1400" spc="1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ba</a:t>
            </a:r>
            <a:r>
              <a:rPr lang="en-US" sz="1400" spc="2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s</a:t>
            </a:r>
            <a:r>
              <a:rPr lang="en-US" sz="1400" spc="1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h -l</a:t>
            </a:r>
          </a:p>
          <a:p>
            <a:pPr>
              <a:lnSpc>
                <a:spcPts val="1520"/>
              </a:lnSpc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</a:t>
            </a:r>
            <a:r>
              <a:rPr lang="en-US" sz="1400" spc="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-n</a:t>
            </a:r>
            <a:r>
              <a:rPr lang="en-US" sz="1400" spc="-9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</a:t>
            </a:r>
            <a:r>
              <a:rPr lang="en-US" sz="1400" spc="1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1</a:t>
            </a:r>
          </a:p>
          <a:p>
            <a:pPr>
              <a:lnSpc>
                <a:spcPts val="1520"/>
              </a:lnSpc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-t</a:t>
            </a:r>
            <a:r>
              <a:rPr lang="en-US" sz="1400" spc="-6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00:10:00</a:t>
            </a:r>
          </a:p>
          <a:p>
            <a:pPr>
              <a:lnSpc>
                <a:spcPts val="1520"/>
              </a:lnSpc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</a:t>
            </a:r>
            <a:r>
              <a:rPr lang="en-US" sz="1400" spc="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-q</a:t>
            </a:r>
            <a:r>
              <a:rPr lang="en-US" sz="1400" spc="-8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training</a:t>
            </a:r>
          </a:p>
          <a:p>
            <a:pPr>
              <a:lnSpc>
                <a:spcPts val="1520"/>
              </a:lnSpc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-A</a:t>
            </a:r>
            <a:r>
              <a:rPr lang="en-US" sz="1400" spc="-12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</a:t>
            </a:r>
            <a:r>
              <a:rPr lang="en-US" sz="1400" spc="10" dirty="0" err="1">
                <a:highlight>
                  <a:srgbClr val="FFFF00"/>
                </a:highlight>
                <a:latin typeface="Helvetica" pitchFamily="2" charset="0"/>
                <a:cs typeface="Liberation Sans"/>
              </a:rPr>
              <a:t>project_name</a:t>
            </a:r>
            <a:endParaRPr lang="en-US" sz="1400" spc="10" dirty="0">
              <a:highlight>
                <a:srgbClr val="FFFF00"/>
              </a:highlight>
              <a:latin typeface="Helvetica" pitchFamily="2" charset="0"/>
              <a:cs typeface="Liberation Sans"/>
            </a:endParaRPr>
          </a:p>
          <a:p>
            <a:pPr>
              <a:lnSpc>
                <a:spcPts val="1520"/>
              </a:lnSpc>
            </a:pP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–</a:t>
            </a:r>
            <a:r>
              <a:rPr lang="en-US" sz="1400" spc="10" dirty="0" err="1">
                <a:highlight>
                  <a:srgbClr val="FFFF00"/>
                </a:highlight>
                <a:latin typeface="Helvetica" pitchFamily="2" charset="0"/>
                <a:cs typeface="Liberation Sans"/>
              </a:rPr>
              <a:t>attrs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filesystems=home,theta-fs0:pubnet=true</a:t>
            </a:r>
            <a:endParaRPr lang="en-US" sz="1400" dirty="0">
              <a:highlight>
                <a:srgbClr val="FFFF00"/>
              </a:highlight>
              <a:latin typeface="Helvetica" pitchFamily="2" charset="0"/>
              <a:cs typeface="Liberation Sans"/>
            </a:endParaRPr>
          </a:p>
          <a:p>
            <a:pPr>
              <a:lnSpc>
                <a:spcPts val="1520"/>
              </a:lnSpc>
            </a:pPr>
            <a:endParaRPr lang="en-US" sz="1400" dirty="0">
              <a:highlight>
                <a:srgbClr val="FFFF00"/>
              </a:highlight>
              <a:latin typeface="Helvetica" pitchFamily="2" charset="0"/>
              <a:cs typeface="Liberation Sans"/>
            </a:endParaRPr>
          </a:p>
          <a:p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https_proxy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  <a:endParaRPr lang="en-US" sz="1400" dirty="0">
              <a:highlight>
                <a:srgbClr val="FFFF00"/>
              </a:highlight>
              <a:latin typeface="Helvetica" pitchFamily="2" charset="0"/>
              <a:cs typeface="Liberation Sans"/>
            </a:endParaRPr>
          </a:p>
          <a:p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CONTAINER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lus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/theta-fs0/software/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thetagpu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nvidia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-containers/tensorflow2/tf2_21.08-py3.simg</a:t>
            </a:r>
          </a:p>
          <a:p>
            <a:pPr>
              <a:lnSpc>
                <a:spcPts val="1520"/>
              </a:lnSpc>
            </a:pPr>
            <a:endParaRPr lang="en-US" sz="1400" dirty="0">
              <a:latin typeface="Helvetica" pitchFamily="2" charset="0"/>
              <a:cs typeface="Liberation Sans"/>
            </a:endParaRPr>
          </a:p>
          <a:p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singularity exec --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nv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$CONTAINER python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usr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/local/lib/python3.8/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dist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-packages/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tensorflow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/python/debug/examples/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debug_mnist.py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76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4417-9CD5-A591-9E40-C39E3138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01128"/>
            <a:ext cx="8763000" cy="369332"/>
          </a:xfrm>
        </p:spPr>
        <p:txBody>
          <a:bodyPr/>
          <a:lstStyle/>
          <a:p>
            <a:r>
              <a:rPr lang="en-US" sz="2400" spc="-5" dirty="0">
                <a:latin typeface="Helvetica" pitchFamily="2" charset="0"/>
              </a:rPr>
              <a:t>	</a:t>
            </a:r>
            <a:r>
              <a:rPr lang="en-US" sz="2400" spc="-5" dirty="0" err="1">
                <a:latin typeface="Helvetica" pitchFamily="2" charset="0"/>
              </a:rPr>
              <a:t>The</a:t>
            </a:r>
            <a:r>
              <a:rPr lang="en-US" sz="2400" dirty="0" err="1">
                <a:latin typeface="Helvetica" pitchFamily="2" charset="0"/>
              </a:rPr>
              <a:t>t</a:t>
            </a:r>
            <a:r>
              <a:rPr lang="en-US" sz="2400" spc="-5" dirty="0" err="1">
                <a:latin typeface="Helvetica" pitchFamily="2" charset="0"/>
              </a:rPr>
              <a:t>a</a:t>
            </a:r>
            <a:r>
              <a:rPr lang="en-US" sz="2400" spc="-10" dirty="0" err="1">
                <a:latin typeface="Helvetica" pitchFamily="2" charset="0"/>
              </a:rPr>
              <a:t>GP</a:t>
            </a:r>
            <a:r>
              <a:rPr lang="en-US" sz="2400" dirty="0" err="1">
                <a:latin typeface="Helvetica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 Output of running the prebuilt DL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C50F5-7076-5100-1A3C-B7EAED15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9144000" cy="25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4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750" y="194131"/>
            <a:ext cx="22193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Helvetica" pitchFamily="2" charset="0"/>
              </a:rPr>
              <a:t>Bootstrapping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72499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737692"/>
            <a:ext cx="64738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Helvetica" pitchFamily="2" charset="0"/>
                <a:cs typeface="Liberation Sans"/>
              </a:rPr>
              <a:t>When possible </a:t>
            </a:r>
            <a:r>
              <a:rPr sz="1400" spc="-5" dirty="0">
                <a:latin typeface="Helvetica" pitchFamily="2" charset="0"/>
                <a:cs typeface="Liberation Sans"/>
              </a:rPr>
              <a:t>reuse </a:t>
            </a:r>
            <a:r>
              <a:rPr sz="1400" spc="-10" dirty="0">
                <a:latin typeface="Helvetica" pitchFamily="2" charset="0"/>
                <a:cs typeface="Liberation Sans"/>
              </a:rPr>
              <a:t>previous builds </a:t>
            </a:r>
            <a:r>
              <a:rPr sz="1400" spc="-5" dirty="0">
                <a:latin typeface="Helvetica" pitchFamily="2" charset="0"/>
                <a:cs typeface="Liberation Sans"/>
              </a:rPr>
              <a:t>in opensource</a:t>
            </a:r>
            <a:r>
              <a:rPr sz="1400" spc="55" dirty="0">
                <a:latin typeface="Helvetica" pitchFamily="2" charset="0"/>
                <a:cs typeface="Liberation Sans"/>
              </a:rPr>
              <a:t> </a:t>
            </a:r>
            <a:r>
              <a:rPr sz="1400" spc="-5" dirty="0">
                <a:latin typeface="Helvetica" pitchFamily="2" charset="0"/>
                <a:cs typeface="Liberation Sans"/>
              </a:rPr>
              <a:t>repositories</a:t>
            </a:r>
            <a:r>
              <a:rPr lang="en-US" sz="1400" spc="-5" dirty="0">
                <a:latin typeface="Helvetica" pitchFamily="2" charset="0"/>
                <a:cs typeface="Liberation Sans"/>
              </a:rPr>
              <a:t>. For e.g. see 03_containers/bootstrap</a:t>
            </a:r>
            <a:endParaRPr sz="1400" dirty="0">
              <a:latin typeface="Helvetica" pitchFamily="2" charset="0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4500" y="1073607"/>
            <a:ext cx="7528559" cy="3867785"/>
            <a:chOff x="444500" y="1073607"/>
            <a:chExt cx="7528559" cy="3867785"/>
          </a:xfrm>
        </p:grpSpPr>
        <p:sp>
          <p:nvSpPr>
            <p:cNvPr id="6" name="object 6"/>
            <p:cNvSpPr/>
            <p:nvPr/>
          </p:nvSpPr>
          <p:spPr>
            <a:xfrm>
              <a:off x="444500" y="1193622"/>
              <a:ext cx="7528559" cy="3110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029" y="1083132"/>
              <a:ext cx="3145790" cy="605790"/>
            </a:xfrm>
            <a:custGeom>
              <a:avLst/>
              <a:gdLst/>
              <a:ahLst/>
              <a:cxnLst/>
              <a:rect l="l" t="t" r="r" b="b"/>
              <a:pathLst>
                <a:path w="3145790" h="605789">
                  <a:moveTo>
                    <a:pt x="1554480" y="0"/>
                  </a:moveTo>
                  <a:lnTo>
                    <a:pt x="1631716" y="337"/>
                  </a:lnTo>
                  <a:lnTo>
                    <a:pt x="1707839" y="1339"/>
                  </a:lnTo>
                  <a:lnTo>
                    <a:pt x="1782777" y="2993"/>
                  </a:lnTo>
                  <a:lnTo>
                    <a:pt x="1856460" y="5284"/>
                  </a:lnTo>
                  <a:lnTo>
                    <a:pt x="1928815" y="8200"/>
                  </a:lnTo>
                  <a:lnTo>
                    <a:pt x="1999770" y="11725"/>
                  </a:lnTo>
                  <a:lnTo>
                    <a:pt x="2069255" y="15847"/>
                  </a:lnTo>
                  <a:lnTo>
                    <a:pt x="2137198" y="20551"/>
                  </a:lnTo>
                  <a:lnTo>
                    <a:pt x="2203527" y="25824"/>
                  </a:lnTo>
                  <a:lnTo>
                    <a:pt x="2268170" y="31653"/>
                  </a:lnTo>
                  <a:lnTo>
                    <a:pt x="2331057" y="38022"/>
                  </a:lnTo>
                  <a:lnTo>
                    <a:pt x="2392115" y="44919"/>
                  </a:lnTo>
                  <a:lnTo>
                    <a:pt x="2451273" y="52330"/>
                  </a:lnTo>
                  <a:lnTo>
                    <a:pt x="2508460" y="60241"/>
                  </a:lnTo>
                  <a:lnTo>
                    <a:pt x="2563604" y="68638"/>
                  </a:lnTo>
                  <a:lnTo>
                    <a:pt x="2616633" y="77507"/>
                  </a:lnTo>
                  <a:lnTo>
                    <a:pt x="2667476" y="86836"/>
                  </a:lnTo>
                  <a:lnTo>
                    <a:pt x="2716061" y="96609"/>
                  </a:lnTo>
                  <a:lnTo>
                    <a:pt x="2762317" y="106813"/>
                  </a:lnTo>
                  <a:lnTo>
                    <a:pt x="2806173" y="117435"/>
                  </a:lnTo>
                  <a:lnTo>
                    <a:pt x="2847556" y="128460"/>
                  </a:lnTo>
                  <a:lnTo>
                    <a:pt x="2886395" y="139876"/>
                  </a:lnTo>
                  <a:lnTo>
                    <a:pt x="2956156" y="163821"/>
                  </a:lnTo>
                  <a:lnTo>
                    <a:pt x="3014884" y="189160"/>
                  </a:lnTo>
                  <a:lnTo>
                    <a:pt x="3062005" y="215784"/>
                  </a:lnTo>
                  <a:lnTo>
                    <a:pt x="3096948" y="243582"/>
                  </a:lnTo>
                  <a:lnTo>
                    <a:pt x="3125276" y="287239"/>
                  </a:lnTo>
                  <a:lnTo>
                    <a:pt x="3128010" y="302260"/>
                  </a:lnTo>
                  <a:lnTo>
                    <a:pt x="3127164" y="317283"/>
                  </a:lnTo>
                  <a:lnTo>
                    <a:pt x="3104290" y="360986"/>
                  </a:lnTo>
                  <a:lnTo>
                    <a:pt x="3072793" y="388839"/>
                  </a:lnTo>
                  <a:lnTo>
                    <a:pt x="3028953" y="415536"/>
                  </a:lnTo>
                  <a:lnTo>
                    <a:pt x="2973332" y="440963"/>
                  </a:lnTo>
                  <a:lnTo>
                    <a:pt x="2906491" y="465006"/>
                  </a:lnTo>
                  <a:lnTo>
                    <a:pt x="2869039" y="476474"/>
                  </a:lnTo>
                  <a:lnTo>
                    <a:pt x="2828992" y="487553"/>
                  </a:lnTo>
                  <a:lnTo>
                    <a:pt x="2786421" y="498229"/>
                  </a:lnTo>
                  <a:lnTo>
                    <a:pt x="2741396" y="508489"/>
                  </a:lnTo>
                  <a:lnTo>
                    <a:pt x="2693987" y="518318"/>
                  </a:lnTo>
                  <a:lnTo>
                    <a:pt x="2644264" y="527702"/>
                  </a:lnTo>
                  <a:lnTo>
                    <a:pt x="2592298" y="536628"/>
                  </a:lnTo>
                  <a:lnTo>
                    <a:pt x="2538159" y="545079"/>
                  </a:lnTo>
                  <a:lnTo>
                    <a:pt x="2481916" y="553044"/>
                  </a:lnTo>
                  <a:lnTo>
                    <a:pt x="2423641" y="560507"/>
                  </a:lnTo>
                  <a:lnTo>
                    <a:pt x="2363402" y="567454"/>
                  </a:lnTo>
                  <a:lnTo>
                    <a:pt x="2301271" y="573871"/>
                  </a:lnTo>
                  <a:lnTo>
                    <a:pt x="2237318" y="579745"/>
                  </a:lnTo>
                  <a:lnTo>
                    <a:pt x="2171612" y="585060"/>
                  </a:lnTo>
                  <a:lnTo>
                    <a:pt x="2104225" y="589803"/>
                  </a:lnTo>
                  <a:lnTo>
                    <a:pt x="2035225" y="593959"/>
                  </a:lnTo>
                  <a:lnTo>
                    <a:pt x="1964684" y="597515"/>
                  </a:lnTo>
                  <a:lnTo>
                    <a:pt x="1892671" y="600456"/>
                  </a:lnTo>
                  <a:lnTo>
                    <a:pt x="1819258" y="602768"/>
                  </a:lnTo>
                  <a:lnTo>
                    <a:pt x="1744512" y="604437"/>
                  </a:lnTo>
                  <a:lnTo>
                    <a:pt x="1668506" y="605449"/>
                  </a:lnTo>
                  <a:lnTo>
                    <a:pt x="1591309" y="605789"/>
                  </a:lnTo>
                  <a:lnTo>
                    <a:pt x="1514073" y="605452"/>
                  </a:lnTo>
                  <a:lnTo>
                    <a:pt x="1437950" y="604450"/>
                  </a:lnTo>
                  <a:lnTo>
                    <a:pt x="1363013" y="602796"/>
                  </a:lnTo>
                  <a:lnTo>
                    <a:pt x="1289331" y="600505"/>
                  </a:lnTo>
                  <a:lnTo>
                    <a:pt x="1216978" y="597589"/>
                  </a:lnTo>
                  <a:lnTo>
                    <a:pt x="1146026" y="594064"/>
                  </a:lnTo>
                  <a:lnTo>
                    <a:pt x="1076545" y="589942"/>
                  </a:lnTo>
                  <a:lnTo>
                    <a:pt x="1008608" y="585238"/>
                  </a:lnTo>
                  <a:lnTo>
                    <a:pt x="942286" y="579965"/>
                  </a:lnTo>
                  <a:lnTo>
                    <a:pt x="877651" y="574136"/>
                  </a:lnTo>
                  <a:lnTo>
                    <a:pt x="814775" y="567767"/>
                  </a:lnTo>
                  <a:lnTo>
                    <a:pt x="753730" y="560870"/>
                  </a:lnTo>
                  <a:lnTo>
                    <a:pt x="694587" y="553459"/>
                  </a:lnTo>
                  <a:lnTo>
                    <a:pt x="637418" y="545548"/>
                  </a:lnTo>
                  <a:lnTo>
                    <a:pt x="582294" y="537151"/>
                  </a:lnTo>
                  <a:lnTo>
                    <a:pt x="529289" y="528282"/>
                  </a:lnTo>
                  <a:lnTo>
                    <a:pt x="478472" y="518953"/>
                  </a:lnTo>
                  <a:lnTo>
                    <a:pt x="429916" y="509180"/>
                  </a:lnTo>
                  <a:lnTo>
                    <a:pt x="383693" y="498976"/>
                  </a:lnTo>
                  <a:lnTo>
                    <a:pt x="339875" y="488354"/>
                  </a:lnTo>
                  <a:lnTo>
                    <a:pt x="298532" y="477329"/>
                  </a:lnTo>
                  <a:lnTo>
                    <a:pt x="259738" y="465913"/>
                  </a:lnTo>
                  <a:lnTo>
                    <a:pt x="190079" y="441968"/>
                  </a:lnTo>
                  <a:lnTo>
                    <a:pt x="131473" y="416629"/>
                  </a:lnTo>
                  <a:lnTo>
                    <a:pt x="84493" y="390005"/>
                  </a:lnTo>
                  <a:lnTo>
                    <a:pt x="49714" y="362207"/>
                  </a:lnTo>
                  <a:lnTo>
                    <a:pt x="21674" y="318550"/>
                  </a:lnTo>
                  <a:lnTo>
                    <a:pt x="19050" y="303529"/>
                  </a:lnTo>
                  <a:lnTo>
                    <a:pt x="19786" y="288506"/>
                  </a:lnTo>
                  <a:lnTo>
                    <a:pt x="42372" y="244803"/>
                  </a:lnTo>
                  <a:lnTo>
                    <a:pt x="73706" y="216950"/>
                  </a:lnTo>
                  <a:lnTo>
                    <a:pt x="117404" y="190253"/>
                  </a:lnTo>
                  <a:lnTo>
                    <a:pt x="172904" y="164826"/>
                  </a:lnTo>
                  <a:lnTo>
                    <a:pt x="239642" y="140783"/>
                  </a:lnTo>
                  <a:lnTo>
                    <a:pt x="277049" y="129315"/>
                  </a:lnTo>
                  <a:lnTo>
                    <a:pt x="317055" y="118236"/>
                  </a:lnTo>
                  <a:lnTo>
                    <a:pt x="359590" y="107560"/>
                  </a:lnTo>
                  <a:lnTo>
                    <a:pt x="404581" y="97300"/>
                  </a:lnTo>
                  <a:lnTo>
                    <a:pt x="451961" y="87471"/>
                  </a:lnTo>
                  <a:lnTo>
                    <a:pt x="501657" y="78087"/>
                  </a:lnTo>
                  <a:lnTo>
                    <a:pt x="553600" y="69161"/>
                  </a:lnTo>
                  <a:lnTo>
                    <a:pt x="607719" y="60710"/>
                  </a:lnTo>
                  <a:lnTo>
                    <a:pt x="663944" y="52745"/>
                  </a:lnTo>
                  <a:lnTo>
                    <a:pt x="722204" y="45282"/>
                  </a:lnTo>
                  <a:lnTo>
                    <a:pt x="782430" y="38335"/>
                  </a:lnTo>
                  <a:lnTo>
                    <a:pt x="844550" y="31918"/>
                  </a:lnTo>
                  <a:lnTo>
                    <a:pt x="908495" y="26044"/>
                  </a:lnTo>
                  <a:lnTo>
                    <a:pt x="974193" y="20729"/>
                  </a:lnTo>
                  <a:lnTo>
                    <a:pt x="1041575" y="15986"/>
                  </a:lnTo>
                  <a:lnTo>
                    <a:pt x="1110571" y="11830"/>
                  </a:lnTo>
                  <a:lnTo>
                    <a:pt x="1181109" y="8274"/>
                  </a:lnTo>
                  <a:lnTo>
                    <a:pt x="1253120" y="5333"/>
                  </a:lnTo>
                  <a:lnTo>
                    <a:pt x="1326532" y="3021"/>
                  </a:lnTo>
                  <a:lnTo>
                    <a:pt x="1401277" y="1352"/>
                  </a:lnTo>
                  <a:lnTo>
                    <a:pt x="1477283" y="340"/>
                  </a:lnTo>
                  <a:lnTo>
                    <a:pt x="1554480" y="0"/>
                  </a:lnTo>
                  <a:close/>
                </a:path>
                <a:path w="3145790" h="605789">
                  <a:moveTo>
                    <a:pt x="0" y="1269"/>
                  </a:moveTo>
                  <a:lnTo>
                    <a:pt x="0" y="1269"/>
                  </a:lnTo>
                </a:path>
                <a:path w="3145790" h="605789">
                  <a:moveTo>
                    <a:pt x="3145790" y="605789"/>
                  </a:moveTo>
                  <a:lnTo>
                    <a:pt x="3145790" y="605789"/>
                  </a:lnTo>
                </a:path>
              </a:pathLst>
            </a:custGeom>
            <a:ln w="19048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1240" y="4451172"/>
              <a:ext cx="3411220" cy="490220"/>
            </a:xfrm>
            <a:custGeom>
              <a:avLst/>
              <a:gdLst/>
              <a:ahLst/>
              <a:cxnLst/>
              <a:rect l="l" t="t" r="r" b="b"/>
              <a:pathLst>
                <a:path w="3411220" h="490220">
                  <a:moveTo>
                    <a:pt x="1705610" y="490220"/>
                  </a:moveTo>
                  <a:lnTo>
                    <a:pt x="0" y="490220"/>
                  </a:lnTo>
                  <a:lnTo>
                    <a:pt x="0" y="0"/>
                  </a:lnTo>
                  <a:lnTo>
                    <a:pt x="3411220" y="0"/>
                  </a:lnTo>
                  <a:lnTo>
                    <a:pt x="3411220" y="490220"/>
                  </a:lnTo>
                  <a:lnTo>
                    <a:pt x="1705610" y="4902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0939" y="4467681"/>
            <a:ext cx="3126105" cy="4394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93980">
              <a:lnSpc>
                <a:spcPts val="1580"/>
              </a:lnSpc>
              <a:spcBef>
                <a:spcPts val="235"/>
              </a:spcBef>
            </a:pPr>
            <a:r>
              <a:rPr sz="1400" spc="-20" dirty="0">
                <a:latin typeface="Liberation Sans"/>
                <a:cs typeface="Liberation Sans"/>
              </a:rPr>
              <a:t>We </a:t>
            </a:r>
            <a:r>
              <a:rPr sz="1400" spc="-5" dirty="0">
                <a:latin typeface="Liberation Sans"/>
                <a:cs typeface="Liberation Sans"/>
              </a:rPr>
              <a:t>add </a:t>
            </a:r>
            <a:r>
              <a:rPr sz="1400" dirty="0">
                <a:latin typeface="Liberation Sans"/>
                <a:cs typeface="Liberation Sans"/>
              </a:rPr>
              <a:t>a python </a:t>
            </a:r>
            <a:r>
              <a:rPr sz="1400" spc="-5" dirty="0">
                <a:latin typeface="Liberation Sans"/>
                <a:cs typeface="Liberation Sans"/>
              </a:rPr>
              <a:t>application into </a:t>
            </a:r>
            <a:r>
              <a:rPr sz="1400" dirty="0">
                <a:latin typeface="Liberation Sans"/>
                <a:cs typeface="Liberation Sans"/>
              </a:rPr>
              <a:t>this  </a:t>
            </a:r>
            <a:r>
              <a:rPr sz="1400" spc="-5" dirty="0">
                <a:latin typeface="Liberation Sans"/>
                <a:cs typeface="Liberation Sans"/>
              </a:rPr>
              <a:t>pre-existing image and build </a:t>
            </a:r>
            <a:r>
              <a:rPr sz="1400" dirty="0">
                <a:latin typeface="Liberation Sans"/>
                <a:cs typeface="Liberation Sans"/>
              </a:rPr>
              <a:t>a </a:t>
            </a:r>
            <a:r>
              <a:rPr sz="1400" spc="-5" dirty="0">
                <a:latin typeface="Liberation Sans"/>
                <a:cs typeface="Liberation Sans"/>
              </a:rPr>
              <a:t>new</a:t>
            </a:r>
            <a:r>
              <a:rPr sz="1400" dirty="0">
                <a:latin typeface="Liberation Sans"/>
                <a:cs typeface="Liberation Sans"/>
              </a:rPr>
              <a:t> </a:t>
            </a:r>
            <a:r>
              <a:rPr sz="1400" spc="-5" dirty="0">
                <a:latin typeface="Liberation Sans"/>
                <a:cs typeface="Liberation Sans"/>
              </a:rPr>
              <a:t>one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11625" y="3204667"/>
            <a:ext cx="2347595" cy="1490345"/>
            <a:chOff x="4111625" y="3204667"/>
            <a:chExt cx="2347595" cy="1490345"/>
          </a:xfrm>
        </p:grpSpPr>
        <p:sp>
          <p:nvSpPr>
            <p:cNvPr id="11" name="object 11"/>
            <p:cNvSpPr/>
            <p:nvPr/>
          </p:nvSpPr>
          <p:spPr>
            <a:xfrm>
              <a:off x="4121150" y="3214192"/>
              <a:ext cx="2172970" cy="1375410"/>
            </a:xfrm>
            <a:custGeom>
              <a:avLst/>
              <a:gdLst/>
              <a:ahLst/>
              <a:cxnLst/>
              <a:rect l="l" t="t" r="r" b="b"/>
              <a:pathLst>
                <a:path w="2172970" h="1375410">
                  <a:moveTo>
                    <a:pt x="0" y="0"/>
                  </a:moveTo>
                  <a:lnTo>
                    <a:pt x="2172970" y="1375410"/>
                  </a:lnTo>
                </a:path>
              </a:pathLst>
            </a:custGeom>
            <a:ln w="19048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9670" y="4527372"/>
              <a:ext cx="209550" cy="167640"/>
            </a:xfrm>
            <a:custGeom>
              <a:avLst/>
              <a:gdLst/>
              <a:ahLst/>
              <a:cxnLst/>
              <a:rect l="l" t="t" r="r" b="b"/>
              <a:pathLst>
                <a:path w="209550" h="167639">
                  <a:moveTo>
                    <a:pt x="73659" y="0"/>
                  </a:moveTo>
                  <a:lnTo>
                    <a:pt x="0" y="115570"/>
                  </a:lnTo>
                  <a:lnTo>
                    <a:pt x="209550" y="16764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C1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45580" y="4521022"/>
            <a:ext cx="223139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1140" marR="227329" indent="16510">
              <a:lnSpc>
                <a:spcPts val="1570"/>
              </a:lnSpc>
              <a:spcBef>
                <a:spcPts val="370"/>
              </a:spcBef>
            </a:pPr>
            <a:r>
              <a:rPr sz="1400" dirty="0">
                <a:latin typeface="Liberation Sans"/>
                <a:cs typeface="Liberation Sans"/>
              </a:rPr>
              <a:t>Install some </a:t>
            </a:r>
            <a:r>
              <a:rPr sz="1400" spc="-5" dirty="0">
                <a:latin typeface="Liberation Sans"/>
                <a:cs typeface="Liberation Sans"/>
              </a:rPr>
              <a:t>common  datascience</a:t>
            </a:r>
            <a:r>
              <a:rPr sz="1400" spc="-15" dirty="0">
                <a:latin typeface="Liberation Sans"/>
                <a:cs typeface="Liberation Sans"/>
              </a:rPr>
              <a:t> </a:t>
            </a:r>
            <a:r>
              <a:rPr sz="1400" spc="-5" dirty="0">
                <a:latin typeface="Liberation Sans"/>
                <a:cs typeface="Liberation Sans"/>
              </a:rPr>
              <a:t>packages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110" y="194131"/>
            <a:ext cx="6473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33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Helvetica" pitchFamily="2" charset="0"/>
              </a:rPr>
              <a:t>Bootstrapping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273050" y="973912"/>
            <a:ext cx="5262880" cy="396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6109" y="1908632"/>
            <a:ext cx="3131819" cy="858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20" y="121742"/>
            <a:ext cx="617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</a:t>
            </a:r>
            <a:r>
              <a:rPr spc="-10" dirty="0"/>
              <a:t>i</a:t>
            </a:r>
            <a:r>
              <a:rPr spc="-5" dirty="0"/>
              <a:t>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722452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736422"/>
            <a:ext cx="7482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iberation Sans"/>
                <a:cs typeface="Liberation Sans"/>
              </a:rPr>
              <a:t>I </a:t>
            </a:r>
            <a:r>
              <a:rPr sz="2200" spc="-5" dirty="0">
                <a:latin typeface="Liberation Sans"/>
                <a:cs typeface="Liberation Sans"/>
              </a:rPr>
              <a:t>encourage you to try these tutorials and get back to us with  any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questions.</a:t>
            </a:r>
            <a:endParaRPr sz="2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87C1-73CD-934B-79D5-DDED8DE9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885950"/>
            <a:ext cx="5562599" cy="861774"/>
          </a:xfrm>
        </p:spPr>
        <p:txBody>
          <a:bodyPr/>
          <a:lstStyle/>
          <a:p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7435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				</a:t>
            </a:r>
            <a:r>
              <a:rPr lang="en-US" sz="2400" spc="-10" dirty="0">
                <a:latin typeface="Helvetica" pitchFamily="2" charset="0"/>
              </a:rPr>
              <a:t>Outline</a:t>
            </a:r>
            <a:endParaRPr lang="en-US" sz="2400" spc="-5" dirty="0">
              <a:latin typeface="Helvetica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872" y="850766"/>
            <a:ext cx="7374255" cy="18158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  <a:cs typeface="Liberation Sans"/>
              </a:rPr>
              <a:t>Build docker container which runs a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mpi</a:t>
            </a:r>
            <a:r>
              <a:rPr lang="en-US" sz="1400" spc="-5" dirty="0">
                <a:latin typeface="Helvetica" pitchFamily="2" charset="0"/>
                <a:cs typeface="Liberation Sans"/>
              </a:rPr>
              <a:t> based c program and a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mpi</a:t>
            </a:r>
            <a:r>
              <a:rPr lang="en-US" sz="1400" spc="-5" dirty="0">
                <a:latin typeface="Helvetica" pitchFamily="2" charset="0"/>
                <a:cs typeface="Liberation Sans"/>
              </a:rPr>
              <a:t> based python program locally and publish to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dockerhub</a:t>
            </a:r>
            <a:endParaRPr lang="en-US" sz="1400" spc="-5" dirty="0">
              <a:latin typeface="Helvetica" pitchFamily="2" charset="0"/>
              <a:cs typeface="Liberation Sans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  <a:cs typeface="Liberation Sans"/>
              </a:rPr>
              <a:t>Use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dockerhub</a:t>
            </a:r>
            <a:r>
              <a:rPr lang="en-US" sz="1400" spc="-5" dirty="0">
                <a:latin typeface="Helvetica" pitchFamily="2" charset="0"/>
                <a:cs typeface="Liberation Sans"/>
              </a:rPr>
              <a:t> to build singularity </a:t>
            </a:r>
            <a:r>
              <a:rPr lang="en-US" sz="1400" spc="-10" dirty="0">
                <a:latin typeface="Helvetica" pitchFamily="2" charset="0"/>
                <a:cs typeface="Liberation Sans"/>
              </a:rPr>
              <a:t>containers for the applications and </a:t>
            </a:r>
            <a:r>
              <a:rPr lang="en-US" sz="1400" spc="-5" dirty="0">
                <a:latin typeface="Helvetica" pitchFamily="2" charset="0"/>
                <a:cs typeface="Liberation Sans"/>
              </a:rPr>
              <a:t>run </a:t>
            </a:r>
            <a:r>
              <a:rPr lang="en-US" sz="1400" spc="-10" dirty="0">
                <a:latin typeface="Helvetica" pitchFamily="2" charset="0"/>
                <a:cs typeface="Liberation Sans"/>
              </a:rPr>
              <a:t>singularity on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ThetaGPU</a:t>
            </a:r>
            <a:r>
              <a:rPr lang="en-US" sz="1400" spc="-5" dirty="0">
                <a:latin typeface="Helvetica" pitchFamily="2" charset="0"/>
                <a:cs typeface="Liberation Sans"/>
              </a:rPr>
              <a:t> and Theta.</a:t>
            </a:r>
            <a:endParaRPr lang="en-US" sz="1400" dirty="0">
              <a:latin typeface="Helvetica" pitchFamily="2" charset="0"/>
              <a:cs typeface="Liberation Sans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  <a:cs typeface="Liberation Sans"/>
              </a:rPr>
              <a:t>Using pre-existing singularity </a:t>
            </a:r>
            <a:r>
              <a:rPr lang="en-US" sz="1400" spc="-10" dirty="0">
                <a:latin typeface="Helvetica" pitchFamily="2" charset="0"/>
                <a:cs typeface="Liberation Sans"/>
              </a:rPr>
              <a:t>images on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ThetaGPU</a:t>
            </a:r>
            <a:r>
              <a:rPr lang="en-US" sz="1400" spc="-5" dirty="0">
                <a:latin typeface="Helvetica" pitchFamily="2" charset="0"/>
                <a:cs typeface="Liberation Sans"/>
              </a:rPr>
              <a:t> for </a:t>
            </a:r>
            <a:r>
              <a:rPr lang="en-US" sz="1400" spc="-10" dirty="0">
                <a:latin typeface="Helvetica" pitchFamily="2" charset="0"/>
                <a:cs typeface="Liberation Sans"/>
              </a:rPr>
              <a:t>deep learning </a:t>
            </a:r>
            <a:r>
              <a:rPr lang="en-US" sz="1400" spc="-5" dirty="0">
                <a:latin typeface="Helvetica" pitchFamily="2" charset="0"/>
                <a:cs typeface="Liberation Sans"/>
              </a:rPr>
              <a:t>workloads.</a:t>
            </a: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  <a:cs typeface="Liberation Sans"/>
              </a:rPr>
              <a:t>Show how to bootstrap existing containers for re-use and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reproducability</a:t>
            </a:r>
            <a:endParaRPr lang="en-US" sz="1400" dirty="0">
              <a:latin typeface="Helvetica" pitchFamily="2" charset="0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1400" u="sng" spc="-5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When in </a:t>
            </a:r>
            <a:r>
              <a:rPr lang="en-US" sz="1400" u="sng" spc="-10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doubt </a:t>
            </a:r>
            <a:r>
              <a:rPr lang="en-US" sz="1400" u="sng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– </a:t>
            </a:r>
            <a:r>
              <a:rPr lang="en-US" sz="1400" u="sng" spc="-10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message </a:t>
            </a:r>
            <a:r>
              <a:rPr lang="en-US" sz="1400" u="sng" spc="-5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us on the CPW slack channel</a:t>
            </a:r>
            <a:r>
              <a:rPr lang="en-US" sz="1400" u="sng" spc="-10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.</a:t>
            </a:r>
            <a:endParaRPr lang="en-US" sz="1400" dirty="0">
              <a:latin typeface="Helvetica" pitchFamily="2" charset="0"/>
              <a:cs typeface="Liberation Sans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ACA4974-1585-14C0-D4C9-E4278BF347C3}"/>
              </a:ext>
            </a:extLst>
          </p:cNvPr>
          <p:cNvSpPr txBox="1">
            <a:spLocks/>
          </p:cNvSpPr>
          <p:nvPr/>
        </p:nvSpPr>
        <p:spPr>
          <a:xfrm>
            <a:off x="-1" y="2931242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10" dirty="0">
                <a:latin typeface="Helvetica" pitchFamily="2" charset="0"/>
              </a:rPr>
              <a:t>			        Prerequisite</a:t>
            </a:r>
            <a:endParaRPr lang="en-US" sz="2400" kern="0" spc="-5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01ACF-E7C9-0369-C941-ED3B3BFEA5CB}"/>
              </a:ext>
            </a:extLst>
          </p:cNvPr>
          <p:cNvSpPr txBox="1"/>
          <p:nvPr/>
        </p:nvSpPr>
        <p:spPr>
          <a:xfrm>
            <a:off x="381000" y="3409950"/>
            <a:ext cx="7878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6585" marR="78105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latin typeface="Helvetica" pitchFamily="2" charset="0"/>
              </a:rPr>
              <a:t>Due </a:t>
            </a:r>
            <a:r>
              <a:rPr lang="en-US" sz="1400" dirty="0">
                <a:latin typeface="Helvetica" pitchFamily="2" charset="0"/>
              </a:rPr>
              <a:t>to </a:t>
            </a:r>
            <a:r>
              <a:rPr lang="en-US" sz="1400" spc="-5" dirty="0">
                <a:latin typeface="Helvetica" pitchFamily="2" charset="0"/>
              </a:rPr>
              <a:t>time constraints </a:t>
            </a:r>
            <a:r>
              <a:rPr lang="en-US" sz="1400" dirty="0">
                <a:latin typeface="Helvetica" pitchFamily="2" charset="0"/>
              </a:rPr>
              <a:t>– </a:t>
            </a:r>
            <a:r>
              <a:rPr lang="en-US" sz="1400" spc="-5" dirty="0">
                <a:latin typeface="Helvetica" pitchFamily="2" charset="0"/>
              </a:rPr>
              <a:t>we </a:t>
            </a:r>
            <a:r>
              <a:rPr lang="en-US" sz="1400" spc="-10" dirty="0">
                <a:latin typeface="Helvetica" pitchFamily="2" charset="0"/>
              </a:rPr>
              <a:t>cannot </a:t>
            </a:r>
            <a:r>
              <a:rPr lang="en-US" sz="1400" spc="-5" dirty="0">
                <a:latin typeface="Helvetica" pitchFamily="2" charset="0"/>
              </a:rPr>
              <a:t>show you </a:t>
            </a:r>
            <a:r>
              <a:rPr lang="en-US" sz="1400" spc="-10" dirty="0">
                <a:latin typeface="Helvetica" pitchFamily="2" charset="0"/>
              </a:rPr>
              <a:t>how </a:t>
            </a:r>
            <a:r>
              <a:rPr lang="en-US" sz="1400" spc="-5" dirty="0">
                <a:latin typeface="Helvetica" pitchFamily="2" charset="0"/>
              </a:rPr>
              <a:t>to install docker on </a:t>
            </a:r>
            <a:r>
              <a:rPr lang="en-US" sz="1400" spc="-10" dirty="0">
                <a:latin typeface="Helvetica" pitchFamily="2" charset="0"/>
              </a:rPr>
              <a:t>your  </a:t>
            </a:r>
            <a:r>
              <a:rPr lang="en-US" sz="1400" spc="-5" dirty="0">
                <a:latin typeface="Helvetica" pitchFamily="2" charset="0"/>
              </a:rPr>
              <a:t>local </a:t>
            </a:r>
            <a:r>
              <a:rPr lang="en-US" sz="1400" spc="-10" dirty="0">
                <a:latin typeface="Helvetica" pitchFamily="2" charset="0"/>
              </a:rPr>
              <a:t>machine </a:t>
            </a:r>
            <a:r>
              <a:rPr lang="en-US" sz="1400" spc="-5" dirty="0">
                <a:latin typeface="Helvetica" pitchFamily="2" charset="0"/>
              </a:rPr>
              <a:t>(but this is not </a:t>
            </a:r>
            <a:r>
              <a:rPr lang="en-US" sz="1400" dirty="0">
                <a:latin typeface="Helvetica" pitchFamily="2" charset="0"/>
              </a:rPr>
              <a:t>very </a:t>
            </a:r>
            <a:r>
              <a:rPr lang="en-US" sz="1400" spc="-5" dirty="0">
                <a:latin typeface="Helvetica" pitchFamily="2" charset="0"/>
              </a:rPr>
              <a:t>difficult). </a:t>
            </a:r>
            <a:r>
              <a:rPr lang="en-US" sz="1400" spc="-10" dirty="0">
                <a:latin typeface="Helvetica" pitchFamily="2" charset="0"/>
              </a:rPr>
              <a:t>visit </a:t>
            </a:r>
            <a:r>
              <a:rPr lang="en-US" sz="1400" spc="-10" dirty="0">
                <a:latin typeface="Helvetica" pitchFamily="2" charset="0"/>
                <a:hlinkClick r:id="rId2"/>
              </a:rPr>
              <a:t>https://docs.docker.com/get-docker/ </a:t>
            </a:r>
            <a:r>
              <a:rPr lang="en-US" sz="1400" spc="-10" dirty="0">
                <a:latin typeface="Helvetica" pitchFamily="2" charset="0"/>
              </a:rPr>
              <a:t>and </a:t>
            </a:r>
            <a:r>
              <a:rPr lang="en-US" sz="1400" spc="-5" dirty="0">
                <a:latin typeface="Helvetica" pitchFamily="2" charset="0"/>
              </a:rPr>
              <a:t>choose your</a:t>
            </a:r>
            <a:r>
              <a:rPr lang="en-US" sz="1400" spc="70" dirty="0">
                <a:latin typeface="Helvetica" pitchFamily="2" charset="0"/>
              </a:rPr>
              <a:t> </a:t>
            </a:r>
            <a:r>
              <a:rPr lang="en-US" sz="1400" spc="-5" dirty="0">
                <a:latin typeface="Helvetica" pitchFamily="2" charset="0"/>
              </a:rPr>
              <a:t>OS and install Docker locally.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179" y="1118692"/>
            <a:ext cx="7975600" cy="3578860"/>
            <a:chOff x="297179" y="1118692"/>
            <a:chExt cx="7975600" cy="3578860"/>
          </a:xfrm>
        </p:grpSpPr>
        <p:sp>
          <p:nvSpPr>
            <p:cNvPr id="3" name="object 3"/>
            <p:cNvSpPr/>
            <p:nvPr/>
          </p:nvSpPr>
          <p:spPr>
            <a:xfrm>
              <a:off x="4631857" y="1257718"/>
              <a:ext cx="3570904" cy="261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61839" y="1193622"/>
              <a:ext cx="3710940" cy="2712720"/>
            </a:xfrm>
            <a:custGeom>
              <a:avLst/>
              <a:gdLst/>
              <a:ahLst/>
              <a:cxnLst/>
              <a:rect l="l" t="t" r="r" b="b"/>
              <a:pathLst>
                <a:path w="3710940" h="2712720">
                  <a:moveTo>
                    <a:pt x="0" y="0"/>
                  </a:moveTo>
                  <a:lnTo>
                    <a:pt x="3710940" y="0"/>
                  </a:lnTo>
                  <a:lnTo>
                    <a:pt x="3710940" y="2712720"/>
                  </a:lnTo>
                  <a:lnTo>
                    <a:pt x="0" y="271272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711" y="1191904"/>
              <a:ext cx="3777573" cy="3451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79" y="1118692"/>
              <a:ext cx="3911600" cy="3578860"/>
            </a:xfrm>
            <a:custGeom>
              <a:avLst/>
              <a:gdLst/>
              <a:ahLst/>
              <a:cxnLst/>
              <a:rect l="l" t="t" r="r" b="b"/>
              <a:pathLst>
                <a:path w="3911600" h="3578860">
                  <a:moveTo>
                    <a:pt x="0" y="0"/>
                  </a:moveTo>
                  <a:lnTo>
                    <a:pt x="3911600" y="0"/>
                  </a:lnTo>
                  <a:lnTo>
                    <a:pt x="3911600" y="3578859"/>
                  </a:lnTo>
                  <a:lnTo>
                    <a:pt x="0" y="357885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159" y="3819982"/>
              <a:ext cx="488950" cy="398780"/>
            </a:xfrm>
            <a:custGeom>
              <a:avLst/>
              <a:gdLst/>
              <a:ahLst/>
              <a:cxnLst/>
              <a:rect l="l" t="t" r="r" b="b"/>
              <a:pathLst>
                <a:path w="488950" h="398779">
                  <a:moveTo>
                    <a:pt x="243840" y="0"/>
                  </a:moveTo>
                  <a:lnTo>
                    <a:pt x="294062" y="3931"/>
                  </a:lnTo>
                  <a:lnTo>
                    <a:pt x="340340" y="15259"/>
                  </a:lnTo>
                  <a:lnTo>
                    <a:pt x="381825" y="33285"/>
                  </a:lnTo>
                  <a:lnTo>
                    <a:pt x="417671" y="57308"/>
                  </a:lnTo>
                  <a:lnTo>
                    <a:pt x="447027" y="86630"/>
                  </a:lnTo>
                  <a:lnTo>
                    <a:pt x="469046" y="120550"/>
                  </a:lnTo>
                  <a:lnTo>
                    <a:pt x="482880" y="158370"/>
                  </a:lnTo>
                  <a:lnTo>
                    <a:pt x="487680" y="199389"/>
                  </a:lnTo>
                  <a:lnTo>
                    <a:pt x="482880" y="240409"/>
                  </a:lnTo>
                  <a:lnTo>
                    <a:pt x="469046" y="278229"/>
                  </a:lnTo>
                  <a:lnTo>
                    <a:pt x="447027" y="312149"/>
                  </a:lnTo>
                  <a:lnTo>
                    <a:pt x="417671" y="341471"/>
                  </a:lnTo>
                  <a:lnTo>
                    <a:pt x="381825" y="365494"/>
                  </a:lnTo>
                  <a:lnTo>
                    <a:pt x="340340" y="383520"/>
                  </a:lnTo>
                  <a:lnTo>
                    <a:pt x="294062" y="394848"/>
                  </a:lnTo>
                  <a:lnTo>
                    <a:pt x="243840" y="398779"/>
                  </a:lnTo>
                  <a:lnTo>
                    <a:pt x="193617" y="394848"/>
                  </a:lnTo>
                  <a:lnTo>
                    <a:pt x="147339" y="383520"/>
                  </a:lnTo>
                  <a:lnTo>
                    <a:pt x="105854" y="365494"/>
                  </a:lnTo>
                  <a:lnTo>
                    <a:pt x="70008" y="341471"/>
                  </a:lnTo>
                  <a:lnTo>
                    <a:pt x="40652" y="312149"/>
                  </a:lnTo>
                  <a:lnTo>
                    <a:pt x="18633" y="278229"/>
                  </a:lnTo>
                  <a:lnTo>
                    <a:pt x="4799" y="240409"/>
                  </a:lnTo>
                  <a:lnTo>
                    <a:pt x="0" y="199389"/>
                  </a:lnTo>
                  <a:lnTo>
                    <a:pt x="4799" y="158370"/>
                  </a:lnTo>
                  <a:lnTo>
                    <a:pt x="18633" y="120550"/>
                  </a:lnTo>
                  <a:lnTo>
                    <a:pt x="40652" y="86630"/>
                  </a:lnTo>
                  <a:lnTo>
                    <a:pt x="70008" y="57308"/>
                  </a:lnTo>
                  <a:lnTo>
                    <a:pt x="105854" y="33285"/>
                  </a:lnTo>
                  <a:lnTo>
                    <a:pt x="147339" y="15259"/>
                  </a:lnTo>
                  <a:lnTo>
                    <a:pt x="193617" y="3931"/>
                  </a:lnTo>
                  <a:lnTo>
                    <a:pt x="243840" y="0"/>
                  </a:lnTo>
                  <a:close/>
                </a:path>
                <a:path w="488950" h="398779">
                  <a:moveTo>
                    <a:pt x="0" y="0"/>
                  </a:moveTo>
                  <a:lnTo>
                    <a:pt x="0" y="0"/>
                  </a:lnTo>
                </a:path>
                <a:path w="488950" h="398779">
                  <a:moveTo>
                    <a:pt x="488950" y="398779"/>
                  </a:moveTo>
                  <a:lnTo>
                    <a:pt x="488950" y="398779"/>
                  </a:lnTo>
                </a:path>
              </a:pathLst>
            </a:custGeom>
            <a:ln w="29112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4042232"/>
              <a:ext cx="4610100" cy="370840"/>
            </a:xfrm>
            <a:custGeom>
              <a:avLst/>
              <a:gdLst/>
              <a:ahLst/>
              <a:cxnLst/>
              <a:rect l="l" t="t" r="r" b="b"/>
              <a:pathLst>
                <a:path w="4610100" h="370839">
                  <a:moveTo>
                    <a:pt x="0" y="176529"/>
                  </a:moveTo>
                  <a:lnTo>
                    <a:pt x="0" y="370839"/>
                  </a:lnTo>
                  <a:lnTo>
                    <a:pt x="2080260" y="370839"/>
                  </a:lnTo>
                  <a:lnTo>
                    <a:pt x="2080260" y="0"/>
                  </a:lnTo>
                  <a:lnTo>
                    <a:pt x="4610100" y="0"/>
                  </a:lnTo>
                  <a:lnTo>
                    <a:pt x="4610100" y="231139"/>
                  </a:lnTo>
                </a:path>
              </a:pathLst>
            </a:custGeom>
            <a:ln w="19048">
              <a:solidFill>
                <a:srgbClr val="EE40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4300" y="4267022"/>
              <a:ext cx="100330" cy="151130"/>
            </a:xfrm>
            <a:custGeom>
              <a:avLst/>
              <a:gdLst/>
              <a:ahLst/>
              <a:cxnLst/>
              <a:rect l="l" t="t" r="r" b="b"/>
              <a:pathLst>
                <a:path w="100329" h="151129">
                  <a:moveTo>
                    <a:pt x="100329" y="0"/>
                  </a:moveTo>
                  <a:lnTo>
                    <a:pt x="0" y="0"/>
                  </a:lnTo>
                  <a:lnTo>
                    <a:pt x="50800" y="151129"/>
                  </a:lnTo>
                  <a:lnTo>
                    <a:pt x="100329" y="0"/>
                  </a:lnTo>
                  <a:close/>
                </a:path>
              </a:pathLst>
            </a:custGeom>
            <a:solidFill>
              <a:srgbClr val="EE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7179" y="194131"/>
            <a:ext cx="797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Non Local Installation: Link GitHub and </a:t>
            </a:r>
            <a:r>
              <a:rPr lang="en-US" dirty="0" err="1"/>
              <a:t>dockerhub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537209" y="76055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773252"/>
            <a:ext cx="75793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Liberation Sans"/>
                <a:cs typeface="Liberation Sans"/>
              </a:rPr>
              <a:t>Needs a pro account on </a:t>
            </a:r>
            <a:r>
              <a:rPr lang="en-US" sz="1800" spc="-10" dirty="0" err="1">
                <a:latin typeface="Liberation Sans"/>
                <a:cs typeface="Liberation Sans"/>
              </a:rPr>
              <a:t>dockerhub</a:t>
            </a:r>
            <a:r>
              <a:rPr lang="en-US" sz="1800" spc="-10" dirty="0">
                <a:latin typeface="Liberation Sans"/>
                <a:cs typeface="Liberation Sans"/>
              </a:rPr>
              <a:t>.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37709" y="4418152"/>
            <a:ext cx="1414780" cy="6426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347345">
              <a:lnSpc>
                <a:spcPts val="1450"/>
              </a:lnSpc>
              <a:spcBef>
                <a:spcPts val="370"/>
              </a:spcBef>
            </a:pPr>
            <a:r>
              <a:rPr sz="1300" spc="-5" dirty="0">
                <a:latin typeface="Liberation Sans"/>
                <a:cs typeface="Liberation Sans"/>
              </a:rPr>
              <a:t>This will be  di</a:t>
            </a:r>
            <a:r>
              <a:rPr sz="1300" spc="-15" dirty="0">
                <a:latin typeface="Liberation Sans"/>
                <a:cs typeface="Liberation Sans"/>
              </a:rPr>
              <a:t>s</a:t>
            </a:r>
            <a:r>
              <a:rPr sz="1300" dirty="0">
                <a:latin typeface="Liberation Sans"/>
                <a:cs typeface="Liberation Sans"/>
              </a:rPr>
              <a:t>c</a:t>
            </a:r>
            <a:r>
              <a:rPr sz="1300" spc="-5" dirty="0">
                <a:latin typeface="Liberation Sans"/>
                <a:cs typeface="Liberation Sans"/>
              </a:rPr>
              <a:t>onne</a:t>
            </a:r>
            <a:r>
              <a:rPr sz="1300" dirty="0">
                <a:latin typeface="Liberation Sans"/>
                <a:cs typeface="Liberation Sans"/>
              </a:rPr>
              <a:t>ct</a:t>
            </a:r>
            <a:r>
              <a:rPr sz="1300" spc="-5" dirty="0">
                <a:latin typeface="Liberation Sans"/>
                <a:cs typeface="Liberation Sans"/>
              </a:rPr>
              <a:t>e</a:t>
            </a:r>
            <a:r>
              <a:rPr sz="1300" dirty="0">
                <a:latin typeface="Liberation Sans"/>
                <a:cs typeface="Liberation Sans"/>
              </a:rPr>
              <a:t>d  </a:t>
            </a:r>
            <a:r>
              <a:rPr sz="1300" spc="-5" dirty="0">
                <a:latin typeface="Liberation Sans"/>
                <a:cs typeface="Liberation Sans"/>
              </a:rPr>
              <a:t>the first</a:t>
            </a:r>
            <a:r>
              <a:rPr sz="1300" spc="-45" dirty="0">
                <a:latin typeface="Liberation Sans"/>
                <a:cs typeface="Liberation Sans"/>
              </a:rPr>
              <a:t> </a:t>
            </a:r>
            <a:r>
              <a:rPr sz="1300" spc="-10" dirty="0">
                <a:latin typeface="Liberation Sans"/>
                <a:cs typeface="Liberation Sans"/>
              </a:rPr>
              <a:t>time</a:t>
            </a:r>
            <a:endParaRPr sz="1300">
              <a:latin typeface="Liberation Sans"/>
              <a:cs typeface="Liberatio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59145" y="3091637"/>
            <a:ext cx="2153285" cy="1657350"/>
            <a:chOff x="5859145" y="3091637"/>
            <a:chExt cx="2153285" cy="1657350"/>
          </a:xfrm>
        </p:grpSpPr>
        <p:sp>
          <p:nvSpPr>
            <p:cNvPr id="15" name="object 15"/>
            <p:cNvSpPr/>
            <p:nvPr/>
          </p:nvSpPr>
          <p:spPr>
            <a:xfrm>
              <a:off x="5952490" y="4049852"/>
              <a:ext cx="464820" cy="689610"/>
            </a:xfrm>
            <a:custGeom>
              <a:avLst/>
              <a:gdLst/>
              <a:ahLst/>
              <a:cxnLst/>
              <a:rect l="l" t="t" r="r" b="b"/>
              <a:pathLst>
                <a:path w="464820" h="689610">
                  <a:moveTo>
                    <a:pt x="0" y="689610"/>
                  </a:moveTo>
                  <a:lnTo>
                    <a:pt x="464820" y="689610"/>
                  </a:lnTo>
                  <a:lnTo>
                    <a:pt x="464820" y="0"/>
                  </a:lnTo>
                </a:path>
              </a:pathLst>
            </a:custGeom>
            <a:ln w="19048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66510" y="3906342"/>
              <a:ext cx="100330" cy="151130"/>
            </a:xfrm>
            <a:custGeom>
              <a:avLst/>
              <a:gdLst/>
              <a:ahLst/>
              <a:cxnLst/>
              <a:rect l="l" t="t" r="r" b="b"/>
              <a:pathLst>
                <a:path w="100329" h="151129">
                  <a:moveTo>
                    <a:pt x="50800" y="0"/>
                  </a:moveTo>
                  <a:lnTo>
                    <a:pt x="0" y="151129"/>
                  </a:lnTo>
                  <a:lnTo>
                    <a:pt x="100329" y="15112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EC1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8670" y="3101162"/>
              <a:ext cx="1649730" cy="391160"/>
            </a:xfrm>
            <a:custGeom>
              <a:avLst/>
              <a:gdLst/>
              <a:ahLst/>
              <a:cxnLst/>
              <a:rect l="l" t="t" r="r" b="b"/>
              <a:pathLst>
                <a:path w="1649729" h="391160">
                  <a:moveTo>
                    <a:pt x="824229" y="0"/>
                  </a:moveTo>
                  <a:lnTo>
                    <a:pt x="897079" y="698"/>
                  </a:lnTo>
                  <a:lnTo>
                    <a:pt x="967896" y="2758"/>
                  </a:lnTo>
                  <a:lnTo>
                    <a:pt x="1036462" y="6129"/>
                  </a:lnTo>
                  <a:lnTo>
                    <a:pt x="1102559" y="10756"/>
                  </a:lnTo>
                  <a:lnTo>
                    <a:pt x="1165970" y="16590"/>
                  </a:lnTo>
                  <a:lnTo>
                    <a:pt x="1226478" y="23576"/>
                  </a:lnTo>
                  <a:lnTo>
                    <a:pt x="1283863" y="31663"/>
                  </a:lnTo>
                  <a:lnTo>
                    <a:pt x="1337909" y="40799"/>
                  </a:lnTo>
                  <a:lnTo>
                    <a:pt x="1388397" y="50932"/>
                  </a:lnTo>
                  <a:lnTo>
                    <a:pt x="1435111" y="62009"/>
                  </a:lnTo>
                  <a:lnTo>
                    <a:pt x="1477832" y="73978"/>
                  </a:lnTo>
                  <a:lnTo>
                    <a:pt x="1516342" y="86787"/>
                  </a:lnTo>
                  <a:lnTo>
                    <a:pt x="1579860" y="114715"/>
                  </a:lnTo>
                  <a:lnTo>
                    <a:pt x="1623923" y="145377"/>
                  </a:lnTo>
                  <a:lnTo>
                    <a:pt x="1646790" y="178353"/>
                  </a:lnTo>
                  <a:lnTo>
                    <a:pt x="1649729" y="195580"/>
                  </a:lnTo>
                  <a:lnTo>
                    <a:pt x="1646790" y="212806"/>
                  </a:lnTo>
                  <a:lnTo>
                    <a:pt x="1623923" y="245782"/>
                  </a:lnTo>
                  <a:lnTo>
                    <a:pt x="1579860" y="276444"/>
                  </a:lnTo>
                  <a:lnTo>
                    <a:pt x="1516342" y="304372"/>
                  </a:lnTo>
                  <a:lnTo>
                    <a:pt x="1477832" y="317181"/>
                  </a:lnTo>
                  <a:lnTo>
                    <a:pt x="1435111" y="329150"/>
                  </a:lnTo>
                  <a:lnTo>
                    <a:pt x="1388397" y="340227"/>
                  </a:lnTo>
                  <a:lnTo>
                    <a:pt x="1337909" y="350360"/>
                  </a:lnTo>
                  <a:lnTo>
                    <a:pt x="1283863" y="359496"/>
                  </a:lnTo>
                  <a:lnTo>
                    <a:pt x="1226478" y="367583"/>
                  </a:lnTo>
                  <a:lnTo>
                    <a:pt x="1165970" y="374569"/>
                  </a:lnTo>
                  <a:lnTo>
                    <a:pt x="1102559" y="380403"/>
                  </a:lnTo>
                  <a:lnTo>
                    <a:pt x="1036462" y="385030"/>
                  </a:lnTo>
                  <a:lnTo>
                    <a:pt x="967896" y="388401"/>
                  </a:lnTo>
                  <a:lnTo>
                    <a:pt x="897079" y="390461"/>
                  </a:lnTo>
                  <a:lnTo>
                    <a:pt x="824229" y="391160"/>
                  </a:lnTo>
                  <a:lnTo>
                    <a:pt x="751390" y="390461"/>
                  </a:lnTo>
                  <a:lnTo>
                    <a:pt x="680602" y="388401"/>
                  </a:lnTo>
                  <a:lnTo>
                    <a:pt x="612082" y="385030"/>
                  </a:lnTo>
                  <a:lnTo>
                    <a:pt x="546045" y="380403"/>
                  </a:lnTo>
                  <a:lnTo>
                    <a:pt x="482706" y="374569"/>
                  </a:lnTo>
                  <a:lnTo>
                    <a:pt x="422281" y="367583"/>
                  </a:lnTo>
                  <a:lnTo>
                    <a:pt x="364986" y="359496"/>
                  </a:lnTo>
                  <a:lnTo>
                    <a:pt x="311036" y="350360"/>
                  </a:lnTo>
                  <a:lnTo>
                    <a:pt x="260647" y="340227"/>
                  </a:lnTo>
                  <a:lnTo>
                    <a:pt x="214033" y="329150"/>
                  </a:lnTo>
                  <a:lnTo>
                    <a:pt x="171412" y="317181"/>
                  </a:lnTo>
                  <a:lnTo>
                    <a:pt x="132997" y="304372"/>
                  </a:lnTo>
                  <a:lnTo>
                    <a:pt x="69651" y="276444"/>
                  </a:lnTo>
                  <a:lnTo>
                    <a:pt x="25721" y="245782"/>
                  </a:lnTo>
                  <a:lnTo>
                    <a:pt x="2929" y="212806"/>
                  </a:lnTo>
                  <a:lnTo>
                    <a:pt x="0" y="195580"/>
                  </a:lnTo>
                  <a:lnTo>
                    <a:pt x="2929" y="178353"/>
                  </a:lnTo>
                  <a:lnTo>
                    <a:pt x="25721" y="145377"/>
                  </a:lnTo>
                  <a:lnTo>
                    <a:pt x="69651" y="114715"/>
                  </a:lnTo>
                  <a:lnTo>
                    <a:pt x="132997" y="86787"/>
                  </a:lnTo>
                  <a:lnTo>
                    <a:pt x="171412" y="73978"/>
                  </a:lnTo>
                  <a:lnTo>
                    <a:pt x="214033" y="62009"/>
                  </a:lnTo>
                  <a:lnTo>
                    <a:pt x="260647" y="50932"/>
                  </a:lnTo>
                  <a:lnTo>
                    <a:pt x="311036" y="40799"/>
                  </a:lnTo>
                  <a:lnTo>
                    <a:pt x="364986" y="31663"/>
                  </a:lnTo>
                  <a:lnTo>
                    <a:pt x="422281" y="23576"/>
                  </a:lnTo>
                  <a:lnTo>
                    <a:pt x="482706" y="16590"/>
                  </a:lnTo>
                  <a:lnTo>
                    <a:pt x="546045" y="10756"/>
                  </a:lnTo>
                  <a:lnTo>
                    <a:pt x="612082" y="6129"/>
                  </a:lnTo>
                  <a:lnTo>
                    <a:pt x="680602" y="2758"/>
                  </a:lnTo>
                  <a:lnTo>
                    <a:pt x="751390" y="698"/>
                  </a:lnTo>
                  <a:lnTo>
                    <a:pt x="824229" y="0"/>
                  </a:lnTo>
                  <a:close/>
                </a:path>
                <a:path w="1649729" h="391160">
                  <a:moveTo>
                    <a:pt x="0" y="0"/>
                  </a:moveTo>
                  <a:lnTo>
                    <a:pt x="0" y="0"/>
                  </a:lnTo>
                </a:path>
                <a:path w="1649729" h="391160">
                  <a:moveTo>
                    <a:pt x="1649729" y="391160"/>
                  </a:moveTo>
                  <a:lnTo>
                    <a:pt x="1649729" y="39116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09180" y="3508832"/>
              <a:ext cx="497840" cy="775970"/>
            </a:xfrm>
            <a:custGeom>
              <a:avLst/>
              <a:gdLst/>
              <a:ahLst/>
              <a:cxnLst/>
              <a:rect l="l" t="t" r="r" b="b"/>
              <a:pathLst>
                <a:path w="497840" h="775970">
                  <a:moveTo>
                    <a:pt x="0" y="0"/>
                  </a:moveTo>
                  <a:lnTo>
                    <a:pt x="497840" y="775969"/>
                  </a:lnTo>
                </a:path>
              </a:pathLst>
            </a:custGeom>
            <a:ln w="19048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4790" y="4240352"/>
              <a:ext cx="167640" cy="208279"/>
            </a:xfrm>
            <a:custGeom>
              <a:avLst/>
              <a:gdLst/>
              <a:ahLst/>
              <a:cxnLst/>
              <a:rect l="l" t="t" r="r" b="b"/>
              <a:pathLst>
                <a:path w="167640" h="208279">
                  <a:moveTo>
                    <a:pt x="114300" y="0"/>
                  </a:moveTo>
                  <a:lnTo>
                    <a:pt x="0" y="73660"/>
                  </a:lnTo>
                  <a:lnTo>
                    <a:pt x="167639" y="2082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C1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56450" y="4453712"/>
            <a:ext cx="1798320" cy="5575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7475" marR="112395" algn="ctr">
              <a:lnSpc>
                <a:spcPts val="900"/>
              </a:lnSpc>
              <a:spcBef>
                <a:spcPts val="370"/>
              </a:spcBef>
            </a:pPr>
            <a:r>
              <a:rPr sz="800" dirty="0">
                <a:latin typeface="Liberation Sans"/>
                <a:cs typeface="Liberation Sans"/>
              </a:rPr>
              <a:t>Specify </a:t>
            </a:r>
            <a:r>
              <a:rPr sz="800" spc="-5" dirty="0">
                <a:latin typeface="Liberation Sans"/>
                <a:cs typeface="Liberation Sans"/>
              </a:rPr>
              <a:t>branch, </a:t>
            </a:r>
            <a:r>
              <a:rPr sz="800" dirty="0">
                <a:latin typeface="Liberation Sans"/>
                <a:cs typeface="Liberation Sans"/>
              </a:rPr>
              <a:t>image name</a:t>
            </a:r>
            <a:r>
              <a:rPr sz="800" spc="-3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(tag),  </a:t>
            </a:r>
            <a:r>
              <a:rPr sz="800" dirty="0">
                <a:latin typeface="Liberation Sans"/>
                <a:cs typeface="Liberation Sans"/>
              </a:rPr>
              <a:t>path to docker file in</a:t>
            </a:r>
            <a:r>
              <a:rPr sz="800" spc="-3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repo</a:t>
            </a:r>
            <a:endParaRPr sz="800">
              <a:latin typeface="Liberation Sans"/>
              <a:cs typeface="Liberation Sans"/>
            </a:endParaRPr>
          </a:p>
          <a:p>
            <a:pPr marL="99695" marR="93345" indent="-1270" algn="ctr">
              <a:lnSpc>
                <a:spcPts val="900"/>
              </a:lnSpc>
            </a:pPr>
            <a:r>
              <a:rPr sz="800" dirty="0">
                <a:latin typeface="Liberation Sans"/>
                <a:cs typeface="Liberation Sans"/>
              </a:rPr>
              <a:t>For </a:t>
            </a:r>
            <a:r>
              <a:rPr sz="800" spc="-5" dirty="0">
                <a:latin typeface="Liberation Sans"/>
                <a:cs typeface="Liberation Sans"/>
              </a:rPr>
              <a:t>example:  “Dockerfiles/hello_world/Dockerfile”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53169" y="1839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9220" y="3089732"/>
            <a:ext cx="435609" cy="374650"/>
          </a:xfrm>
          <a:custGeom>
            <a:avLst/>
            <a:gdLst/>
            <a:ahLst/>
            <a:cxnLst/>
            <a:rect l="l" t="t" r="r" b="b"/>
            <a:pathLst>
              <a:path w="435610" h="374650">
                <a:moveTo>
                  <a:pt x="217169" y="0"/>
                </a:moveTo>
                <a:lnTo>
                  <a:pt x="268458" y="4813"/>
                </a:lnTo>
                <a:lnTo>
                  <a:pt x="314904" y="18601"/>
                </a:lnTo>
                <a:lnTo>
                  <a:pt x="355396" y="40388"/>
                </a:lnTo>
                <a:lnTo>
                  <a:pt x="388823" y="69194"/>
                </a:lnTo>
                <a:lnTo>
                  <a:pt x="414075" y="104043"/>
                </a:lnTo>
                <a:lnTo>
                  <a:pt x="430041" y="143958"/>
                </a:lnTo>
                <a:lnTo>
                  <a:pt x="435609" y="187959"/>
                </a:lnTo>
                <a:lnTo>
                  <a:pt x="430041" y="231491"/>
                </a:lnTo>
                <a:lnTo>
                  <a:pt x="414075" y="271069"/>
                </a:lnTo>
                <a:lnTo>
                  <a:pt x="388823" y="305692"/>
                </a:lnTo>
                <a:lnTo>
                  <a:pt x="355396" y="334361"/>
                </a:lnTo>
                <a:lnTo>
                  <a:pt x="314904" y="356077"/>
                </a:lnTo>
                <a:lnTo>
                  <a:pt x="268458" y="369840"/>
                </a:lnTo>
                <a:lnTo>
                  <a:pt x="217169" y="374650"/>
                </a:lnTo>
                <a:lnTo>
                  <a:pt x="166351" y="369840"/>
                </a:lnTo>
                <a:lnTo>
                  <a:pt x="120242" y="356077"/>
                </a:lnTo>
                <a:lnTo>
                  <a:pt x="79976" y="334361"/>
                </a:lnTo>
                <a:lnTo>
                  <a:pt x="46686" y="305692"/>
                </a:lnTo>
                <a:lnTo>
                  <a:pt x="21504" y="271069"/>
                </a:lnTo>
                <a:lnTo>
                  <a:pt x="5565" y="231491"/>
                </a:lnTo>
                <a:lnTo>
                  <a:pt x="0" y="187959"/>
                </a:lnTo>
                <a:lnTo>
                  <a:pt x="5565" y="143958"/>
                </a:lnTo>
                <a:lnTo>
                  <a:pt x="21504" y="104043"/>
                </a:lnTo>
                <a:lnTo>
                  <a:pt x="46686" y="69194"/>
                </a:lnTo>
                <a:lnTo>
                  <a:pt x="79976" y="40388"/>
                </a:lnTo>
                <a:lnTo>
                  <a:pt x="120242" y="18601"/>
                </a:lnTo>
                <a:lnTo>
                  <a:pt x="166351" y="4813"/>
                </a:lnTo>
                <a:lnTo>
                  <a:pt x="217169" y="0"/>
                </a:lnTo>
                <a:close/>
              </a:path>
              <a:path w="435610" h="374650">
                <a:moveTo>
                  <a:pt x="0" y="0"/>
                </a:moveTo>
                <a:lnTo>
                  <a:pt x="0" y="0"/>
                </a:lnTo>
              </a:path>
              <a:path w="435610" h="374650">
                <a:moveTo>
                  <a:pt x="435609" y="374650"/>
                </a:moveTo>
                <a:lnTo>
                  <a:pt x="435609" y="374650"/>
                </a:lnTo>
              </a:path>
            </a:pathLst>
          </a:custGeom>
          <a:ln w="19048">
            <a:solidFill>
              <a:srgbClr val="EC1B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57140" y="3525342"/>
            <a:ext cx="791210" cy="30099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6520" marR="125730">
              <a:lnSpc>
                <a:spcPts val="780"/>
              </a:lnSpc>
              <a:spcBef>
                <a:spcPts val="415"/>
              </a:spcBef>
            </a:pPr>
            <a:r>
              <a:rPr sz="700" spc="-10" dirty="0">
                <a:latin typeface="Liberation Sans"/>
                <a:cs typeface="Liberation Sans"/>
              </a:rPr>
              <a:t>Master</a:t>
            </a:r>
            <a:r>
              <a:rPr sz="700" spc="-60" dirty="0">
                <a:latin typeface="Liberation Sans"/>
                <a:cs typeface="Liberation Sans"/>
              </a:rPr>
              <a:t> </a:t>
            </a:r>
            <a:r>
              <a:rPr sz="700" spc="-10" dirty="0">
                <a:latin typeface="Liberation Sans"/>
                <a:cs typeface="Liberation Sans"/>
              </a:rPr>
              <a:t>branch  </a:t>
            </a:r>
            <a:r>
              <a:rPr sz="700" spc="-5" dirty="0">
                <a:latin typeface="Liberation Sans"/>
                <a:cs typeface="Liberation Sans"/>
              </a:rPr>
              <a:t>is now</a:t>
            </a:r>
            <a:r>
              <a:rPr sz="700" spc="-50" dirty="0">
                <a:latin typeface="Liberation Sans"/>
                <a:cs typeface="Liberation Sans"/>
              </a:rPr>
              <a:t> </a:t>
            </a:r>
            <a:r>
              <a:rPr sz="700" spc="-10" dirty="0">
                <a:latin typeface="Liberation Sans"/>
                <a:cs typeface="Liberation Sans"/>
              </a:rPr>
              <a:t>“main”</a:t>
            </a:r>
            <a:endParaRPr sz="7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38" y="194131"/>
            <a:ext cx="8163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Non Local Installation: Link GitHub and </a:t>
            </a:r>
            <a:r>
              <a:rPr lang="en-US" dirty="0" err="1"/>
              <a:t>dockerhub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7209" y="72499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737692"/>
            <a:ext cx="753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Building </a:t>
            </a:r>
            <a:r>
              <a:rPr sz="1800" spc="-5" dirty="0">
                <a:latin typeface="Liberation Sans"/>
                <a:cs typeface="Liberation Sans"/>
              </a:rPr>
              <a:t>on </a:t>
            </a:r>
            <a:r>
              <a:rPr sz="1800" spc="-10" dirty="0">
                <a:latin typeface="Liberation Sans"/>
                <a:cs typeface="Liberation Sans"/>
              </a:rPr>
              <a:t>docker-hub </a:t>
            </a:r>
            <a:r>
              <a:rPr sz="1800" spc="-5" dirty="0">
                <a:latin typeface="Liberation Sans"/>
                <a:cs typeface="Liberation Sans"/>
              </a:rPr>
              <a:t>is slow (when compared </a:t>
            </a:r>
            <a:r>
              <a:rPr sz="1800" dirty="0">
                <a:latin typeface="Liberation Sans"/>
                <a:cs typeface="Liberation Sans"/>
              </a:rPr>
              <a:t>to your </a:t>
            </a:r>
            <a:r>
              <a:rPr sz="1800" spc="-5" dirty="0">
                <a:latin typeface="Liberation Sans"/>
                <a:cs typeface="Liberation Sans"/>
              </a:rPr>
              <a:t>local </a:t>
            </a:r>
            <a:r>
              <a:rPr sz="1800" spc="-10" dirty="0">
                <a:latin typeface="Liberation Sans"/>
                <a:cs typeface="Liberation Sans"/>
              </a:rPr>
              <a:t>machine) but  </a:t>
            </a:r>
            <a:r>
              <a:rPr sz="1800" spc="-5" dirty="0">
                <a:latin typeface="Liberation Sans"/>
                <a:cs typeface="Liberation Sans"/>
              </a:rPr>
              <a:t>once complete </a:t>
            </a:r>
            <a:r>
              <a:rPr sz="1800" dirty="0">
                <a:latin typeface="Liberation Sans"/>
                <a:cs typeface="Liberation Sans"/>
              </a:rPr>
              <a:t>you </a:t>
            </a:r>
            <a:r>
              <a:rPr sz="1800" spc="-5" dirty="0">
                <a:latin typeface="Liberation Sans"/>
                <a:cs typeface="Liberation Sans"/>
              </a:rPr>
              <a:t>should </a:t>
            </a:r>
            <a:r>
              <a:rPr sz="1800" dirty="0">
                <a:latin typeface="Liberation Sans"/>
                <a:cs typeface="Liberation Sans"/>
              </a:rPr>
              <a:t>see </a:t>
            </a:r>
            <a:r>
              <a:rPr sz="1800" spc="-5" dirty="0">
                <a:latin typeface="Liberation Sans"/>
                <a:cs typeface="Liberation Sans"/>
              </a:rPr>
              <a:t>something like</a:t>
            </a:r>
            <a:r>
              <a:rPr sz="1800" spc="-3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this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1405" y="1392317"/>
            <a:ext cx="4840605" cy="3519804"/>
            <a:chOff x="291405" y="1392317"/>
            <a:chExt cx="4840605" cy="3519804"/>
          </a:xfrm>
        </p:grpSpPr>
        <p:sp>
          <p:nvSpPr>
            <p:cNvPr id="6" name="object 6"/>
            <p:cNvSpPr/>
            <p:nvPr/>
          </p:nvSpPr>
          <p:spPr>
            <a:xfrm>
              <a:off x="298449" y="1399362"/>
              <a:ext cx="4827270" cy="3505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639" y="1395552"/>
              <a:ext cx="4833620" cy="3512820"/>
            </a:xfrm>
            <a:custGeom>
              <a:avLst/>
              <a:gdLst/>
              <a:ahLst/>
              <a:cxnLst/>
              <a:rect l="l" t="t" r="r" b="b"/>
              <a:pathLst>
                <a:path w="4833620" h="3512820">
                  <a:moveTo>
                    <a:pt x="0" y="0"/>
                  </a:moveTo>
                  <a:lnTo>
                    <a:pt x="4833620" y="0"/>
                  </a:lnTo>
                  <a:lnTo>
                    <a:pt x="4833620" y="3512820"/>
                  </a:lnTo>
                  <a:lnTo>
                    <a:pt x="0" y="3512820"/>
                  </a:lnTo>
                  <a:lnTo>
                    <a:pt x="0" y="0"/>
                  </a:lnTo>
                  <a:close/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16220" y="1523822"/>
            <a:ext cx="350012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 marR="370840">
              <a:lnSpc>
                <a:spcPts val="1580"/>
              </a:lnSpc>
              <a:spcBef>
                <a:spcPts val="355"/>
              </a:spcBef>
            </a:pPr>
            <a:r>
              <a:rPr sz="1400" spc="-5" dirty="0">
                <a:latin typeface="Liberation Sans"/>
                <a:cs typeface="Liberation Sans"/>
              </a:rPr>
              <a:t>Using “Configure Automated Builds” </a:t>
            </a:r>
            <a:r>
              <a:rPr sz="1400" dirty="0">
                <a:latin typeface="Liberation Sans"/>
                <a:cs typeface="Liberation Sans"/>
              </a:rPr>
              <a:t>to  </a:t>
            </a:r>
            <a:r>
              <a:rPr sz="1400" spc="-5" dirty="0">
                <a:latin typeface="Liberation Sans"/>
                <a:cs typeface="Liberation Sans"/>
              </a:rPr>
              <a:t>edit build names </a:t>
            </a:r>
            <a:r>
              <a:rPr sz="1400" dirty="0">
                <a:latin typeface="Liberation Sans"/>
                <a:cs typeface="Liberation Sans"/>
              </a:rPr>
              <a:t>(tags), </a:t>
            </a:r>
            <a:r>
              <a:rPr sz="1400" spc="-5" dirty="0">
                <a:latin typeface="Liberation Sans"/>
                <a:cs typeface="Liberation Sans"/>
              </a:rPr>
              <a:t>paths</a:t>
            </a:r>
            <a:r>
              <a:rPr sz="1400" spc="2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etc.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07329" y="2138502"/>
            <a:ext cx="3432810" cy="1146810"/>
            <a:chOff x="5307329" y="2138502"/>
            <a:chExt cx="3432810" cy="1146810"/>
          </a:xfrm>
        </p:grpSpPr>
        <p:sp>
          <p:nvSpPr>
            <p:cNvPr id="10" name="object 10"/>
            <p:cNvSpPr/>
            <p:nvPr/>
          </p:nvSpPr>
          <p:spPr>
            <a:xfrm>
              <a:off x="5417826" y="2256823"/>
              <a:ext cx="3322313" cy="9738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7329" y="2138502"/>
              <a:ext cx="3432810" cy="1146810"/>
            </a:xfrm>
            <a:custGeom>
              <a:avLst/>
              <a:gdLst/>
              <a:ahLst/>
              <a:cxnLst/>
              <a:rect l="l" t="t" r="r" b="b"/>
              <a:pathLst>
                <a:path w="3432809" h="1146810">
                  <a:moveTo>
                    <a:pt x="0" y="0"/>
                  </a:moveTo>
                  <a:lnTo>
                    <a:pt x="3432810" y="0"/>
                  </a:lnTo>
                  <a:lnTo>
                    <a:pt x="3432810" y="1146809"/>
                  </a:lnTo>
                  <a:lnTo>
                    <a:pt x="0" y="11468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6220" y="3395802"/>
            <a:ext cx="3500120" cy="6896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278130" algn="just">
              <a:lnSpc>
                <a:spcPts val="1570"/>
              </a:lnSpc>
              <a:spcBef>
                <a:spcPts val="370"/>
              </a:spcBef>
            </a:pPr>
            <a:r>
              <a:rPr sz="1400" spc="-5" dirty="0">
                <a:latin typeface="Liberation Sans"/>
                <a:cs typeface="Liberation Sans"/>
              </a:rPr>
              <a:t>Clicking </a:t>
            </a:r>
            <a:r>
              <a:rPr sz="1400" dirty="0">
                <a:latin typeface="Liberation Sans"/>
                <a:cs typeface="Liberation Sans"/>
              </a:rPr>
              <a:t>on a </a:t>
            </a:r>
            <a:r>
              <a:rPr sz="1400" spc="-5" dirty="0">
                <a:latin typeface="Liberation Sans"/>
                <a:cs typeface="Liberation Sans"/>
              </a:rPr>
              <a:t>recent build </a:t>
            </a:r>
            <a:r>
              <a:rPr sz="1400" dirty="0">
                <a:latin typeface="Liberation Sans"/>
                <a:cs typeface="Liberation Sans"/>
              </a:rPr>
              <a:t>with </a:t>
            </a:r>
            <a:r>
              <a:rPr sz="1400" spc="-5" dirty="0">
                <a:latin typeface="Liberation Sans"/>
                <a:cs typeface="Liberation Sans"/>
              </a:rPr>
              <a:t>give you  logs </a:t>
            </a:r>
            <a:r>
              <a:rPr sz="1400" dirty="0">
                <a:latin typeface="Liberation Sans"/>
                <a:cs typeface="Liberation Sans"/>
              </a:rPr>
              <a:t>(useful for </a:t>
            </a:r>
            <a:r>
              <a:rPr sz="1400" spc="-5" dirty="0">
                <a:latin typeface="Liberation Sans"/>
                <a:cs typeface="Liberation Sans"/>
              </a:rPr>
              <a:t>debugging </a:t>
            </a:r>
            <a:r>
              <a:rPr sz="1400" dirty="0">
                <a:latin typeface="Liberation Sans"/>
                <a:cs typeface="Liberation Sans"/>
              </a:rPr>
              <a:t>fails) </a:t>
            </a:r>
            <a:r>
              <a:rPr sz="1400" spc="-5" dirty="0">
                <a:latin typeface="Liberation Sans"/>
                <a:cs typeface="Liberation Sans"/>
              </a:rPr>
              <a:t>and </a:t>
            </a:r>
            <a:r>
              <a:rPr sz="1400" dirty="0">
                <a:latin typeface="Liberation Sans"/>
                <a:cs typeface="Liberation Sans"/>
              </a:rPr>
              <a:t>the  </a:t>
            </a:r>
            <a:r>
              <a:rPr sz="1400" spc="-5" dirty="0">
                <a:latin typeface="Liberation Sans"/>
                <a:cs typeface="Liberation Sans"/>
              </a:rPr>
              <a:t>docker </a:t>
            </a:r>
            <a:r>
              <a:rPr sz="1400" dirty="0">
                <a:latin typeface="Liberation Sans"/>
                <a:cs typeface="Liberation Sans"/>
              </a:rPr>
              <a:t>file</a:t>
            </a:r>
            <a:r>
              <a:rPr sz="1400" spc="1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itself.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3169" y="1839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9" y="72499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737692"/>
            <a:ext cx="753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Building </a:t>
            </a:r>
            <a:r>
              <a:rPr sz="1800" spc="-5" dirty="0">
                <a:latin typeface="Liberation Sans"/>
                <a:cs typeface="Liberation Sans"/>
              </a:rPr>
              <a:t>on </a:t>
            </a:r>
            <a:r>
              <a:rPr sz="1800" spc="-10" dirty="0">
                <a:latin typeface="Liberation Sans"/>
                <a:cs typeface="Liberation Sans"/>
              </a:rPr>
              <a:t>docker-hub </a:t>
            </a:r>
            <a:r>
              <a:rPr sz="1800" spc="-5" dirty="0">
                <a:latin typeface="Liberation Sans"/>
                <a:cs typeface="Liberation Sans"/>
              </a:rPr>
              <a:t>is slow (when compared </a:t>
            </a:r>
            <a:r>
              <a:rPr sz="1800" dirty="0">
                <a:latin typeface="Liberation Sans"/>
                <a:cs typeface="Liberation Sans"/>
              </a:rPr>
              <a:t>to your </a:t>
            </a:r>
            <a:r>
              <a:rPr sz="1800" spc="-5" dirty="0">
                <a:latin typeface="Liberation Sans"/>
                <a:cs typeface="Liberation Sans"/>
              </a:rPr>
              <a:t>local </a:t>
            </a:r>
            <a:r>
              <a:rPr sz="1800" spc="-10" dirty="0">
                <a:latin typeface="Liberation Sans"/>
                <a:cs typeface="Liberation Sans"/>
              </a:rPr>
              <a:t>machine) but  </a:t>
            </a:r>
            <a:r>
              <a:rPr sz="1800" spc="-5" dirty="0">
                <a:latin typeface="Liberation Sans"/>
                <a:cs typeface="Liberation Sans"/>
              </a:rPr>
              <a:t>once complete </a:t>
            </a:r>
            <a:r>
              <a:rPr sz="1800" dirty="0">
                <a:latin typeface="Liberation Sans"/>
                <a:cs typeface="Liberation Sans"/>
              </a:rPr>
              <a:t>you </a:t>
            </a:r>
            <a:r>
              <a:rPr sz="1800" spc="-5" dirty="0">
                <a:latin typeface="Liberation Sans"/>
                <a:cs typeface="Liberation Sans"/>
              </a:rPr>
              <a:t>should </a:t>
            </a:r>
            <a:r>
              <a:rPr sz="1800" dirty="0">
                <a:latin typeface="Liberation Sans"/>
                <a:cs typeface="Liberation Sans"/>
              </a:rPr>
              <a:t>see </a:t>
            </a:r>
            <a:r>
              <a:rPr sz="1800" spc="-5" dirty="0">
                <a:latin typeface="Liberation Sans"/>
                <a:cs typeface="Liberation Sans"/>
              </a:rPr>
              <a:t>something like</a:t>
            </a:r>
            <a:r>
              <a:rPr sz="1800" spc="-3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this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6220" y="1523822"/>
            <a:ext cx="350012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 marR="370840">
              <a:lnSpc>
                <a:spcPts val="1580"/>
              </a:lnSpc>
              <a:spcBef>
                <a:spcPts val="355"/>
              </a:spcBef>
            </a:pPr>
            <a:r>
              <a:rPr sz="1400" spc="-5" dirty="0">
                <a:latin typeface="Liberation Sans"/>
                <a:cs typeface="Liberation Sans"/>
              </a:rPr>
              <a:t>Using “Configure Automated Builds” </a:t>
            </a:r>
            <a:r>
              <a:rPr sz="1400" dirty="0">
                <a:latin typeface="Liberation Sans"/>
                <a:cs typeface="Liberation Sans"/>
              </a:rPr>
              <a:t>to  </a:t>
            </a:r>
            <a:r>
              <a:rPr sz="1400" spc="-5" dirty="0">
                <a:latin typeface="Liberation Sans"/>
                <a:cs typeface="Liberation Sans"/>
              </a:rPr>
              <a:t>edit build names </a:t>
            </a:r>
            <a:r>
              <a:rPr sz="1400" dirty="0">
                <a:latin typeface="Liberation Sans"/>
                <a:cs typeface="Liberation Sans"/>
              </a:rPr>
              <a:t>(tags), </a:t>
            </a:r>
            <a:r>
              <a:rPr sz="1400" spc="-5" dirty="0">
                <a:latin typeface="Liberation Sans"/>
                <a:cs typeface="Liberation Sans"/>
              </a:rPr>
              <a:t>paths</a:t>
            </a:r>
            <a:r>
              <a:rPr sz="1400" spc="2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etc.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07329" y="2138502"/>
            <a:ext cx="3432810" cy="1146810"/>
            <a:chOff x="5307329" y="2138502"/>
            <a:chExt cx="3432810" cy="1146810"/>
          </a:xfrm>
        </p:grpSpPr>
        <p:sp>
          <p:nvSpPr>
            <p:cNvPr id="7" name="object 7"/>
            <p:cNvSpPr/>
            <p:nvPr/>
          </p:nvSpPr>
          <p:spPr>
            <a:xfrm>
              <a:off x="5417826" y="2256823"/>
              <a:ext cx="3322313" cy="9738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7329" y="2138502"/>
              <a:ext cx="3432810" cy="1146810"/>
            </a:xfrm>
            <a:custGeom>
              <a:avLst/>
              <a:gdLst/>
              <a:ahLst/>
              <a:cxnLst/>
              <a:rect l="l" t="t" r="r" b="b"/>
              <a:pathLst>
                <a:path w="3432809" h="1146810">
                  <a:moveTo>
                    <a:pt x="0" y="0"/>
                  </a:moveTo>
                  <a:lnTo>
                    <a:pt x="3432810" y="0"/>
                  </a:lnTo>
                  <a:lnTo>
                    <a:pt x="3432810" y="1146809"/>
                  </a:lnTo>
                  <a:lnTo>
                    <a:pt x="0" y="11468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16220" y="3395802"/>
            <a:ext cx="3500120" cy="6896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278130" algn="just">
              <a:lnSpc>
                <a:spcPts val="1570"/>
              </a:lnSpc>
              <a:spcBef>
                <a:spcPts val="370"/>
              </a:spcBef>
            </a:pPr>
            <a:r>
              <a:rPr sz="1400" spc="-5" dirty="0">
                <a:latin typeface="Liberation Sans"/>
                <a:cs typeface="Liberation Sans"/>
              </a:rPr>
              <a:t>Clicking </a:t>
            </a:r>
            <a:r>
              <a:rPr sz="1400" dirty="0">
                <a:latin typeface="Liberation Sans"/>
                <a:cs typeface="Liberation Sans"/>
              </a:rPr>
              <a:t>on a </a:t>
            </a:r>
            <a:r>
              <a:rPr sz="1400" spc="-5" dirty="0">
                <a:latin typeface="Liberation Sans"/>
                <a:cs typeface="Liberation Sans"/>
              </a:rPr>
              <a:t>recent build </a:t>
            </a:r>
            <a:r>
              <a:rPr sz="1400" dirty="0">
                <a:latin typeface="Liberation Sans"/>
                <a:cs typeface="Liberation Sans"/>
              </a:rPr>
              <a:t>with </a:t>
            </a:r>
            <a:r>
              <a:rPr sz="1400" spc="-5" dirty="0">
                <a:latin typeface="Liberation Sans"/>
                <a:cs typeface="Liberation Sans"/>
              </a:rPr>
              <a:t>give you  logs </a:t>
            </a:r>
            <a:r>
              <a:rPr sz="1400" dirty="0">
                <a:latin typeface="Liberation Sans"/>
                <a:cs typeface="Liberation Sans"/>
              </a:rPr>
              <a:t>(useful for </a:t>
            </a:r>
            <a:r>
              <a:rPr sz="1400" spc="-5" dirty="0">
                <a:latin typeface="Liberation Sans"/>
                <a:cs typeface="Liberation Sans"/>
              </a:rPr>
              <a:t>debugging </a:t>
            </a:r>
            <a:r>
              <a:rPr sz="1400" dirty="0">
                <a:latin typeface="Liberation Sans"/>
                <a:cs typeface="Liberation Sans"/>
              </a:rPr>
              <a:t>fails) </a:t>
            </a:r>
            <a:r>
              <a:rPr sz="1400" spc="-5" dirty="0">
                <a:latin typeface="Liberation Sans"/>
                <a:cs typeface="Liberation Sans"/>
              </a:rPr>
              <a:t>and </a:t>
            </a:r>
            <a:r>
              <a:rPr sz="1400" dirty="0">
                <a:latin typeface="Liberation Sans"/>
                <a:cs typeface="Liberation Sans"/>
              </a:rPr>
              <a:t>the  </a:t>
            </a:r>
            <a:r>
              <a:rPr sz="1400" spc="-5" dirty="0">
                <a:latin typeface="Liberation Sans"/>
                <a:cs typeface="Liberation Sans"/>
              </a:rPr>
              <a:t>docker </a:t>
            </a:r>
            <a:r>
              <a:rPr sz="1400" dirty="0">
                <a:latin typeface="Liberation Sans"/>
                <a:cs typeface="Liberation Sans"/>
              </a:rPr>
              <a:t>file</a:t>
            </a:r>
            <a:r>
              <a:rPr sz="1400" spc="1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itself.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643" y="1480316"/>
            <a:ext cx="4983810" cy="2700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A0492CB-33FF-FC31-A175-4143A034BB1A}"/>
              </a:ext>
            </a:extLst>
          </p:cNvPr>
          <p:cNvSpPr txBox="1">
            <a:spLocks/>
          </p:cNvSpPr>
          <p:nvPr/>
        </p:nvSpPr>
        <p:spPr>
          <a:xfrm>
            <a:off x="292020" y="167376"/>
            <a:ext cx="8163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dirty="0"/>
              <a:t>Non Local Installation: Link GitHub and </a:t>
            </a:r>
            <a:r>
              <a:rPr lang="en-US" kern="0" dirty="0" err="1"/>
              <a:t>dockerhub</a:t>
            </a:r>
            <a:endParaRPr lang="en-US" kern="0"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9" y="72499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737692"/>
            <a:ext cx="753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Building </a:t>
            </a:r>
            <a:r>
              <a:rPr sz="1800" spc="-5" dirty="0">
                <a:latin typeface="Liberation Sans"/>
                <a:cs typeface="Liberation Sans"/>
              </a:rPr>
              <a:t>on </a:t>
            </a:r>
            <a:r>
              <a:rPr sz="1800" spc="-10" dirty="0">
                <a:latin typeface="Liberation Sans"/>
                <a:cs typeface="Liberation Sans"/>
              </a:rPr>
              <a:t>docker-hub </a:t>
            </a:r>
            <a:r>
              <a:rPr sz="1800" spc="-5" dirty="0">
                <a:latin typeface="Liberation Sans"/>
                <a:cs typeface="Liberation Sans"/>
              </a:rPr>
              <a:t>is slow (when compared </a:t>
            </a:r>
            <a:r>
              <a:rPr sz="1800" dirty="0">
                <a:latin typeface="Liberation Sans"/>
                <a:cs typeface="Liberation Sans"/>
              </a:rPr>
              <a:t>to your </a:t>
            </a:r>
            <a:r>
              <a:rPr sz="1800" spc="-5" dirty="0">
                <a:latin typeface="Liberation Sans"/>
                <a:cs typeface="Liberation Sans"/>
              </a:rPr>
              <a:t>local </a:t>
            </a:r>
            <a:r>
              <a:rPr sz="1800" spc="-10" dirty="0">
                <a:latin typeface="Liberation Sans"/>
                <a:cs typeface="Liberation Sans"/>
              </a:rPr>
              <a:t>machine) but  </a:t>
            </a:r>
            <a:r>
              <a:rPr sz="1800" spc="-5" dirty="0">
                <a:latin typeface="Liberation Sans"/>
                <a:cs typeface="Liberation Sans"/>
              </a:rPr>
              <a:t>once complete </a:t>
            </a:r>
            <a:r>
              <a:rPr sz="1800" dirty="0">
                <a:latin typeface="Liberation Sans"/>
                <a:cs typeface="Liberation Sans"/>
              </a:rPr>
              <a:t>you </a:t>
            </a:r>
            <a:r>
              <a:rPr sz="1800" spc="-5" dirty="0">
                <a:latin typeface="Liberation Sans"/>
                <a:cs typeface="Liberation Sans"/>
              </a:rPr>
              <a:t>should </a:t>
            </a:r>
            <a:r>
              <a:rPr sz="1800" dirty="0">
                <a:latin typeface="Liberation Sans"/>
                <a:cs typeface="Liberation Sans"/>
              </a:rPr>
              <a:t>see </a:t>
            </a:r>
            <a:r>
              <a:rPr sz="1800" spc="-5" dirty="0">
                <a:latin typeface="Liberation Sans"/>
                <a:cs typeface="Liberation Sans"/>
              </a:rPr>
              <a:t>something like</a:t>
            </a:r>
            <a:r>
              <a:rPr sz="1800" spc="-3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this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6220" y="1523822"/>
            <a:ext cx="350012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 marR="370840">
              <a:lnSpc>
                <a:spcPts val="1580"/>
              </a:lnSpc>
              <a:spcBef>
                <a:spcPts val="355"/>
              </a:spcBef>
            </a:pPr>
            <a:r>
              <a:rPr sz="1400" spc="-5" dirty="0">
                <a:latin typeface="Liberation Sans"/>
                <a:cs typeface="Liberation Sans"/>
              </a:rPr>
              <a:t>Using “Configure Automated Builds” </a:t>
            </a:r>
            <a:r>
              <a:rPr sz="1400" dirty="0">
                <a:latin typeface="Liberation Sans"/>
                <a:cs typeface="Liberation Sans"/>
              </a:rPr>
              <a:t>to  </a:t>
            </a:r>
            <a:r>
              <a:rPr sz="1400" spc="-5" dirty="0">
                <a:latin typeface="Liberation Sans"/>
                <a:cs typeface="Liberation Sans"/>
              </a:rPr>
              <a:t>edit build names </a:t>
            </a:r>
            <a:r>
              <a:rPr sz="1400" dirty="0">
                <a:latin typeface="Liberation Sans"/>
                <a:cs typeface="Liberation Sans"/>
              </a:rPr>
              <a:t>(tags), </a:t>
            </a:r>
            <a:r>
              <a:rPr sz="1400" spc="-5" dirty="0">
                <a:latin typeface="Liberation Sans"/>
                <a:cs typeface="Liberation Sans"/>
              </a:rPr>
              <a:t>paths</a:t>
            </a:r>
            <a:r>
              <a:rPr sz="1400" spc="2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etc.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07329" y="2138502"/>
            <a:ext cx="3432810" cy="1146810"/>
            <a:chOff x="5307329" y="2138502"/>
            <a:chExt cx="3432810" cy="1146810"/>
          </a:xfrm>
        </p:grpSpPr>
        <p:sp>
          <p:nvSpPr>
            <p:cNvPr id="7" name="object 7"/>
            <p:cNvSpPr/>
            <p:nvPr/>
          </p:nvSpPr>
          <p:spPr>
            <a:xfrm>
              <a:off x="5417826" y="2256823"/>
              <a:ext cx="3322313" cy="9738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7329" y="2138502"/>
              <a:ext cx="3432810" cy="1146810"/>
            </a:xfrm>
            <a:custGeom>
              <a:avLst/>
              <a:gdLst/>
              <a:ahLst/>
              <a:cxnLst/>
              <a:rect l="l" t="t" r="r" b="b"/>
              <a:pathLst>
                <a:path w="3432809" h="1146810">
                  <a:moveTo>
                    <a:pt x="0" y="0"/>
                  </a:moveTo>
                  <a:lnTo>
                    <a:pt x="3432810" y="0"/>
                  </a:lnTo>
                  <a:lnTo>
                    <a:pt x="3432810" y="1146809"/>
                  </a:lnTo>
                  <a:lnTo>
                    <a:pt x="0" y="11468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16220" y="3395802"/>
            <a:ext cx="3500120" cy="6896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278130" algn="just">
              <a:lnSpc>
                <a:spcPts val="1570"/>
              </a:lnSpc>
              <a:spcBef>
                <a:spcPts val="370"/>
              </a:spcBef>
            </a:pPr>
            <a:r>
              <a:rPr sz="1400" spc="-5" dirty="0">
                <a:latin typeface="Liberation Sans"/>
                <a:cs typeface="Liberation Sans"/>
              </a:rPr>
              <a:t>Clicking </a:t>
            </a:r>
            <a:r>
              <a:rPr sz="1400" dirty="0">
                <a:latin typeface="Liberation Sans"/>
                <a:cs typeface="Liberation Sans"/>
              </a:rPr>
              <a:t>on a </a:t>
            </a:r>
            <a:r>
              <a:rPr sz="1400" spc="-5" dirty="0">
                <a:latin typeface="Liberation Sans"/>
                <a:cs typeface="Liberation Sans"/>
              </a:rPr>
              <a:t>recent build </a:t>
            </a:r>
            <a:r>
              <a:rPr sz="1400" dirty="0">
                <a:latin typeface="Liberation Sans"/>
                <a:cs typeface="Liberation Sans"/>
              </a:rPr>
              <a:t>with </a:t>
            </a:r>
            <a:r>
              <a:rPr sz="1400" spc="-5" dirty="0">
                <a:latin typeface="Liberation Sans"/>
                <a:cs typeface="Liberation Sans"/>
              </a:rPr>
              <a:t>give you  logs </a:t>
            </a:r>
            <a:r>
              <a:rPr sz="1400" dirty="0">
                <a:latin typeface="Liberation Sans"/>
                <a:cs typeface="Liberation Sans"/>
              </a:rPr>
              <a:t>(useful for </a:t>
            </a:r>
            <a:r>
              <a:rPr sz="1400" spc="-5" dirty="0">
                <a:latin typeface="Liberation Sans"/>
                <a:cs typeface="Liberation Sans"/>
              </a:rPr>
              <a:t>debugging </a:t>
            </a:r>
            <a:r>
              <a:rPr sz="1400" dirty="0">
                <a:latin typeface="Liberation Sans"/>
                <a:cs typeface="Liberation Sans"/>
              </a:rPr>
              <a:t>fails) </a:t>
            </a:r>
            <a:r>
              <a:rPr sz="1400" spc="-5" dirty="0">
                <a:latin typeface="Liberation Sans"/>
                <a:cs typeface="Liberation Sans"/>
              </a:rPr>
              <a:t>and </a:t>
            </a:r>
            <a:r>
              <a:rPr sz="1400" dirty="0">
                <a:latin typeface="Liberation Sans"/>
                <a:cs typeface="Liberation Sans"/>
              </a:rPr>
              <a:t>the  </a:t>
            </a:r>
            <a:r>
              <a:rPr sz="1400" spc="-5" dirty="0">
                <a:latin typeface="Liberation Sans"/>
                <a:cs typeface="Liberation Sans"/>
              </a:rPr>
              <a:t>docker </a:t>
            </a:r>
            <a:r>
              <a:rPr sz="1400" dirty="0">
                <a:latin typeface="Liberation Sans"/>
                <a:cs typeface="Liberation Sans"/>
              </a:rPr>
              <a:t>file</a:t>
            </a:r>
            <a:r>
              <a:rPr sz="1400" spc="1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itself.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3950" y="1427302"/>
            <a:ext cx="3446779" cy="3559810"/>
            <a:chOff x="1123950" y="1427302"/>
            <a:chExt cx="3446779" cy="3559810"/>
          </a:xfrm>
        </p:grpSpPr>
        <p:sp>
          <p:nvSpPr>
            <p:cNvPr id="11" name="object 11"/>
            <p:cNvSpPr/>
            <p:nvPr/>
          </p:nvSpPr>
          <p:spPr>
            <a:xfrm>
              <a:off x="1161465" y="1507034"/>
              <a:ext cx="3409264" cy="3409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3950" y="1427302"/>
              <a:ext cx="3446779" cy="3559810"/>
            </a:xfrm>
            <a:custGeom>
              <a:avLst/>
              <a:gdLst/>
              <a:ahLst/>
              <a:cxnLst/>
              <a:rect l="l" t="t" r="r" b="b"/>
              <a:pathLst>
                <a:path w="3446779" h="3559810">
                  <a:moveTo>
                    <a:pt x="0" y="0"/>
                  </a:moveTo>
                  <a:lnTo>
                    <a:pt x="3446779" y="0"/>
                  </a:lnTo>
                  <a:lnTo>
                    <a:pt x="3446779" y="3559810"/>
                  </a:lnTo>
                  <a:lnTo>
                    <a:pt x="0" y="355981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A71CC0C-7D7E-B9B8-851F-1BE6F3D3A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8948" y="156388"/>
            <a:ext cx="8163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Non Local Installation: Link GitHub and </a:t>
            </a:r>
            <a:r>
              <a:rPr lang="en-US" dirty="0" err="1"/>
              <a:t>dockerhub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360" y="533313"/>
            <a:ext cx="7748269" cy="50654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93040" marR="5080">
              <a:lnSpc>
                <a:spcPct val="100000"/>
              </a:lnSpc>
              <a:spcBef>
                <a:spcPts val="340"/>
              </a:spcBef>
            </a:pPr>
            <a:r>
              <a:rPr sz="1300" spc="-5" dirty="0">
                <a:latin typeface="Liberation Sans"/>
                <a:cs typeface="Liberation Sans"/>
              </a:rPr>
              <a:t>Copying </a:t>
            </a:r>
            <a:r>
              <a:rPr sz="1300" spc="-10" dirty="0">
                <a:latin typeface="Liberation Sans"/>
                <a:cs typeface="Liberation Sans"/>
              </a:rPr>
              <a:t>source </a:t>
            </a:r>
            <a:r>
              <a:rPr sz="1300" spc="-5" dirty="0">
                <a:latin typeface="Liberation Sans"/>
                <a:cs typeface="Liberation Sans"/>
              </a:rPr>
              <a:t>files from github to dockerhub may cause build fails. In this case manually </a:t>
            </a:r>
            <a:r>
              <a:rPr sz="1300" spc="-10" dirty="0">
                <a:latin typeface="Liberation Sans"/>
                <a:cs typeface="Liberation Sans"/>
              </a:rPr>
              <a:t>configure </a:t>
            </a:r>
            <a:r>
              <a:rPr sz="1300" spc="-5" dirty="0">
                <a:latin typeface="Liberation Sans"/>
                <a:cs typeface="Liberation Sans"/>
              </a:rPr>
              <a:t>the  context/locations/filenames </a:t>
            </a:r>
            <a:r>
              <a:rPr sz="1300" spc="-10" dirty="0">
                <a:latin typeface="Liberation Sans"/>
                <a:cs typeface="Liberation Sans"/>
              </a:rPr>
              <a:t>etc. </a:t>
            </a:r>
            <a:r>
              <a:rPr sz="1300" dirty="0">
                <a:latin typeface="Liberation Sans"/>
                <a:cs typeface="Liberation Sans"/>
              </a:rPr>
              <a:t>(I </a:t>
            </a:r>
            <a:r>
              <a:rPr sz="1300" spc="-10" dirty="0">
                <a:latin typeface="Liberation Sans"/>
                <a:cs typeface="Liberation Sans"/>
              </a:rPr>
              <a:t>have </a:t>
            </a:r>
            <a:r>
              <a:rPr sz="1300" spc="-5" dirty="0">
                <a:latin typeface="Liberation Sans"/>
                <a:cs typeface="Liberation Sans"/>
              </a:rPr>
              <a:t>made </a:t>
            </a:r>
            <a:r>
              <a:rPr sz="1300" dirty="0">
                <a:latin typeface="Liberation Sans"/>
                <a:cs typeface="Liberation Sans"/>
              </a:rPr>
              <a:t>a </a:t>
            </a:r>
            <a:r>
              <a:rPr sz="1300" spc="-5" dirty="0">
                <a:latin typeface="Liberation Sans"/>
                <a:cs typeface="Liberation Sans"/>
              </a:rPr>
              <a:t>video that demonstrates</a:t>
            </a:r>
            <a:r>
              <a:rPr sz="1300" dirty="0">
                <a:latin typeface="Liberation Sans"/>
                <a:cs typeface="Liberation Sans"/>
              </a:rPr>
              <a:t> </a:t>
            </a:r>
            <a:r>
              <a:rPr sz="1300" spc="-10" dirty="0">
                <a:latin typeface="Liberation Sans"/>
                <a:cs typeface="Liberation Sans"/>
              </a:rPr>
              <a:t>this)</a:t>
            </a:r>
            <a:endParaRPr sz="13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9" y="655142"/>
            <a:ext cx="838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6220" y="1523822"/>
            <a:ext cx="350012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 marR="370840">
              <a:lnSpc>
                <a:spcPts val="1580"/>
              </a:lnSpc>
              <a:spcBef>
                <a:spcPts val="355"/>
              </a:spcBef>
            </a:pPr>
            <a:r>
              <a:rPr sz="1400" spc="-5" dirty="0">
                <a:latin typeface="Liberation Sans"/>
                <a:cs typeface="Liberation Sans"/>
              </a:rPr>
              <a:t>Using “Configure Automated Builds” </a:t>
            </a:r>
            <a:r>
              <a:rPr sz="1400" dirty="0">
                <a:latin typeface="Liberation Sans"/>
                <a:cs typeface="Liberation Sans"/>
              </a:rPr>
              <a:t>to  </a:t>
            </a:r>
            <a:r>
              <a:rPr sz="1400" spc="-5" dirty="0">
                <a:latin typeface="Liberation Sans"/>
                <a:cs typeface="Liberation Sans"/>
              </a:rPr>
              <a:t>edit build names </a:t>
            </a:r>
            <a:r>
              <a:rPr sz="1400" dirty="0">
                <a:latin typeface="Liberation Sans"/>
                <a:cs typeface="Liberation Sans"/>
              </a:rPr>
              <a:t>(tags), </a:t>
            </a:r>
            <a:r>
              <a:rPr sz="1400" spc="-5" dirty="0">
                <a:latin typeface="Liberation Sans"/>
                <a:cs typeface="Liberation Sans"/>
              </a:rPr>
              <a:t>paths</a:t>
            </a:r>
            <a:r>
              <a:rPr sz="1400" spc="2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etc.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7329" y="2138502"/>
            <a:ext cx="3432810" cy="1146810"/>
            <a:chOff x="5307329" y="2138502"/>
            <a:chExt cx="3432810" cy="1146810"/>
          </a:xfrm>
        </p:grpSpPr>
        <p:sp>
          <p:nvSpPr>
            <p:cNvPr id="6" name="object 6"/>
            <p:cNvSpPr/>
            <p:nvPr/>
          </p:nvSpPr>
          <p:spPr>
            <a:xfrm>
              <a:off x="5417826" y="2256823"/>
              <a:ext cx="3322313" cy="9738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7329" y="2138502"/>
              <a:ext cx="3432810" cy="1146810"/>
            </a:xfrm>
            <a:custGeom>
              <a:avLst/>
              <a:gdLst/>
              <a:ahLst/>
              <a:cxnLst/>
              <a:rect l="l" t="t" r="r" b="b"/>
              <a:pathLst>
                <a:path w="3432809" h="1146810">
                  <a:moveTo>
                    <a:pt x="0" y="0"/>
                  </a:moveTo>
                  <a:lnTo>
                    <a:pt x="3432810" y="0"/>
                  </a:lnTo>
                  <a:lnTo>
                    <a:pt x="3432810" y="1146809"/>
                  </a:lnTo>
                  <a:lnTo>
                    <a:pt x="0" y="11468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316220" y="3395802"/>
            <a:ext cx="3500120" cy="689610"/>
          </a:xfrm>
          <a:custGeom>
            <a:avLst/>
            <a:gdLst/>
            <a:ahLst/>
            <a:cxnLst/>
            <a:rect l="l" t="t" r="r" b="b"/>
            <a:pathLst>
              <a:path w="3500120" h="689610">
                <a:moveTo>
                  <a:pt x="1750059" y="689610"/>
                </a:moveTo>
                <a:lnTo>
                  <a:pt x="0" y="689610"/>
                </a:lnTo>
                <a:lnTo>
                  <a:pt x="0" y="0"/>
                </a:lnTo>
                <a:lnTo>
                  <a:pt x="3500120" y="0"/>
                </a:lnTo>
                <a:lnTo>
                  <a:pt x="3500120" y="689610"/>
                </a:lnTo>
                <a:lnTo>
                  <a:pt x="1750059" y="6896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3690" y="3412311"/>
            <a:ext cx="3149600" cy="6375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1570"/>
              </a:lnSpc>
              <a:spcBef>
                <a:spcPts val="240"/>
              </a:spcBef>
            </a:pPr>
            <a:r>
              <a:rPr sz="1400" spc="-5" dirty="0">
                <a:latin typeface="Liberation Sans"/>
                <a:cs typeface="Liberation Sans"/>
              </a:rPr>
              <a:t>Clicking </a:t>
            </a:r>
            <a:r>
              <a:rPr sz="1400" dirty="0">
                <a:latin typeface="Liberation Sans"/>
                <a:cs typeface="Liberation Sans"/>
              </a:rPr>
              <a:t>on a </a:t>
            </a:r>
            <a:r>
              <a:rPr sz="1400" spc="-5" dirty="0">
                <a:latin typeface="Liberation Sans"/>
                <a:cs typeface="Liberation Sans"/>
              </a:rPr>
              <a:t>recent build </a:t>
            </a:r>
            <a:r>
              <a:rPr sz="1400" dirty="0">
                <a:latin typeface="Liberation Sans"/>
                <a:cs typeface="Liberation Sans"/>
              </a:rPr>
              <a:t>with </a:t>
            </a:r>
            <a:r>
              <a:rPr sz="1400" spc="-5" dirty="0">
                <a:latin typeface="Liberation Sans"/>
                <a:cs typeface="Liberation Sans"/>
              </a:rPr>
              <a:t>give you  logs </a:t>
            </a:r>
            <a:r>
              <a:rPr sz="1400" dirty="0">
                <a:latin typeface="Liberation Sans"/>
                <a:cs typeface="Liberation Sans"/>
              </a:rPr>
              <a:t>(useful for </a:t>
            </a:r>
            <a:r>
              <a:rPr sz="1400" spc="-5" dirty="0">
                <a:latin typeface="Liberation Sans"/>
                <a:cs typeface="Liberation Sans"/>
              </a:rPr>
              <a:t>debugging </a:t>
            </a:r>
            <a:r>
              <a:rPr sz="1400" dirty="0">
                <a:latin typeface="Liberation Sans"/>
                <a:cs typeface="Liberation Sans"/>
              </a:rPr>
              <a:t>fails) </a:t>
            </a:r>
            <a:r>
              <a:rPr sz="1400" spc="-5" dirty="0">
                <a:latin typeface="Liberation Sans"/>
                <a:cs typeface="Liberation Sans"/>
              </a:rPr>
              <a:t>and </a:t>
            </a:r>
            <a:r>
              <a:rPr sz="1400" dirty="0">
                <a:latin typeface="Liberation Sans"/>
                <a:cs typeface="Liberation Sans"/>
              </a:rPr>
              <a:t>the  </a:t>
            </a:r>
            <a:r>
              <a:rPr sz="1400" spc="-5" dirty="0">
                <a:latin typeface="Liberation Sans"/>
                <a:cs typeface="Liberation Sans"/>
              </a:rPr>
              <a:t>docker </a:t>
            </a:r>
            <a:r>
              <a:rPr sz="1400" dirty="0">
                <a:latin typeface="Liberation Sans"/>
                <a:cs typeface="Liberation Sans"/>
              </a:rPr>
              <a:t>file</a:t>
            </a:r>
            <a:r>
              <a:rPr sz="1400" spc="1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itself.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5180" y="1107322"/>
            <a:ext cx="5253990" cy="3990340"/>
            <a:chOff x="325180" y="1107322"/>
            <a:chExt cx="5253990" cy="3990340"/>
          </a:xfrm>
        </p:grpSpPr>
        <p:sp>
          <p:nvSpPr>
            <p:cNvPr id="12" name="object 12"/>
            <p:cNvSpPr/>
            <p:nvPr/>
          </p:nvSpPr>
          <p:spPr>
            <a:xfrm>
              <a:off x="337819" y="1119962"/>
              <a:ext cx="4851400" cy="356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469" y="1113612"/>
              <a:ext cx="4862830" cy="3582670"/>
            </a:xfrm>
            <a:custGeom>
              <a:avLst/>
              <a:gdLst/>
              <a:ahLst/>
              <a:cxnLst/>
              <a:rect l="l" t="t" r="r" b="b"/>
              <a:pathLst>
                <a:path w="4862830" h="3582670">
                  <a:moveTo>
                    <a:pt x="0" y="0"/>
                  </a:moveTo>
                  <a:lnTo>
                    <a:pt x="4862830" y="0"/>
                  </a:lnTo>
                  <a:lnTo>
                    <a:pt x="4862830" y="3582670"/>
                  </a:lnTo>
                  <a:lnTo>
                    <a:pt x="0" y="358267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4630" y="3874592"/>
              <a:ext cx="1296670" cy="958850"/>
            </a:xfrm>
            <a:custGeom>
              <a:avLst/>
              <a:gdLst/>
              <a:ahLst/>
              <a:cxnLst/>
              <a:rect l="l" t="t" r="r" b="b"/>
              <a:pathLst>
                <a:path w="1296670" h="958850">
                  <a:moveTo>
                    <a:pt x="0" y="0"/>
                  </a:moveTo>
                  <a:lnTo>
                    <a:pt x="1296670" y="9588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4469" y="4786452"/>
              <a:ext cx="161290" cy="139700"/>
            </a:xfrm>
            <a:custGeom>
              <a:avLst/>
              <a:gdLst/>
              <a:ahLst/>
              <a:cxnLst/>
              <a:rect l="l" t="t" r="r" b="b"/>
              <a:pathLst>
                <a:path w="161289" h="139700">
                  <a:moveTo>
                    <a:pt x="63500" y="0"/>
                  </a:moveTo>
                  <a:lnTo>
                    <a:pt x="0" y="86360"/>
                  </a:lnTo>
                  <a:lnTo>
                    <a:pt x="161289" y="139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5839" y="3939362"/>
              <a:ext cx="1882139" cy="412750"/>
            </a:xfrm>
            <a:custGeom>
              <a:avLst/>
              <a:gdLst/>
              <a:ahLst/>
              <a:cxnLst/>
              <a:rect l="l" t="t" r="r" b="b"/>
              <a:pathLst>
                <a:path w="1882139" h="412750">
                  <a:moveTo>
                    <a:pt x="0" y="0"/>
                  </a:moveTo>
                  <a:lnTo>
                    <a:pt x="1882139" y="412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8930" y="4297502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10">
                  <a:moveTo>
                    <a:pt x="22860" y="0"/>
                  </a:moveTo>
                  <a:lnTo>
                    <a:pt x="0" y="105410"/>
                  </a:lnTo>
                  <a:lnTo>
                    <a:pt x="170180" y="8763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830" y="4722952"/>
              <a:ext cx="960119" cy="374650"/>
            </a:xfrm>
            <a:custGeom>
              <a:avLst/>
              <a:gdLst/>
              <a:ahLst/>
              <a:cxnLst/>
              <a:rect l="l" t="t" r="r" b="b"/>
              <a:pathLst>
                <a:path w="960120" h="374650">
                  <a:moveTo>
                    <a:pt x="480060" y="374650"/>
                  </a:moveTo>
                  <a:lnTo>
                    <a:pt x="0" y="374650"/>
                  </a:lnTo>
                  <a:lnTo>
                    <a:pt x="0" y="0"/>
                  </a:lnTo>
                  <a:lnTo>
                    <a:pt x="960120" y="0"/>
                  </a:lnTo>
                  <a:lnTo>
                    <a:pt x="960120" y="374650"/>
                  </a:lnTo>
                  <a:lnTo>
                    <a:pt x="480060" y="374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27829" y="4743272"/>
            <a:ext cx="966469" cy="3200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09550" marR="132080" indent="-77470">
              <a:lnSpc>
                <a:spcPts val="1120"/>
              </a:lnSpc>
              <a:spcBef>
                <a:spcPts val="200"/>
              </a:spcBef>
            </a:pPr>
            <a:r>
              <a:rPr sz="1000" spc="-5" dirty="0">
                <a:latin typeface="Liberation Sans"/>
                <a:cs typeface="Liberation Sans"/>
              </a:rPr>
              <a:t>Name of</a:t>
            </a:r>
            <a:r>
              <a:rPr sz="1000" spc="-100" dirty="0">
                <a:latin typeface="Liberation Sans"/>
                <a:cs typeface="Liberation Sans"/>
              </a:rPr>
              <a:t> </a:t>
            </a:r>
            <a:r>
              <a:rPr sz="1000" spc="-5" dirty="0">
                <a:latin typeface="Liberation Sans"/>
                <a:cs typeface="Liberation Sans"/>
              </a:rPr>
              <a:t>our  dockerfile</a:t>
            </a:r>
            <a:endParaRPr sz="10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7209" y="4279722"/>
            <a:ext cx="1723389" cy="373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33985" marR="128270" indent="110489">
              <a:lnSpc>
                <a:spcPts val="1110"/>
              </a:lnSpc>
              <a:spcBef>
                <a:spcPts val="370"/>
              </a:spcBef>
            </a:pPr>
            <a:r>
              <a:rPr sz="1000" spc="-5" dirty="0">
                <a:latin typeface="Liberation Sans"/>
                <a:cs typeface="Liberation Sans"/>
              </a:rPr>
              <a:t>The location of the file  </a:t>
            </a:r>
            <a:r>
              <a:rPr sz="1000" spc="5" dirty="0">
                <a:latin typeface="Liberation Sans"/>
                <a:cs typeface="Liberation Sans"/>
              </a:rPr>
              <a:t>“</a:t>
            </a:r>
            <a:r>
              <a:rPr sz="1000" spc="-10" dirty="0">
                <a:latin typeface="Liberation Sans"/>
                <a:cs typeface="Liberation Sans"/>
              </a:rPr>
              <a:t>/</a:t>
            </a:r>
            <a:r>
              <a:rPr sz="1000" spc="-5" dirty="0">
                <a:latin typeface="Liberation Sans"/>
                <a:cs typeface="Liberation Sans"/>
              </a:rPr>
              <a:t>D</a:t>
            </a:r>
            <a:r>
              <a:rPr sz="1000" spc="-10" dirty="0">
                <a:latin typeface="Liberation Sans"/>
                <a:cs typeface="Liberation Sans"/>
              </a:rPr>
              <a:t>o</a:t>
            </a:r>
            <a:r>
              <a:rPr sz="1000" spc="5" dirty="0">
                <a:latin typeface="Liberation Sans"/>
                <a:cs typeface="Liberation Sans"/>
              </a:rPr>
              <a:t>c</a:t>
            </a:r>
            <a:r>
              <a:rPr sz="1000" dirty="0">
                <a:latin typeface="Liberation Sans"/>
                <a:cs typeface="Liberation Sans"/>
              </a:rPr>
              <a:t>k</a:t>
            </a:r>
            <a:r>
              <a:rPr sz="1000" spc="-10" dirty="0">
                <a:latin typeface="Liberation Sans"/>
                <a:cs typeface="Liberation Sans"/>
              </a:rPr>
              <a:t>e</a:t>
            </a:r>
            <a:r>
              <a:rPr sz="1000" spc="5" dirty="0">
                <a:latin typeface="Liberation Sans"/>
                <a:cs typeface="Liberation Sans"/>
              </a:rPr>
              <a:t>r</a:t>
            </a:r>
            <a:r>
              <a:rPr sz="1000" dirty="0">
                <a:latin typeface="Liberation Sans"/>
                <a:cs typeface="Liberation Sans"/>
              </a:rPr>
              <a:t>f</a:t>
            </a:r>
            <a:r>
              <a:rPr sz="1000" spc="-15" dirty="0">
                <a:latin typeface="Liberation Sans"/>
                <a:cs typeface="Liberation Sans"/>
              </a:rPr>
              <a:t>i</a:t>
            </a:r>
            <a:r>
              <a:rPr sz="1000" spc="-5" dirty="0">
                <a:latin typeface="Liberation Sans"/>
                <a:cs typeface="Liberation Sans"/>
              </a:rPr>
              <a:t>l</a:t>
            </a:r>
            <a:r>
              <a:rPr sz="1000" spc="-10" dirty="0">
                <a:latin typeface="Liberation Sans"/>
                <a:cs typeface="Liberation Sans"/>
              </a:rPr>
              <a:t>e</a:t>
            </a:r>
            <a:r>
              <a:rPr sz="1000" dirty="0">
                <a:latin typeface="Liberation Sans"/>
                <a:cs typeface="Liberation Sans"/>
              </a:rPr>
              <a:t>s/</a:t>
            </a:r>
            <a:r>
              <a:rPr sz="1000" spc="-10" dirty="0">
                <a:latin typeface="Liberation Sans"/>
                <a:cs typeface="Liberation Sans"/>
              </a:rPr>
              <a:t>he</a:t>
            </a:r>
            <a:r>
              <a:rPr sz="1000" spc="-5" dirty="0">
                <a:latin typeface="Liberation Sans"/>
                <a:cs typeface="Liberation Sans"/>
              </a:rPr>
              <a:t>ll</a:t>
            </a:r>
            <a:r>
              <a:rPr sz="1000" spc="-10" dirty="0">
                <a:latin typeface="Liberation Sans"/>
                <a:cs typeface="Liberation Sans"/>
              </a:rPr>
              <a:t>o_</a:t>
            </a:r>
            <a:r>
              <a:rPr sz="1000" spc="-5" dirty="0">
                <a:latin typeface="Liberation Sans"/>
                <a:cs typeface="Liberation Sans"/>
              </a:rPr>
              <a:t>w</a:t>
            </a:r>
            <a:r>
              <a:rPr sz="1000" spc="-10" dirty="0">
                <a:latin typeface="Liberation Sans"/>
                <a:cs typeface="Liberation Sans"/>
              </a:rPr>
              <a:t>o</a:t>
            </a:r>
            <a:r>
              <a:rPr sz="1000" spc="5" dirty="0">
                <a:latin typeface="Liberation Sans"/>
                <a:cs typeface="Liberation Sans"/>
              </a:rPr>
              <a:t>r</a:t>
            </a:r>
            <a:r>
              <a:rPr sz="1000" spc="-15" dirty="0">
                <a:latin typeface="Liberation Sans"/>
                <a:cs typeface="Liberation Sans"/>
              </a:rPr>
              <a:t>l</a:t>
            </a:r>
            <a:r>
              <a:rPr sz="1000" dirty="0">
                <a:latin typeface="Liberation Sans"/>
                <a:cs typeface="Liberation Sans"/>
              </a:rPr>
              <a:t>d</a:t>
            </a:r>
            <a:r>
              <a:rPr sz="1000" spc="-10" dirty="0">
                <a:latin typeface="Liberation Sans"/>
                <a:cs typeface="Liberation Sans"/>
              </a:rPr>
              <a:t>/</a:t>
            </a:r>
            <a:r>
              <a:rPr sz="1000" dirty="0">
                <a:latin typeface="Liberation Sans"/>
                <a:cs typeface="Liberation Sans"/>
              </a:rPr>
              <a:t>”</a:t>
            </a:r>
            <a:endParaRPr sz="1000">
              <a:latin typeface="Liberation Sans"/>
              <a:cs typeface="Liberation Sans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1C41F596-5BE8-5BC1-1919-7D3E312CC620}"/>
              </a:ext>
            </a:extLst>
          </p:cNvPr>
          <p:cNvSpPr txBox="1">
            <a:spLocks/>
          </p:cNvSpPr>
          <p:nvPr/>
        </p:nvSpPr>
        <p:spPr>
          <a:xfrm>
            <a:off x="424713" y="78888"/>
            <a:ext cx="8163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dirty="0"/>
              <a:t>Non Local Installation: Link GitHub and </a:t>
            </a:r>
            <a:r>
              <a:rPr lang="en-US" kern="0" dirty="0" err="1"/>
              <a:t>dockerhub</a:t>
            </a:r>
            <a:endParaRPr lang="en-US" kern="0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20572"/>
            <a:ext cx="152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Helvetica" pitchFamily="2" charset="0"/>
              </a:rPr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645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Helvetica" pitchFamily="2" charset="0"/>
                <a:cs typeface="Arial"/>
              </a:rPr>
              <a:t>•</a:t>
            </a:r>
            <a:endParaRPr sz="1800">
              <a:latin typeface="Helvetica" pitchFamily="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989152"/>
            <a:ext cx="72351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Helvetica" pitchFamily="2" charset="0"/>
                <a:cs typeface="Liberation Sans"/>
              </a:rPr>
              <a:t>Lightweight </a:t>
            </a:r>
            <a:r>
              <a:rPr sz="1400" spc="-5" dirty="0">
                <a:latin typeface="Helvetica" pitchFamily="2" charset="0"/>
                <a:cs typeface="Liberation Sans"/>
              </a:rPr>
              <a:t>alternatives to virtual machines </a:t>
            </a:r>
            <a:r>
              <a:rPr sz="1400" spc="-10" dirty="0">
                <a:latin typeface="Helvetica" pitchFamily="2" charset="0"/>
                <a:cs typeface="Liberation Sans"/>
              </a:rPr>
              <a:t>and increasingly popular </a:t>
            </a:r>
            <a:r>
              <a:rPr sz="1400" spc="-5" dirty="0">
                <a:latin typeface="Helvetica" pitchFamily="2" charset="0"/>
                <a:cs typeface="Liberation Sans"/>
              </a:rPr>
              <a:t>for  cloud </a:t>
            </a:r>
            <a:r>
              <a:rPr sz="1400" spc="-10" dirty="0">
                <a:latin typeface="Helvetica" pitchFamily="2" charset="0"/>
                <a:cs typeface="Liberation Sans"/>
              </a:rPr>
              <a:t>applications. </a:t>
            </a:r>
            <a:r>
              <a:rPr sz="1400" spc="-5" dirty="0">
                <a:latin typeface="Helvetica" pitchFamily="2" charset="0"/>
                <a:cs typeface="Liberation Sans"/>
              </a:rPr>
              <a:t>Examples: </a:t>
            </a:r>
            <a:r>
              <a:rPr sz="1400" spc="-20" dirty="0">
                <a:latin typeface="Helvetica" pitchFamily="2" charset="0"/>
                <a:cs typeface="Liberation Sans"/>
              </a:rPr>
              <a:t>Docker, Singularity, </a:t>
            </a:r>
            <a:r>
              <a:rPr sz="1400" spc="-5" dirty="0">
                <a:latin typeface="Helvetica" pitchFamily="2" charset="0"/>
                <a:cs typeface="Liberation Sans"/>
              </a:rPr>
              <a:t>Rocket</a:t>
            </a:r>
            <a:r>
              <a:rPr sz="1400" spc="65" dirty="0">
                <a:latin typeface="Helvetica" pitchFamily="2" charset="0"/>
                <a:cs typeface="Liberation Sans"/>
              </a:rPr>
              <a:t> </a:t>
            </a:r>
            <a:r>
              <a:rPr sz="1400" dirty="0">
                <a:latin typeface="Helvetica" pitchFamily="2" charset="0"/>
                <a:cs typeface="Liberation Sans"/>
              </a:rPr>
              <a:t>etc.</a:t>
            </a:r>
          </a:p>
        </p:txBody>
      </p:sp>
      <p:sp>
        <p:nvSpPr>
          <p:cNvPr id="5" name="object 5"/>
          <p:cNvSpPr/>
          <p:nvPr/>
        </p:nvSpPr>
        <p:spPr>
          <a:xfrm>
            <a:off x="844550" y="1685112"/>
            <a:ext cx="4796790" cy="3072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5840" y="2307412"/>
            <a:ext cx="2269490" cy="1449114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44"/>
              </a:spcBef>
            </a:pPr>
            <a:r>
              <a:rPr sz="1400" spc="-10" dirty="0">
                <a:latin typeface="Helvetica" pitchFamily="2" charset="0"/>
                <a:cs typeface="Liberation Sans"/>
              </a:rPr>
              <a:t>Singularity </a:t>
            </a:r>
            <a:r>
              <a:rPr sz="1400" spc="-5" dirty="0">
                <a:latin typeface="Helvetica" pitchFamily="2" charset="0"/>
                <a:cs typeface="Liberation Sans"/>
              </a:rPr>
              <a:t>is </a:t>
            </a:r>
            <a:r>
              <a:rPr sz="1400" spc="-10" dirty="0">
                <a:latin typeface="Helvetica" pitchFamily="2" charset="0"/>
                <a:cs typeface="Liberation Sans"/>
              </a:rPr>
              <a:t>our  container </a:t>
            </a:r>
            <a:r>
              <a:rPr sz="1400" spc="-5" dirty="0">
                <a:latin typeface="Helvetica" pitchFamily="2" charset="0"/>
                <a:cs typeface="Liberation Sans"/>
              </a:rPr>
              <a:t>of choice for  security</a:t>
            </a:r>
            <a:r>
              <a:rPr sz="1400" spc="-15" dirty="0">
                <a:latin typeface="Helvetica" pitchFamily="2" charset="0"/>
                <a:cs typeface="Liberation Sans"/>
              </a:rPr>
              <a:t> </a:t>
            </a:r>
            <a:r>
              <a:rPr sz="1400" spc="-5" dirty="0">
                <a:latin typeface="Helvetica" pitchFamily="2" charset="0"/>
                <a:cs typeface="Liberation Sans"/>
              </a:rPr>
              <a:t>reasons.</a:t>
            </a:r>
            <a:endParaRPr sz="1400" dirty="0">
              <a:latin typeface="Helvetica" pitchFamily="2" charset="0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Helvetica" pitchFamily="2" charset="0"/>
              <a:cs typeface="Liberation Sans"/>
            </a:endParaRPr>
          </a:p>
          <a:p>
            <a:pPr marL="12700" marR="118745">
              <a:lnSpc>
                <a:spcPct val="93300"/>
              </a:lnSpc>
            </a:pPr>
            <a:r>
              <a:rPr sz="1400" spc="-20" dirty="0">
                <a:latin typeface="Helvetica" pitchFamily="2" charset="0"/>
                <a:cs typeface="Liberation Sans"/>
              </a:rPr>
              <a:t>However, </a:t>
            </a:r>
            <a:r>
              <a:rPr sz="1400" spc="-5" dirty="0">
                <a:latin typeface="Helvetica" pitchFamily="2" charset="0"/>
                <a:cs typeface="Liberation Sans"/>
              </a:rPr>
              <a:t>Docker is  the most </a:t>
            </a:r>
            <a:r>
              <a:rPr sz="1400" spc="-10" dirty="0">
                <a:latin typeface="Helvetica" pitchFamily="2" charset="0"/>
                <a:cs typeface="Liberation Sans"/>
              </a:rPr>
              <a:t>widely </a:t>
            </a:r>
            <a:r>
              <a:rPr sz="1400" spc="-5" dirty="0">
                <a:latin typeface="Helvetica" pitchFamily="2" charset="0"/>
                <a:cs typeface="Liberation Sans"/>
              </a:rPr>
              <a:t>used  </a:t>
            </a:r>
            <a:r>
              <a:rPr sz="1400" spc="-10" dirty="0">
                <a:latin typeface="Helvetica" pitchFamily="2" charset="0"/>
                <a:cs typeface="Liberation Sans"/>
              </a:rPr>
              <a:t>container</a:t>
            </a:r>
            <a:r>
              <a:rPr sz="1400" spc="-20" dirty="0">
                <a:latin typeface="Helvetica" pitchFamily="2" charset="0"/>
                <a:cs typeface="Liberation Sans"/>
              </a:rPr>
              <a:t> </a:t>
            </a:r>
            <a:r>
              <a:rPr sz="1400" spc="-5" dirty="0">
                <a:latin typeface="Helvetica" pitchFamily="2" charset="0"/>
                <a:cs typeface="Liberation Sans"/>
              </a:rPr>
              <a:t>platform.</a:t>
            </a:r>
            <a:endParaRPr sz="1400" dirty="0">
              <a:latin typeface="Helvetica" pitchFamily="2" charset="0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929" y="410031"/>
            <a:ext cx="4413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Helvetica" pitchFamily="2" charset="0"/>
              </a:rPr>
              <a:t>Dockerfiles and</a:t>
            </a:r>
            <a:r>
              <a:rPr sz="2400" spc="-40" dirty="0">
                <a:latin typeface="Helvetica" pitchFamily="2" charset="0"/>
              </a:rPr>
              <a:t> </a:t>
            </a:r>
            <a:r>
              <a:rPr lang="en-US" sz="2400" spc="-5" dirty="0" err="1">
                <a:latin typeface="Helvetica" pitchFamily="2" charset="0"/>
              </a:rPr>
              <a:t>dockerhub</a:t>
            </a:r>
            <a:endParaRPr sz="2400" spc="-5" dirty="0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5C86F-1805-AA3B-C6BC-2F90B9921CCE}"/>
              </a:ext>
            </a:extLst>
          </p:cNvPr>
          <p:cNvSpPr/>
          <p:nvPr/>
        </p:nvSpPr>
        <p:spPr>
          <a:xfrm>
            <a:off x="262571" y="1047750"/>
            <a:ext cx="8610600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6585" marR="184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</a:rPr>
              <a:t>Option </a:t>
            </a:r>
            <a:r>
              <a:rPr lang="en-US" sz="1400" spc="-10" dirty="0">
                <a:latin typeface="Helvetica" pitchFamily="2" charset="0"/>
              </a:rPr>
              <a:t>1: Build </a:t>
            </a:r>
            <a:r>
              <a:rPr lang="en-US" sz="1400" dirty="0">
                <a:latin typeface="Helvetica" pitchFamily="2" charset="0"/>
              </a:rPr>
              <a:t>a </a:t>
            </a:r>
            <a:r>
              <a:rPr lang="en-US" sz="1400" spc="-10" dirty="0">
                <a:latin typeface="Helvetica" pitchFamily="2" charset="0"/>
              </a:rPr>
              <a:t>docker image </a:t>
            </a:r>
            <a:r>
              <a:rPr lang="en-US" sz="1400" spc="-5" dirty="0">
                <a:latin typeface="Helvetica" pitchFamily="2" charset="0"/>
              </a:rPr>
              <a:t>on </a:t>
            </a:r>
            <a:r>
              <a:rPr lang="en-US" sz="1400" spc="-10" dirty="0">
                <a:latin typeface="Helvetica" pitchFamily="2" charset="0"/>
              </a:rPr>
              <a:t>their </a:t>
            </a:r>
            <a:r>
              <a:rPr lang="en-US" sz="1400" spc="-5" dirty="0">
                <a:latin typeface="Helvetica" pitchFamily="2" charset="0"/>
              </a:rPr>
              <a:t>local machine </a:t>
            </a:r>
            <a:r>
              <a:rPr lang="en-US" sz="1400" spc="-10" dirty="0">
                <a:latin typeface="Helvetica" pitchFamily="2" charset="0"/>
              </a:rPr>
              <a:t>and upload </a:t>
            </a:r>
            <a:r>
              <a:rPr lang="en-US" sz="1400" spc="-5" dirty="0">
                <a:latin typeface="Helvetica" pitchFamily="2" charset="0"/>
              </a:rPr>
              <a:t>to </a:t>
            </a:r>
            <a:r>
              <a:rPr lang="en-US" sz="1400" spc="-10" dirty="0" err="1">
                <a:latin typeface="Helvetica" pitchFamily="2" charset="0"/>
              </a:rPr>
              <a:t>dockerhub</a:t>
            </a:r>
            <a:r>
              <a:rPr lang="en-US" sz="1400" spc="-10" dirty="0">
                <a:latin typeface="Helvetica" pitchFamily="2" charset="0"/>
              </a:rPr>
              <a:t> </a:t>
            </a:r>
            <a:r>
              <a:rPr lang="en-US" sz="1400" spc="-5" dirty="0">
                <a:latin typeface="Helvetica" pitchFamily="2" charset="0"/>
              </a:rPr>
              <a:t>(needs local </a:t>
            </a:r>
            <a:r>
              <a:rPr lang="en-US" sz="1400" spc="-10" dirty="0">
                <a:latin typeface="Helvetica" pitchFamily="2" charset="0"/>
              </a:rPr>
              <a:t>installation </a:t>
            </a:r>
            <a:r>
              <a:rPr lang="en-US" sz="1400" spc="-5" dirty="0">
                <a:latin typeface="Helvetica" pitchFamily="2" charset="0"/>
              </a:rPr>
              <a:t>of</a:t>
            </a:r>
            <a:r>
              <a:rPr lang="en-US" sz="1400" spc="5" dirty="0">
                <a:latin typeface="Helvetica" pitchFamily="2" charset="0"/>
              </a:rPr>
              <a:t> </a:t>
            </a:r>
            <a:r>
              <a:rPr lang="en-US" sz="1400" spc="-5" dirty="0">
                <a:latin typeface="Helvetica" pitchFamily="2" charset="0"/>
              </a:rPr>
              <a:t>docker).</a:t>
            </a:r>
          </a:p>
          <a:p>
            <a:pPr marL="616585" marR="184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</a:rPr>
              <a:t>Option </a:t>
            </a:r>
            <a:r>
              <a:rPr lang="en-US" sz="1400" spc="-10" dirty="0">
                <a:latin typeface="Helvetica" pitchFamily="2" charset="0"/>
              </a:rPr>
              <a:t>2: </a:t>
            </a:r>
            <a:r>
              <a:rPr lang="en-US" sz="1400" spc="-5" dirty="0">
                <a:latin typeface="Helvetica" pitchFamily="2" charset="0"/>
              </a:rPr>
              <a:t>Link </a:t>
            </a:r>
            <a:r>
              <a:rPr lang="en-US" sz="1400" spc="-5" dirty="0" err="1">
                <a:latin typeface="Helvetica" pitchFamily="2" charset="0"/>
              </a:rPr>
              <a:t>Github</a:t>
            </a:r>
            <a:r>
              <a:rPr lang="en-US" sz="1400" spc="-5" dirty="0">
                <a:latin typeface="Helvetica" pitchFamily="2" charset="0"/>
              </a:rPr>
              <a:t> </a:t>
            </a:r>
            <a:r>
              <a:rPr lang="en-US" sz="1400" spc="-10" dirty="0">
                <a:latin typeface="Helvetica" pitchFamily="2" charset="0"/>
              </a:rPr>
              <a:t>and </a:t>
            </a:r>
            <a:r>
              <a:rPr lang="en-US" sz="1400" spc="-5" dirty="0" err="1">
                <a:latin typeface="Helvetica" pitchFamily="2" charset="0"/>
              </a:rPr>
              <a:t>dockerhub</a:t>
            </a:r>
            <a:r>
              <a:rPr lang="en-US" sz="1400" spc="-5" dirty="0">
                <a:latin typeface="Helvetica" pitchFamily="2" charset="0"/>
              </a:rPr>
              <a:t> </a:t>
            </a:r>
            <a:r>
              <a:rPr lang="en-US" sz="1400" spc="-10" dirty="0">
                <a:latin typeface="Helvetica" pitchFamily="2" charset="0"/>
              </a:rPr>
              <a:t>and auto-build </a:t>
            </a:r>
            <a:r>
              <a:rPr lang="en-US" sz="1400" spc="-5" dirty="0">
                <a:latin typeface="Helvetica" pitchFamily="2" charset="0"/>
              </a:rPr>
              <a:t>using </a:t>
            </a:r>
            <a:r>
              <a:rPr lang="en-US" sz="1400" spc="-10" dirty="0" err="1">
                <a:latin typeface="Helvetica" pitchFamily="2" charset="0"/>
              </a:rPr>
              <a:t>Dockerfile</a:t>
            </a:r>
            <a:r>
              <a:rPr lang="en-US" sz="1400" spc="-10" dirty="0">
                <a:latin typeface="Helvetica" pitchFamily="2" charset="0"/>
              </a:rPr>
              <a:t>. (does  not need </a:t>
            </a:r>
            <a:r>
              <a:rPr lang="en-US" sz="1400" spc="-5" dirty="0">
                <a:latin typeface="Helvetica" pitchFamily="2" charset="0"/>
              </a:rPr>
              <a:t>local </a:t>
            </a:r>
            <a:r>
              <a:rPr lang="en-US" sz="1400" spc="-10" dirty="0">
                <a:latin typeface="Helvetica" pitchFamily="2" charset="0"/>
              </a:rPr>
              <a:t>installation however needs a </a:t>
            </a:r>
            <a:r>
              <a:rPr lang="en-US" sz="1400" spc="-10" dirty="0" err="1">
                <a:latin typeface="Helvetica" pitchFamily="2" charset="0"/>
              </a:rPr>
              <a:t>dockerhub</a:t>
            </a:r>
            <a:r>
              <a:rPr lang="en-US" sz="1400" spc="-10" dirty="0">
                <a:latin typeface="Helvetica" pitchFamily="2" charset="0"/>
              </a:rPr>
              <a:t> pro account which will not be covered in this tutorial).</a:t>
            </a:r>
          </a:p>
          <a:p>
            <a:pPr marL="616585" marR="184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latin typeface="Helvetica" pitchFamily="2" charset="0"/>
              </a:rPr>
              <a:t>We’ll </a:t>
            </a:r>
            <a:r>
              <a:rPr lang="en-US" sz="1400" spc="-5" dirty="0">
                <a:latin typeface="Helvetica" pitchFamily="2" charset="0"/>
              </a:rPr>
              <a:t>show </a:t>
            </a:r>
            <a:r>
              <a:rPr lang="en-US" sz="1400" dirty="0">
                <a:latin typeface="Helvetica" pitchFamily="2" charset="0"/>
              </a:rPr>
              <a:t>you </a:t>
            </a:r>
            <a:r>
              <a:rPr lang="en-US" sz="1400" spc="-10" dirty="0">
                <a:latin typeface="Helvetica" pitchFamily="2" charset="0"/>
              </a:rPr>
              <a:t>how docker and </a:t>
            </a:r>
            <a:r>
              <a:rPr lang="en-US" sz="1400" spc="-5" dirty="0" err="1">
                <a:latin typeface="Helvetica" pitchFamily="2" charset="0"/>
              </a:rPr>
              <a:t>dockerhub</a:t>
            </a:r>
            <a:r>
              <a:rPr lang="en-US" sz="1400" spc="-5" dirty="0">
                <a:latin typeface="Helvetica" pitchFamily="2" charset="0"/>
              </a:rPr>
              <a:t> </a:t>
            </a:r>
            <a:r>
              <a:rPr lang="en-US" sz="1400" dirty="0">
                <a:latin typeface="Helvetica" pitchFamily="2" charset="0"/>
              </a:rPr>
              <a:t>can </a:t>
            </a:r>
            <a:r>
              <a:rPr lang="en-US" sz="1400" spc="-10" dirty="0">
                <a:latin typeface="Helvetica" pitchFamily="2" charset="0"/>
              </a:rPr>
              <a:t>be used </a:t>
            </a:r>
            <a:r>
              <a:rPr lang="en-US" sz="1400" dirty="0">
                <a:latin typeface="Helvetica" pitchFamily="2" charset="0"/>
              </a:rPr>
              <a:t>to </a:t>
            </a:r>
            <a:r>
              <a:rPr lang="en-US" sz="1400" spc="-5" dirty="0">
                <a:latin typeface="Helvetica" pitchFamily="2" charset="0"/>
              </a:rPr>
              <a:t>port your </a:t>
            </a:r>
            <a:r>
              <a:rPr lang="en-US" sz="1400" spc="-10" dirty="0">
                <a:latin typeface="Helvetica" pitchFamily="2" charset="0"/>
              </a:rPr>
              <a:t>docker  containers </a:t>
            </a:r>
            <a:r>
              <a:rPr lang="en-US" sz="1400" spc="-5" dirty="0">
                <a:latin typeface="Helvetica" pitchFamily="2" charset="0"/>
              </a:rPr>
              <a:t>to </a:t>
            </a:r>
            <a:r>
              <a:rPr lang="en-US" sz="1400" spc="-5" dirty="0" err="1">
                <a:latin typeface="Helvetica" pitchFamily="2" charset="0"/>
              </a:rPr>
              <a:t>thetagpu</a:t>
            </a:r>
            <a:r>
              <a:rPr lang="en-US" sz="1400" spc="-5" dirty="0">
                <a:latin typeface="Helvetica" pitchFamily="2" charset="0"/>
              </a:rPr>
              <a:t> and </a:t>
            </a:r>
            <a:r>
              <a:rPr lang="en-US" sz="1400" spc="-10" dirty="0">
                <a:latin typeface="Helvetica" pitchFamily="2" charset="0"/>
              </a:rPr>
              <a:t>build singularity</a:t>
            </a:r>
            <a:r>
              <a:rPr lang="en-US" sz="1400" spc="-20" dirty="0">
                <a:latin typeface="Helvetica" pitchFamily="2" charset="0"/>
              </a:rPr>
              <a:t> </a:t>
            </a:r>
            <a:r>
              <a:rPr lang="en-US" sz="1400" spc="-10" dirty="0">
                <a:latin typeface="Helvetica" pitchFamily="2" charset="0"/>
              </a:rPr>
              <a:t>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E92-2129-8216-2AF5-33539DC0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28"/>
            <a:ext cx="899159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	Sign up to GitHub and </a:t>
            </a:r>
            <a:r>
              <a:rPr lang="en-US" sz="2400" dirty="0" err="1">
                <a:latin typeface="Helvetica" pitchFamily="2" charset="0"/>
              </a:rPr>
              <a:t>dockerhub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8D4E-D507-6712-9FAD-6EBD87AE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069" y="596900"/>
            <a:ext cx="8023859" cy="4924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Sign up to </a:t>
            </a:r>
            <a:r>
              <a:rPr lang="en-US" sz="1600" dirty="0" err="1">
                <a:latin typeface="Helvetica" pitchFamily="2" charset="0"/>
              </a:rPr>
              <a:t>dockerhub</a:t>
            </a:r>
            <a:r>
              <a:rPr lang="en-US" sz="1600" dirty="0">
                <a:latin typeface="Helvetica" pitchFamily="2" charset="0"/>
              </a:rPr>
              <a:t> at </a:t>
            </a:r>
            <a:r>
              <a:rPr lang="en-US" sz="1600" dirty="0">
                <a:latin typeface="Helvetica" pitchFamily="2" charset="0"/>
                <a:hlinkClick r:id="rId2"/>
              </a:rPr>
              <a:t>https://hub.docker.com/</a:t>
            </a:r>
            <a:r>
              <a:rPr lang="en-US" sz="1600" dirty="0">
                <a:latin typeface="Helvetica" pitchFamily="2" charset="0"/>
              </a:rPr>
              <a:t> and GitHub (Optional) at </a:t>
            </a:r>
            <a:r>
              <a:rPr lang="en-US" sz="1600" dirty="0">
                <a:latin typeface="Helvetica" pitchFamily="2" charset="0"/>
                <a:hlinkClick r:id="rId3"/>
              </a:rPr>
              <a:t>https://github.com/</a:t>
            </a:r>
            <a:r>
              <a:rPr lang="en-US" sz="1600" dirty="0">
                <a:latin typeface="Helvetica" pitchFamily="2" charset="0"/>
              </a:rPr>
              <a:t>  and create repositories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F10E-1E04-C080-E929-85EE5F49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9" y="1397509"/>
            <a:ext cx="3048000" cy="1479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F07A8-495C-18D1-EA58-B4BEAD541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13" y="3286288"/>
            <a:ext cx="2841056" cy="1260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A65A4-3DCA-702B-C4C7-5E9AE44CF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1" y="1397510"/>
            <a:ext cx="2895599" cy="1610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18DBA-B793-8A56-4088-DB24C3211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785" y="3292639"/>
            <a:ext cx="2862190" cy="16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5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BBA0-D104-22E9-F89F-5A8822A2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5" y="101128"/>
            <a:ext cx="774826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  Local Installation: Example MPI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FA60-9CB1-33BE-2F18-41EC1D58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47" y="557225"/>
            <a:ext cx="8245153" cy="646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fork/clone the repository from </a:t>
            </a:r>
            <a:r>
              <a:rPr lang="en-US" sz="1400" dirty="0">
                <a:latin typeface="Helvetica" pitchFamily="2" charset="0"/>
                <a:hlinkClick r:id="rId2"/>
              </a:rPr>
              <a:t>https://github.com/argonne-lcf/CompPerfWorkshop.git</a:t>
            </a:r>
            <a:r>
              <a:rPr lang="en-US" sz="1400" dirty="0">
                <a:latin typeface="Helvetica" pitchFamily="2" charset="0"/>
              </a:rPr>
              <a:t> to refer to the </a:t>
            </a:r>
            <a:r>
              <a:rPr lang="en-US" sz="1400" dirty="0" err="1">
                <a:latin typeface="Helvetica" pitchFamily="2" charset="0"/>
              </a:rPr>
              <a:t>mpi</a:t>
            </a:r>
            <a:r>
              <a:rPr lang="en-US" sz="1400" dirty="0">
                <a:latin typeface="Helvetica" pitchFamily="2" charset="0"/>
              </a:rPr>
              <a:t> codes in 03_containers/local/source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52A9E7-B997-7473-179B-24544E13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10" y="1174695"/>
            <a:ext cx="2743200" cy="190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3F226C-A885-3B40-2E1B-622506F0A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0" y="3190725"/>
            <a:ext cx="3505200" cy="11334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446D05-1ED9-1944-837A-B6444A9513F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497910" y="2129009"/>
            <a:ext cx="1973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B42C4-6DDA-E1CF-7BEA-226A2DC5D18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259910" y="3757462"/>
            <a:ext cx="11525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15">
            <a:extLst>
              <a:ext uri="{FF2B5EF4-FFF2-40B4-BE49-F238E27FC236}">
                <a16:creationId xmlns:a16="http://schemas.microsoft.com/office/drawing/2014/main" id="{3000A139-BC87-2B94-883D-85215269F8AB}"/>
              </a:ext>
            </a:extLst>
          </p:cNvPr>
          <p:cNvSpPr txBox="1"/>
          <p:nvPr/>
        </p:nvSpPr>
        <p:spPr>
          <a:xfrm>
            <a:off x="5471295" y="2021608"/>
            <a:ext cx="2712817" cy="21480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 err="1">
                <a:latin typeface="Liberation Sans"/>
                <a:cs typeface="Liberation Sans"/>
              </a:rPr>
              <a:t>mpi_hello_world.c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97773489-4C06-252E-304F-D62C9CE37B2A}"/>
              </a:ext>
            </a:extLst>
          </p:cNvPr>
          <p:cNvSpPr txBox="1"/>
          <p:nvPr/>
        </p:nvSpPr>
        <p:spPr>
          <a:xfrm>
            <a:off x="5412421" y="3625847"/>
            <a:ext cx="2712817" cy="21480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 err="1">
                <a:latin typeface="Liberation Sans"/>
                <a:cs typeface="Liberation Sans"/>
              </a:rPr>
              <a:t>mpi_hello_world.py</a:t>
            </a:r>
            <a:endParaRPr sz="12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839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1FD7CEB-F04D-6155-1D58-C75F2BB1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9" y="1511966"/>
            <a:ext cx="4070689" cy="3074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8BBA0-D104-22E9-F89F-5A8822A2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5" y="101128"/>
            <a:ext cx="774826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Local Installation: Example Docker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FA60-9CB1-33BE-2F18-41EC1D58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47" y="557226"/>
            <a:ext cx="8321353" cy="646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Refer to the </a:t>
            </a:r>
            <a:r>
              <a:rPr lang="en-US" sz="1400" dirty="0" err="1">
                <a:latin typeface="Helvetica" pitchFamily="2" charset="0"/>
              </a:rPr>
              <a:t>Dockerfile</a:t>
            </a:r>
            <a:r>
              <a:rPr lang="en-US" sz="1400" dirty="0">
                <a:latin typeface="Helvetica" pitchFamily="2" charset="0"/>
              </a:rPr>
              <a:t> in 03_containers/local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724DE21-04F5-9950-E17F-49055617194D}"/>
              </a:ext>
            </a:extLst>
          </p:cNvPr>
          <p:cNvSpPr/>
          <p:nvPr/>
        </p:nvSpPr>
        <p:spPr>
          <a:xfrm>
            <a:off x="747039" y="906617"/>
            <a:ext cx="1944695" cy="464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F7DD2E-80D8-8204-3B80-038B41F5DD41}"/>
              </a:ext>
            </a:extLst>
          </p:cNvPr>
          <p:cNvSpPr txBox="1"/>
          <p:nvPr/>
        </p:nvSpPr>
        <p:spPr>
          <a:xfrm>
            <a:off x="5486400" y="1426642"/>
            <a:ext cx="2712817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Base </a:t>
            </a:r>
            <a:r>
              <a:rPr sz="1200" spc="-5" dirty="0">
                <a:latin typeface="Liberation Sans"/>
                <a:cs typeface="Liberation Sans"/>
              </a:rPr>
              <a:t>OS</a:t>
            </a:r>
            <a:r>
              <a:rPr lang="en-US" sz="1200" spc="-5" dirty="0">
                <a:latin typeface="Liberation Sans"/>
                <a:cs typeface="Liberation Sans"/>
              </a:rPr>
              <a:t> (Ubuntu)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lang="en-US" sz="1200" spc="-5" dirty="0">
                <a:latin typeface="Liberation Sans"/>
                <a:cs typeface="Liberation Sans"/>
              </a:rPr>
              <a:t>of container </a:t>
            </a:r>
            <a:r>
              <a:rPr sz="1200" dirty="0">
                <a:latin typeface="Liberation Sans"/>
                <a:cs typeface="Liberation Sans"/>
              </a:rPr>
              <a:t>pulled </a:t>
            </a:r>
            <a:r>
              <a:rPr sz="1200" spc="-5" dirty="0">
                <a:latin typeface="Liberation Sans"/>
                <a:cs typeface="Liberation Sans"/>
              </a:rPr>
              <a:t>from</a:t>
            </a:r>
            <a:r>
              <a:rPr sz="1200" spc="-40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docker</a:t>
            </a:r>
            <a:r>
              <a:rPr lang="en-US" sz="1200" spc="-5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hub</a:t>
            </a:r>
            <a:r>
              <a:rPr lang="en-US" sz="1200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repository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9BF597-7803-8F61-E14B-0964211D709D}"/>
              </a:ext>
            </a:extLst>
          </p:cNvPr>
          <p:cNvCxnSpPr>
            <a:cxnSpLocks/>
          </p:cNvCxnSpPr>
          <p:nvPr/>
        </p:nvCxnSpPr>
        <p:spPr>
          <a:xfrm>
            <a:off x="2438400" y="1622311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8A5FA3-647E-6024-57E3-1C72F6E16210}"/>
              </a:ext>
            </a:extLst>
          </p:cNvPr>
          <p:cNvCxnSpPr>
            <a:cxnSpLocks/>
          </p:cNvCxnSpPr>
          <p:nvPr/>
        </p:nvCxnSpPr>
        <p:spPr>
          <a:xfrm flipV="1">
            <a:off x="3888131" y="2250228"/>
            <a:ext cx="1598269" cy="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15">
            <a:extLst>
              <a:ext uri="{FF2B5EF4-FFF2-40B4-BE49-F238E27FC236}">
                <a16:creationId xmlns:a16="http://schemas.microsoft.com/office/drawing/2014/main" id="{2441F76E-9680-7690-B226-17B60A2AFEA2}"/>
              </a:ext>
            </a:extLst>
          </p:cNvPr>
          <p:cNvSpPr txBox="1"/>
          <p:nvPr/>
        </p:nvSpPr>
        <p:spPr>
          <a:xfrm>
            <a:off x="5511800" y="2063164"/>
            <a:ext cx="2712816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Install pre-requisite libraries for </a:t>
            </a:r>
            <a:r>
              <a:rPr lang="en-US" sz="1200" dirty="0" err="1">
                <a:latin typeface="Liberation Sans"/>
                <a:cs typeface="Liberation Sans"/>
              </a:rPr>
              <a:t>mpich</a:t>
            </a:r>
            <a:r>
              <a:rPr lang="en-US" sz="1200" dirty="0">
                <a:latin typeface="Liberation Sans"/>
                <a:cs typeface="Liberation Sans"/>
              </a:rPr>
              <a:t> and python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4BEBA-D676-D7DC-6AB5-13463183FD82}"/>
              </a:ext>
            </a:extLst>
          </p:cNvPr>
          <p:cNvCxnSpPr>
            <a:cxnSpLocks/>
          </p:cNvCxnSpPr>
          <p:nvPr/>
        </p:nvCxnSpPr>
        <p:spPr>
          <a:xfrm>
            <a:off x="3929951" y="3303686"/>
            <a:ext cx="149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5">
            <a:extLst>
              <a:ext uri="{FF2B5EF4-FFF2-40B4-BE49-F238E27FC236}">
                <a16:creationId xmlns:a16="http://schemas.microsoft.com/office/drawing/2014/main" id="{0F20FE94-BC93-33A8-1791-98A33FD8B5CF}"/>
              </a:ext>
            </a:extLst>
          </p:cNvPr>
          <p:cNvSpPr txBox="1"/>
          <p:nvPr/>
        </p:nvSpPr>
        <p:spPr>
          <a:xfrm>
            <a:off x="5486400" y="3121265"/>
            <a:ext cx="2712815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Download and install </a:t>
            </a:r>
            <a:r>
              <a:rPr lang="en-US" sz="1200" dirty="0" err="1">
                <a:latin typeface="Liberation Sans"/>
                <a:cs typeface="Liberation Sans"/>
              </a:rPr>
              <a:t>mpich</a:t>
            </a:r>
            <a:r>
              <a:rPr lang="en-US" sz="1200" dirty="0">
                <a:latin typeface="Liberation Sans"/>
                <a:cs typeface="Liberation Sans"/>
              </a:rPr>
              <a:t> and mpi4py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B38CA0-78D4-3CC5-4D7F-D3C65D420529}"/>
              </a:ext>
            </a:extLst>
          </p:cNvPr>
          <p:cNvCxnSpPr>
            <a:cxnSpLocks/>
          </p:cNvCxnSpPr>
          <p:nvPr/>
        </p:nvCxnSpPr>
        <p:spPr>
          <a:xfrm>
            <a:off x="2055694" y="4121786"/>
            <a:ext cx="3430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15">
            <a:extLst>
              <a:ext uri="{FF2B5EF4-FFF2-40B4-BE49-F238E27FC236}">
                <a16:creationId xmlns:a16="http://schemas.microsoft.com/office/drawing/2014/main" id="{243BE4DA-8B1D-15C2-F4A4-0DCB5F3BD480}"/>
              </a:ext>
            </a:extLst>
          </p:cNvPr>
          <p:cNvSpPr txBox="1"/>
          <p:nvPr/>
        </p:nvSpPr>
        <p:spPr>
          <a:xfrm>
            <a:off x="5511802" y="3931028"/>
            <a:ext cx="2712814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Move source files into container from local</a:t>
            </a:r>
            <a:endParaRPr sz="12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7408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34C265-E7FB-C7BD-883E-E542A9AC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" y="652010"/>
            <a:ext cx="5603631" cy="3977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ED59F-7339-AD5A-19BB-9D2F2EF8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843"/>
            <a:ext cx="9012116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	Local Installation: Publish Docker image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1127FC-34DC-66B1-6BA2-2DE562EC0565}"/>
              </a:ext>
            </a:extLst>
          </p:cNvPr>
          <p:cNvCxnSpPr>
            <a:cxnSpLocks/>
          </p:cNvCxnSpPr>
          <p:nvPr/>
        </p:nvCxnSpPr>
        <p:spPr>
          <a:xfrm>
            <a:off x="3048000" y="799885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15">
            <a:extLst>
              <a:ext uri="{FF2B5EF4-FFF2-40B4-BE49-F238E27FC236}">
                <a16:creationId xmlns:a16="http://schemas.microsoft.com/office/drawing/2014/main" id="{DA8C09A7-81C3-DD71-AFA5-5C1AFA24E49C}"/>
              </a:ext>
            </a:extLst>
          </p:cNvPr>
          <p:cNvSpPr txBox="1"/>
          <p:nvPr/>
        </p:nvSpPr>
        <p:spPr>
          <a:xfrm>
            <a:off x="6019800" y="652010"/>
            <a:ext cx="3012831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To build the image:  “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docker build –t &lt;username&gt;/&lt;</a:t>
            </a:r>
            <a:r>
              <a:rPr lang="en-US" sz="1200" dirty="0" err="1">
                <a:highlight>
                  <a:srgbClr val="FFFF00"/>
                </a:highlight>
                <a:latin typeface="Liberation Sans"/>
                <a:cs typeface="Liberation Sans"/>
              </a:rPr>
              <a:t>respository_name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&gt;”</a:t>
            </a:r>
            <a:endParaRPr sz="1200" dirty="0">
              <a:highlight>
                <a:srgbClr val="FFFF00"/>
              </a:highlight>
              <a:latin typeface="Liberation Sans"/>
              <a:cs typeface="Liberation San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C8E483-D5CD-4C38-F1FF-B65FC5592EAA}"/>
              </a:ext>
            </a:extLst>
          </p:cNvPr>
          <p:cNvCxnSpPr>
            <a:cxnSpLocks/>
          </p:cNvCxnSpPr>
          <p:nvPr/>
        </p:nvCxnSpPr>
        <p:spPr>
          <a:xfrm>
            <a:off x="2913184" y="2800350"/>
            <a:ext cx="3106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15">
            <a:extLst>
              <a:ext uri="{FF2B5EF4-FFF2-40B4-BE49-F238E27FC236}">
                <a16:creationId xmlns:a16="http://schemas.microsoft.com/office/drawing/2014/main" id="{63572B59-37C0-4E56-3B3A-3B1FCEFF7F7B}"/>
              </a:ext>
            </a:extLst>
          </p:cNvPr>
          <p:cNvSpPr txBox="1"/>
          <p:nvPr/>
        </p:nvSpPr>
        <p:spPr>
          <a:xfrm>
            <a:off x="6019800" y="2609592"/>
            <a:ext cx="2819400" cy="548227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To test the image:  “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docker run &lt;username&gt;/&lt;</a:t>
            </a:r>
            <a:r>
              <a:rPr lang="en-US" sz="1200" dirty="0" err="1">
                <a:highlight>
                  <a:srgbClr val="FFFF00"/>
                </a:highlight>
                <a:latin typeface="Liberation Sans"/>
                <a:cs typeface="Liberation Sans"/>
              </a:rPr>
              <a:t>respository_name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&gt;</a:t>
            </a:r>
            <a:r>
              <a:rPr lang="en-US" sz="1200" dirty="0">
                <a:latin typeface="Liberation Sans"/>
                <a:cs typeface="Liberation Sans"/>
              </a:rPr>
              <a:t>” runs the docker image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DBBA0A-7669-285D-2973-35EE8A866E41}"/>
              </a:ext>
            </a:extLst>
          </p:cNvPr>
          <p:cNvCxnSpPr>
            <a:cxnSpLocks/>
          </p:cNvCxnSpPr>
          <p:nvPr/>
        </p:nvCxnSpPr>
        <p:spPr>
          <a:xfrm>
            <a:off x="3018692" y="4400550"/>
            <a:ext cx="3001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15">
            <a:extLst>
              <a:ext uri="{FF2B5EF4-FFF2-40B4-BE49-F238E27FC236}">
                <a16:creationId xmlns:a16="http://schemas.microsoft.com/office/drawing/2014/main" id="{B4C387A2-41CF-8D2C-D1CC-D6EE57B8EEA5}"/>
              </a:ext>
            </a:extLst>
          </p:cNvPr>
          <p:cNvSpPr txBox="1"/>
          <p:nvPr/>
        </p:nvSpPr>
        <p:spPr>
          <a:xfrm>
            <a:off x="6019800" y="3986145"/>
            <a:ext cx="2819400" cy="7149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To publish the docker image: “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docker push &lt;username&gt;/&lt;</a:t>
            </a:r>
            <a:r>
              <a:rPr lang="en-US" sz="1200" dirty="0" err="1">
                <a:highlight>
                  <a:srgbClr val="FFFF00"/>
                </a:highlight>
                <a:latin typeface="Liberation Sans"/>
                <a:cs typeface="Liberation Sans"/>
              </a:rPr>
              <a:t>respository_name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&gt;</a:t>
            </a:r>
            <a:r>
              <a:rPr lang="en-US" sz="1200" dirty="0">
                <a:latin typeface="Liberation Sans"/>
                <a:cs typeface="Liberation Sans"/>
              </a:rPr>
              <a:t>” to </a:t>
            </a:r>
            <a:r>
              <a:rPr lang="en-US" sz="1200" dirty="0" err="1">
                <a:latin typeface="Liberation Sans"/>
                <a:cs typeface="Liberation Sans"/>
              </a:rPr>
              <a:t>dockerhub</a:t>
            </a:r>
            <a:r>
              <a:rPr lang="en-US" sz="1200" dirty="0">
                <a:latin typeface="Liberation Sans"/>
                <a:cs typeface="Liberation Sans"/>
              </a:rPr>
              <a:t> repository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F1A3F-C8F3-4B53-37B4-058B3C7CEE2A}"/>
              </a:ext>
            </a:extLst>
          </p:cNvPr>
          <p:cNvSpPr txBox="1"/>
          <p:nvPr/>
        </p:nvSpPr>
        <p:spPr>
          <a:xfrm>
            <a:off x="111369" y="4781550"/>
            <a:ext cx="5679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Note: Don’t forget to </a:t>
            </a:r>
            <a:r>
              <a:rPr lang="en-US" sz="1400" dirty="0" err="1">
                <a:latin typeface="Helvetica" pitchFamily="2" charset="0"/>
              </a:rPr>
              <a:t>chmod</a:t>
            </a:r>
            <a:r>
              <a:rPr lang="en-US" sz="1400" dirty="0">
                <a:latin typeface="Helvetica" pitchFamily="2" charset="0"/>
              </a:rPr>
              <a:t> +x all your scripts</a:t>
            </a:r>
          </a:p>
        </p:txBody>
      </p:sp>
    </p:spTree>
    <p:extLst>
      <p:ext uri="{BB962C8B-B14F-4D97-AF65-F5344CB8AC3E}">
        <p14:creationId xmlns:p14="http://schemas.microsoft.com/office/powerpoint/2010/main" val="24285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FC06-1D2D-B53E-9082-F0DFF32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1128"/>
            <a:ext cx="906779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 </a:t>
            </a:r>
            <a:r>
              <a:rPr lang="en-US" sz="2400" dirty="0" err="1">
                <a:latin typeface="Helvetica" pitchFamily="2" charset="0"/>
              </a:rPr>
              <a:t>ThetaGPU</a:t>
            </a:r>
            <a:r>
              <a:rPr lang="en-US" sz="2400" dirty="0">
                <a:latin typeface="Helvetica" pitchFamily="2" charset="0"/>
              </a:rPr>
              <a:t>: Build and run singularity (Interactive mode)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67-6BEE-EF3C-F0C8-9FC05FE5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83" y="666751"/>
            <a:ext cx="8463817" cy="430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Login to theta and </a:t>
            </a:r>
            <a:r>
              <a:rPr lang="en-US" sz="1400" dirty="0" err="1">
                <a:latin typeface="Helvetica" pitchFamily="2" charset="0"/>
              </a:rPr>
              <a:t>ssh</a:t>
            </a:r>
            <a:r>
              <a:rPr lang="en-US" sz="1400" dirty="0">
                <a:latin typeface="Helvetica" pitchFamily="2" charset="0"/>
              </a:rPr>
              <a:t> to </a:t>
            </a:r>
            <a:r>
              <a:rPr lang="en-US" sz="1400" dirty="0" err="1">
                <a:latin typeface="Helvetica" pitchFamily="2" charset="0"/>
              </a:rPr>
              <a:t>thetagpu</a:t>
            </a:r>
            <a:r>
              <a:rPr lang="en-US" sz="1400" dirty="0">
                <a:latin typeface="Helvetica" pitchFamily="2" charset="0"/>
              </a:rPr>
              <a:t> service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ssh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  <a:hlinkClick r:id="rId2"/>
              </a:rPr>
              <a:t>username@theta.alcf.anl.gov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ssh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thetagpusn1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Submit interactive job to single-</a:t>
            </a:r>
            <a:r>
              <a:rPr lang="en-US" sz="1400" dirty="0" err="1">
                <a:latin typeface="Helvetica" pitchFamily="2" charset="0"/>
              </a:rPr>
              <a:t>gpu</a:t>
            </a:r>
            <a:r>
              <a:rPr lang="en-US" sz="1400" dirty="0">
                <a:latin typeface="Helvetica" pitchFamily="2" charset="0"/>
              </a:rPr>
              <a:t> queue of </a:t>
            </a:r>
            <a:r>
              <a:rPr lang="en-US" sz="1400" dirty="0" err="1">
                <a:latin typeface="Helvetica" pitchFamily="2" charset="0"/>
              </a:rPr>
              <a:t>ThetaGPU</a:t>
            </a:r>
            <a:endParaRPr lang="en-US" sz="1400" dirty="0"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qsub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-n 1 -q single-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gpu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-A &lt;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projectname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&gt; -I -t 1:00:00 --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attrs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pubnet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true:filesystems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=home,theta-fs0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Once you get a compute node e.g. thetagpu16, run the following for access to internet: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https_proxy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Build a singularity image from the docker image published to </a:t>
            </a:r>
            <a:r>
              <a:rPr lang="en-US" sz="1400" dirty="0" err="1">
                <a:latin typeface="Helvetica" pitchFamily="2" charset="0"/>
              </a:rPr>
              <a:t>dockerhub</a:t>
            </a:r>
            <a:r>
              <a:rPr lang="en-US" sz="1400" dirty="0">
                <a:latin typeface="Helvetica" pitchFamily="2" charset="0"/>
              </a:rPr>
              <a:t> in previous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singularity build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docker://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atanikan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alcftutorial:latest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(replace with your repo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Finally run your code using singularity exec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mpirun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-n 1 singularity exec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usr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/source/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mpi_hello_world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mpirun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-n 1 singularity exec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python3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usr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/source/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mpi_hello_world.py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0A596-EBEB-823A-8AEF-EE729C3B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16390"/>
            <a:ext cx="6324600" cy="4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</TotalTime>
  <Words>1800</Words>
  <Application>Microsoft Macintosh PowerPoint</Application>
  <PresentationFormat>On-screen Show (16:9)</PresentationFormat>
  <Paragraphs>178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Carlito</vt:lpstr>
      <vt:lpstr>Helvetica</vt:lpstr>
      <vt:lpstr>Liberation Sans</vt:lpstr>
      <vt:lpstr>Office Theme</vt:lpstr>
      <vt:lpstr>CONTAINERS ON THETA-GPU AND THETA INTRODUCTION</vt:lpstr>
      <vt:lpstr>    Outline</vt:lpstr>
      <vt:lpstr>Containers</vt:lpstr>
      <vt:lpstr>Dockerfiles and dockerhub</vt:lpstr>
      <vt:lpstr>  Sign up to GitHub and dockerhub</vt:lpstr>
      <vt:lpstr>   Local Installation: Example MPI codes</vt:lpstr>
      <vt:lpstr> Local Installation: Example Docker file</vt:lpstr>
      <vt:lpstr>  Local Installation: Publish Docker image</vt:lpstr>
      <vt:lpstr>  ThetaGPU: Build and run singularity (Interactive mode)</vt:lpstr>
      <vt:lpstr>   Theta: Build and run singularity</vt:lpstr>
      <vt:lpstr>   Theta: Output</vt:lpstr>
      <vt:lpstr> ThetaGPU: Preexisting Images for Deep Learning</vt:lpstr>
      <vt:lpstr> ThetaGPU: Building on top of a container</vt:lpstr>
      <vt:lpstr>  ThetaGPU: Run the prebuilt DL image</vt:lpstr>
      <vt:lpstr> ThetaGPU: Output of running the prebuilt DL image</vt:lpstr>
      <vt:lpstr>Bootstrapping</vt:lpstr>
      <vt:lpstr>Bootstrapping</vt:lpstr>
      <vt:lpstr>Fin!</vt:lpstr>
      <vt:lpstr>ADDITIONAL INFORMATION</vt:lpstr>
      <vt:lpstr>Non Local Installation: Link GitHub and dockerhub</vt:lpstr>
      <vt:lpstr>Non Local Installation: Link GitHub and dockerhub</vt:lpstr>
      <vt:lpstr>PowerPoint Presentation</vt:lpstr>
      <vt:lpstr>Non Local Installation: Link GitHub and dockerhub</vt:lpstr>
      <vt:lpstr>Copying source files from github to dockerhub may cause build fails. In this case manually configure the  context/locations/filenames etc. (I have made a video that demonstrates this)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Balaprakash</dc:creator>
  <cp:lastModifiedBy>Tanikanti, Aditya</cp:lastModifiedBy>
  <cp:revision>23</cp:revision>
  <dcterms:created xsi:type="dcterms:W3CDTF">2022-05-02T15:20:25Z</dcterms:created>
  <dcterms:modified xsi:type="dcterms:W3CDTF">2022-05-12T23:17:49Z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Impress</vt:lpwstr>
  </property>
  <property fmtid="{D5CDD505-2E9C-101B-9397-08002B2CF9AE}" pid="4" name="LastSaved">
    <vt:filetime>2022-05-02T00:00:00Z</vt:filetime>
  </property>
</Properties>
</file>