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0" r:id="rId3"/>
    <p:sldId id="257" r:id="rId4"/>
    <p:sldId id="259" r:id="rId5"/>
    <p:sldId id="267" r:id="rId6"/>
    <p:sldId id="268" r:id="rId7"/>
    <p:sldId id="260" r:id="rId8"/>
    <p:sldId id="261" r:id="rId9"/>
    <p:sldId id="262" r:id="rId10"/>
    <p:sldId id="263" r:id="rId11"/>
    <p:sldId id="264" r:id="rId12"/>
    <p:sldId id="266" r:id="rId13"/>
    <p:sldId id="269" r:id="rId14"/>
    <p:sldId id="265"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67" autoAdjust="0"/>
    <p:restoredTop sz="94660"/>
  </p:normalViewPr>
  <p:slideViewPr>
    <p:cSldViewPr snapToGrid="0">
      <p:cViewPr varScale="1">
        <p:scale>
          <a:sx n="91" d="100"/>
          <a:sy n="91"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48CE-CA67-B903-234C-000DF05F4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301C00-A67A-10CF-1C46-6CECA2D96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0B7F0B-1B5C-A516-76EF-4FA291B54A33}"/>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98C21BE8-2EAB-A266-2D96-96FA70B52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15273-700A-726D-4B2D-4C7162D5022A}"/>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380392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5650-E1FB-B917-5DB8-476ABC04A8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62E117-6243-C5F8-12CC-9D833A54FC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075C1-AF73-6AA6-AAC6-AF2630F8FDEA}"/>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466F35A6-35F9-0E15-6B78-16050EAF7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D81B11-0FBF-A40A-0A1A-C69B188BC351}"/>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409684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05614-6526-DF4D-01A4-365FC1AD8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6252D-455B-C424-F69A-7115C8651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01CAC-0F16-89EB-3842-D7EA581BC329}"/>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7BF7593E-02B8-43D2-2D40-09BCF65A5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2B753-8E87-C89C-77AA-14144D295DA2}"/>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40201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46CF-1C7F-8A16-F284-89DB9E0926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5371A9-2E85-FC94-BD2E-95E76D35D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DC09A-B1FB-9691-0049-A8C914AD25AB}"/>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DB363F11-7951-5603-B5CF-D7E8DB0EA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ADE32-B97A-4385-112B-73E110C2AC54}"/>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2841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0FC4-F460-85DB-CD90-A474E7F2D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05EB7-9DC1-B43E-4B17-6F9E98B70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76D65-4A4F-4E56-F380-C44C05A3C5A9}"/>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F9F74DD8-D7B3-0FF9-B2E1-667ACF584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DCD51-8904-122F-1DEA-208243253DFC}"/>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9208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6A61-0F4E-9348-1B7C-BAAE822B9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3CCEA-CA82-9DA8-2A8D-52D68B2D7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A5C0DA-2846-875E-FEAE-413D79705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EA706-CA39-A868-B08E-45EC52CD5C60}"/>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6" name="Footer Placeholder 5">
            <a:extLst>
              <a:ext uri="{FF2B5EF4-FFF2-40B4-BE49-F238E27FC236}">
                <a16:creationId xmlns:a16="http://schemas.microsoft.com/office/drawing/2014/main" id="{68648696-70F5-C82A-35CC-65097D9858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1D77B-0E54-9E66-911E-71463DA5AECF}"/>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96226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DEDA-448A-EA3F-9E9C-7753A8F137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B61971-15BD-1EFE-8CBD-1164FA7197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36B81-3B07-56C5-97E2-04DF2399A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F2CBD-65FC-15A8-E279-0BCE50346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D0A537-8837-D0C8-E486-A98B0D7D1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61F0F-F969-4759-29A3-1396F801E963}"/>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8" name="Footer Placeholder 7">
            <a:extLst>
              <a:ext uri="{FF2B5EF4-FFF2-40B4-BE49-F238E27FC236}">
                <a16:creationId xmlns:a16="http://schemas.microsoft.com/office/drawing/2014/main" id="{6F22533D-8CC8-AF17-A748-9F09F31C93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23C051-46B9-23A1-3568-249D6E576761}"/>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150879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8EC3-BE6C-7717-EC5A-C73552743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6CE654-BB32-3CAB-7A23-A9EC4F648B3F}"/>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4" name="Footer Placeholder 3">
            <a:extLst>
              <a:ext uri="{FF2B5EF4-FFF2-40B4-BE49-F238E27FC236}">
                <a16:creationId xmlns:a16="http://schemas.microsoft.com/office/drawing/2014/main" id="{4668E69F-4822-A60B-0F11-D719891692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E4F856-09C7-0C1C-B06F-1693E97F4F66}"/>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146108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5D6D2-BA0B-B3DB-986D-7119EE597800}"/>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3" name="Footer Placeholder 2">
            <a:extLst>
              <a:ext uri="{FF2B5EF4-FFF2-40B4-BE49-F238E27FC236}">
                <a16:creationId xmlns:a16="http://schemas.microsoft.com/office/drawing/2014/main" id="{8DC1984A-69F4-85AC-D7CC-4C1E3D2592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14DF70-FF87-A17E-C636-648A941B3951}"/>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25018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601-D7C5-BC50-74BA-AAE26FD6F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EA968-BA70-A4CE-BB1A-A26EDBBFD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18634A-46ED-7945-6002-42A5475FB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A8477-2E39-AD8B-B1E1-1133E10837FF}"/>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6" name="Footer Placeholder 5">
            <a:extLst>
              <a:ext uri="{FF2B5EF4-FFF2-40B4-BE49-F238E27FC236}">
                <a16:creationId xmlns:a16="http://schemas.microsoft.com/office/drawing/2014/main" id="{1787F8FC-4245-71D9-4A2B-09DBBED94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9EB335-E0AF-AB96-CE30-439C11D847CB}"/>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231829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9D75-135B-8A87-19A5-44C16080C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C88C68-560C-0F51-6398-0FADBED4F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9E8258-542C-8ACC-4BCC-02EC49D95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29F3C9-287E-6468-0E47-1BB798D36308}"/>
              </a:ext>
            </a:extLst>
          </p:cNvPr>
          <p:cNvSpPr>
            <a:spLocks noGrp="1"/>
          </p:cNvSpPr>
          <p:nvPr>
            <p:ph type="dt" sz="half" idx="10"/>
          </p:nvPr>
        </p:nvSpPr>
        <p:spPr/>
        <p:txBody>
          <a:bodyPr/>
          <a:lstStyle/>
          <a:p>
            <a:fld id="{B3551E6E-6960-4320-A28D-E806FBA6EE7E}" type="datetimeFigureOut">
              <a:rPr lang="en-IN" smtClean="0"/>
              <a:t>23-07-2023</a:t>
            </a:fld>
            <a:endParaRPr lang="en-IN"/>
          </a:p>
        </p:txBody>
      </p:sp>
      <p:sp>
        <p:nvSpPr>
          <p:cNvPr id="6" name="Footer Placeholder 5">
            <a:extLst>
              <a:ext uri="{FF2B5EF4-FFF2-40B4-BE49-F238E27FC236}">
                <a16:creationId xmlns:a16="http://schemas.microsoft.com/office/drawing/2014/main" id="{360EDE5B-97F9-979F-1503-3D35531B3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F1065-F6F4-7A6E-0270-1C9A991C43DA}"/>
              </a:ext>
            </a:extLst>
          </p:cNvPr>
          <p:cNvSpPr>
            <a:spLocks noGrp="1"/>
          </p:cNvSpPr>
          <p:nvPr>
            <p:ph type="sldNum" sz="quarter" idx="12"/>
          </p:nvPr>
        </p:nvSpPr>
        <p:spPr/>
        <p:txBody>
          <a:bodyPr/>
          <a:lstStyle/>
          <a:p>
            <a:fld id="{CA99BC51-4226-4AF1-8AB2-780729718527}" type="slidenum">
              <a:rPr lang="en-IN" smtClean="0"/>
              <a:t>‹#›</a:t>
            </a:fld>
            <a:endParaRPr lang="en-IN"/>
          </a:p>
        </p:txBody>
      </p:sp>
    </p:spTree>
    <p:extLst>
      <p:ext uri="{BB962C8B-B14F-4D97-AF65-F5344CB8AC3E}">
        <p14:creationId xmlns:p14="http://schemas.microsoft.com/office/powerpoint/2010/main" val="127337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234430-1AD2-EFC9-04CA-4123B2CC4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0018B1-D290-AC08-AAF6-C26DF0735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2A021-A60B-3391-F0EC-DD094AA31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51E6E-6960-4320-A28D-E806FBA6EE7E}" type="datetimeFigureOut">
              <a:rPr lang="en-IN" smtClean="0"/>
              <a:t>23-07-2023</a:t>
            </a:fld>
            <a:endParaRPr lang="en-IN"/>
          </a:p>
        </p:txBody>
      </p:sp>
      <p:sp>
        <p:nvSpPr>
          <p:cNvPr id="5" name="Footer Placeholder 4">
            <a:extLst>
              <a:ext uri="{FF2B5EF4-FFF2-40B4-BE49-F238E27FC236}">
                <a16:creationId xmlns:a16="http://schemas.microsoft.com/office/drawing/2014/main" id="{18564271-6F33-2FFD-54B3-7D033ED8C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5BAEA0-7FEF-FE2D-7FC1-CB4FA8113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9BC51-4226-4AF1-8AB2-780729718527}" type="slidenum">
              <a:rPr lang="en-IN" smtClean="0"/>
              <a:t>‹#›</a:t>
            </a:fld>
            <a:endParaRPr lang="en-IN"/>
          </a:p>
        </p:txBody>
      </p:sp>
    </p:spTree>
    <p:extLst>
      <p:ext uri="{BB962C8B-B14F-4D97-AF65-F5344CB8AC3E}">
        <p14:creationId xmlns:p14="http://schemas.microsoft.com/office/powerpoint/2010/main" val="20192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07C6-FC19-E129-BDEC-9D4BAA7EA883}"/>
              </a:ext>
            </a:extLst>
          </p:cNvPr>
          <p:cNvSpPr>
            <a:spLocks noGrp="1"/>
          </p:cNvSpPr>
          <p:nvPr>
            <p:ph type="ctrTitle"/>
          </p:nvPr>
        </p:nvSpPr>
        <p:spPr/>
        <p:txBody>
          <a:bodyPr/>
          <a:lstStyle/>
          <a:p>
            <a:r>
              <a:rPr lang="en-IN" dirty="0"/>
              <a:t>Hospital Management System</a:t>
            </a:r>
          </a:p>
        </p:txBody>
      </p:sp>
    </p:spTree>
    <p:extLst>
      <p:ext uri="{BB962C8B-B14F-4D97-AF65-F5344CB8AC3E}">
        <p14:creationId xmlns:p14="http://schemas.microsoft.com/office/powerpoint/2010/main" val="3574199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0D-9FAC-F93B-6FBD-975C5FED7742}"/>
              </a:ext>
            </a:extLst>
          </p:cNvPr>
          <p:cNvSpPr>
            <a:spLocks noGrp="1"/>
          </p:cNvSpPr>
          <p:nvPr>
            <p:ph type="title"/>
          </p:nvPr>
        </p:nvSpPr>
        <p:spPr/>
        <p:txBody>
          <a:bodyPr/>
          <a:lstStyle/>
          <a:p>
            <a:r>
              <a:rPr lang="en-IN" dirty="0"/>
              <a:t>Advantages and benefits of our system</a:t>
            </a:r>
          </a:p>
        </p:txBody>
      </p:sp>
      <p:sp>
        <p:nvSpPr>
          <p:cNvPr id="3" name="Content Placeholder 2">
            <a:extLst>
              <a:ext uri="{FF2B5EF4-FFF2-40B4-BE49-F238E27FC236}">
                <a16:creationId xmlns:a16="http://schemas.microsoft.com/office/drawing/2014/main" id="{4948A47A-77FA-6352-9A54-327ACFC5F8C4}"/>
              </a:ext>
            </a:extLst>
          </p:cNvPr>
          <p:cNvSpPr>
            <a:spLocks noGrp="1"/>
          </p:cNvSpPr>
          <p:nvPr>
            <p:ph idx="1"/>
          </p:nvPr>
        </p:nvSpPr>
        <p:spPr>
          <a:xfrm>
            <a:off x="838200" y="1825624"/>
            <a:ext cx="10515600" cy="4558397"/>
          </a:xfrm>
        </p:spPr>
        <p:txBody>
          <a:bodyPr>
            <a:normAutofit lnSpcReduction="10000"/>
          </a:bodyPr>
          <a:lstStyle/>
          <a:p>
            <a:r>
              <a:rPr lang="en-US" dirty="0"/>
              <a:t>Improved Patient Care: Real-time access to patient data enables healthcare providers to make informed decisions, leading to enhanced patient outcomes.</a:t>
            </a:r>
          </a:p>
          <a:p>
            <a:r>
              <a:rPr lang="en-US" dirty="0"/>
              <a:t>Enhanced Data Privacy: Blockchain ensures patient data remains secure and accessible only to authorized personnel, complying with data protection regulations.</a:t>
            </a:r>
          </a:p>
          <a:p>
            <a:r>
              <a:rPr lang="en-US" dirty="0"/>
              <a:t>Cost Efficiency: Streamlined processes and reduced paperwork result in cost savings for both healthcare providers and patients.</a:t>
            </a:r>
          </a:p>
          <a:p>
            <a:r>
              <a:rPr lang="en-US" dirty="0"/>
              <a:t>Increased Trust &amp; Transparency: Blockchain's transparency fosters trust between patients, healthcare providers, and insurance companies.</a:t>
            </a:r>
            <a:endParaRPr lang="en-IN" dirty="0"/>
          </a:p>
        </p:txBody>
      </p:sp>
    </p:spTree>
    <p:extLst>
      <p:ext uri="{BB962C8B-B14F-4D97-AF65-F5344CB8AC3E}">
        <p14:creationId xmlns:p14="http://schemas.microsoft.com/office/powerpoint/2010/main" val="411605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40EC-C086-9E43-DA86-549EDFB8D084}"/>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633C7CBC-3A2F-85A1-62CC-3E417440BF13}"/>
              </a:ext>
            </a:extLst>
          </p:cNvPr>
          <p:cNvSpPr>
            <a:spLocks noGrp="1"/>
          </p:cNvSpPr>
          <p:nvPr>
            <p:ph idx="1"/>
          </p:nvPr>
        </p:nvSpPr>
        <p:spPr/>
        <p:txBody>
          <a:bodyPr/>
          <a:lstStyle/>
          <a:p>
            <a:r>
              <a:rPr lang="en-IN" dirty="0"/>
              <a:t>Frontend – html, </a:t>
            </a:r>
            <a:r>
              <a:rPr lang="en-IN" dirty="0" err="1"/>
              <a:t>css</a:t>
            </a:r>
            <a:r>
              <a:rPr lang="en-IN" dirty="0"/>
              <a:t>, </a:t>
            </a:r>
            <a:r>
              <a:rPr lang="en-IN" dirty="0" err="1"/>
              <a:t>js</a:t>
            </a:r>
            <a:endParaRPr lang="en-IN" dirty="0"/>
          </a:p>
          <a:p>
            <a:r>
              <a:rPr lang="en-IN" dirty="0"/>
              <a:t>Backend – </a:t>
            </a:r>
            <a:r>
              <a:rPr lang="en-IN" dirty="0" err="1"/>
              <a:t>solana</a:t>
            </a:r>
            <a:r>
              <a:rPr lang="en-IN" dirty="0"/>
              <a:t> ,Django, cloud, </a:t>
            </a:r>
            <a:r>
              <a:rPr lang="en-IN" dirty="0" err="1"/>
              <a:t>sql</a:t>
            </a:r>
            <a:r>
              <a:rPr lang="en-IN" dirty="0"/>
              <a:t>, </a:t>
            </a:r>
          </a:p>
          <a:p>
            <a:pPr marL="0" indent="0">
              <a:buNone/>
            </a:pPr>
            <a:endParaRPr lang="en-IN" dirty="0"/>
          </a:p>
        </p:txBody>
      </p:sp>
    </p:spTree>
    <p:extLst>
      <p:ext uri="{BB962C8B-B14F-4D97-AF65-F5344CB8AC3E}">
        <p14:creationId xmlns:p14="http://schemas.microsoft.com/office/powerpoint/2010/main" val="184331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6C4D-C0FF-70A5-A9F1-1228A0817A05}"/>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4088945-1787-21A6-B88B-D4C30246C6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207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F5A1-F80B-AC0B-F690-178D681ECF10}"/>
              </a:ext>
            </a:extLst>
          </p:cNvPr>
          <p:cNvSpPr>
            <a:spLocks noGrp="1"/>
          </p:cNvSpPr>
          <p:nvPr>
            <p:ph type="title"/>
          </p:nvPr>
        </p:nvSpPr>
        <p:spPr/>
        <p:txBody>
          <a:bodyPr/>
          <a:lstStyle/>
          <a:p>
            <a:r>
              <a:rPr lang="en-IN" dirty="0"/>
              <a:t>Monetization Strategies</a:t>
            </a:r>
          </a:p>
        </p:txBody>
      </p:sp>
      <p:sp>
        <p:nvSpPr>
          <p:cNvPr id="3" name="Content Placeholder 2">
            <a:extLst>
              <a:ext uri="{FF2B5EF4-FFF2-40B4-BE49-F238E27FC236}">
                <a16:creationId xmlns:a16="http://schemas.microsoft.com/office/drawing/2014/main" id="{23E488C1-0260-38D6-CDDB-65FA5E6DD76E}"/>
              </a:ext>
            </a:extLst>
          </p:cNvPr>
          <p:cNvSpPr>
            <a:spLocks noGrp="1"/>
          </p:cNvSpPr>
          <p:nvPr>
            <p:ph idx="1"/>
          </p:nvPr>
        </p:nvSpPr>
        <p:spPr/>
        <p:txBody>
          <a:bodyPr/>
          <a:lstStyle/>
          <a:p>
            <a:r>
              <a:rPr lang="en-IN" dirty="0" err="1"/>
              <a:t>Subscribtion</a:t>
            </a:r>
            <a:r>
              <a:rPr lang="en-IN" dirty="0"/>
              <a:t> model</a:t>
            </a:r>
          </a:p>
          <a:p>
            <a:r>
              <a:rPr lang="en-IN" dirty="0"/>
              <a:t>Partnership with insurance companies</a:t>
            </a:r>
          </a:p>
          <a:p>
            <a:r>
              <a:rPr lang="en-IN" dirty="0"/>
              <a:t>Premium support and maintenance</a:t>
            </a:r>
          </a:p>
          <a:p>
            <a:endParaRPr lang="en-IN" dirty="0"/>
          </a:p>
        </p:txBody>
      </p:sp>
    </p:spTree>
    <p:extLst>
      <p:ext uri="{BB962C8B-B14F-4D97-AF65-F5344CB8AC3E}">
        <p14:creationId xmlns:p14="http://schemas.microsoft.com/office/powerpoint/2010/main" val="212082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3785-5907-286B-0014-BBF75D3F427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DB4D8E7-F9AC-79FA-C069-0D56B1659D9E}"/>
              </a:ext>
            </a:extLst>
          </p:cNvPr>
          <p:cNvSpPr>
            <a:spLocks noGrp="1"/>
          </p:cNvSpPr>
          <p:nvPr>
            <p:ph idx="1"/>
          </p:nvPr>
        </p:nvSpPr>
        <p:spPr/>
        <p:txBody>
          <a:bodyPr>
            <a:normAutofit lnSpcReduction="10000"/>
          </a:bodyPr>
          <a:lstStyle/>
          <a:p>
            <a:r>
              <a:rPr lang="en-US" dirty="0"/>
              <a:t>The implementation of a hospital management system using blockchain technology with e-health cards presents a groundbreaking solution to the prevailing challenges in the healthcare industry. By harnessing the power of blockchain's decentralized and immutable nature, this system ensures heightened data security, seamless interoperability, and enhanced patient empowerment. Through its comprehensive features, the platform streamlines administrative processes, facilitates secure data exchange, and fosters a patient-centric approach to healthcare. Embracing this transformative technology opens doors to a new era of efficiency, transparency, and quality in healthcare delivery, ultimately elevating patient care and shaping the future of the healthcare industry.</a:t>
            </a:r>
            <a:endParaRPr lang="en-IN" dirty="0"/>
          </a:p>
        </p:txBody>
      </p:sp>
    </p:spTree>
    <p:extLst>
      <p:ext uri="{BB962C8B-B14F-4D97-AF65-F5344CB8AC3E}">
        <p14:creationId xmlns:p14="http://schemas.microsoft.com/office/powerpoint/2010/main" val="139911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DDE8-CBA6-1079-A49D-D1EFE00BBC58}"/>
              </a:ext>
            </a:extLst>
          </p:cNvPr>
          <p:cNvSpPr>
            <a:spLocks noGrp="1"/>
          </p:cNvSpPr>
          <p:nvPr>
            <p:ph type="title"/>
          </p:nvPr>
        </p:nvSpPr>
        <p:spPr/>
        <p:txBody>
          <a:bodyPr/>
          <a:lstStyle/>
          <a:p>
            <a:r>
              <a:rPr lang="en-IN" dirty="0"/>
              <a:t>Any Questions </a:t>
            </a:r>
          </a:p>
        </p:txBody>
      </p:sp>
      <p:sp>
        <p:nvSpPr>
          <p:cNvPr id="3" name="Content Placeholder 2">
            <a:extLst>
              <a:ext uri="{FF2B5EF4-FFF2-40B4-BE49-F238E27FC236}">
                <a16:creationId xmlns:a16="http://schemas.microsoft.com/office/drawing/2014/main" id="{19BF0B57-DD7D-CC66-0A87-480D88B84F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0045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F117-156C-E9B4-5F1E-8562242352A2}"/>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D5EFA9B0-64E0-E42F-33EE-4ED88BBE13F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245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9742-147F-7A94-8114-A626837BFE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3DE6568-0060-E472-7952-18AC5C37B0C8}"/>
              </a:ext>
            </a:extLst>
          </p:cNvPr>
          <p:cNvSpPr>
            <a:spLocks noGrp="1"/>
          </p:cNvSpPr>
          <p:nvPr>
            <p:ph idx="1"/>
          </p:nvPr>
        </p:nvSpPr>
        <p:spPr/>
        <p:txBody>
          <a:bodyPr/>
          <a:lstStyle/>
          <a:p>
            <a:r>
              <a:rPr lang="en-US" dirty="0"/>
              <a:t>Current hospital management systems lack robust data security and interoperability, leading to fragmented patient information and privacy concerns. Additionally, administrative inefficiencies in insurance claims processing and limited patient empowerment hinder seamless healthcare delivery. Implementing a blockchain-based hospital management system with e-health cards addresses these challenges, providing enhanced data security, seamless data exchange, and improved patient engagement for a transformative healthcare experience.</a:t>
            </a:r>
            <a:endParaRPr lang="en-IN" dirty="0"/>
          </a:p>
        </p:txBody>
      </p:sp>
    </p:spTree>
    <p:extLst>
      <p:ext uri="{BB962C8B-B14F-4D97-AF65-F5344CB8AC3E}">
        <p14:creationId xmlns:p14="http://schemas.microsoft.com/office/powerpoint/2010/main" val="150860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07C6-FC19-E129-BDEC-9D4BAA7EA883}"/>
              </a:ext>
            </a:extLst>
          </p:cNvPr>
          <p:cNvSpPr>
            <a:spLocks noGrp="1"/>
          </p:cNvSpPr>
          <p:nvPr>
            <p:ph type="ctrTitle"/>
          </p:nvPr>
        </p:nvSpPr>
        <p:spPr>
          <a:xfrm>
            <a:off x="1524000" y="249908"/>
            <a:ext cx="9144000" cy="865828"/>
          </a:xfrm>
        </p:spPr>
        <p:txBody>
          <a:bodyPr>
            <a:normAutofit fontScale="90000"/>
          </a:bodyPr>
          <a:lstStyle/>
          <a:p>
            <a:r>
              <a:rPr lang="en-IN" dirty="0"/>
              <a:t>Idea </a:t>
            </a:r>
          </a:p>
        </p:txBody>
      </p:sp>
      <p:sp>
        <p:nvSpPr>
          <p:cNvPr id="4" name="TextBox 3">
            <a:extLst>
              <a:ext uri="{FF2B5EF4-FFF2-40B4-BE49-F238E27FC236}">
                <a16:creationId xmlns:a16="http://schemas.microsoft.com/office/drawing/2014/main" id="{87458E61-629D-A864-9A1F-EE5A4D25B5DB}"/>
              </a:ext>
            </a:extLst>
          </p:cNvPr>
          <p:cNvSpPr txBox="1"/>
          <p:nvPr/>
        </p:nvSpPr>
        <p:spPr>
          <a:xfrm>
            <a:off x="743823" y="1551963"/>
            <a:ext cx="10704353" cy="1569660"/>
          </a:xfrm>
          <a:prstGeom prst="rect">
            <a:avLst/>
          </a:prstGeom>
          <a:noFill/>
        </p:spPr>
        <p:txBody>
          <a:bodyPr wrap="square" rtlCol="0">
            <a:spAutoFit/>
          </a:bodyPr>
          <a:lstStyle/>
          <a:p>
            <a:r>
              <a:rPr lang="en-US" sz="2400" dirty="0"/>
              <a:t>Our system is Automation of Hospital Management through Blockchain Technology. This System Targets to provide complete solution for hospital and health care services. This system can be used by any Hospital, Clinic, Diagnostics or Pathology labs for maintaining patient details  , health records and their results.</a:t>
            </a:r>
            <a:endParaRPr lang="en-IN" sz="2400" dirty="0"/>
          </a:p>
        </p:txBody>
      </p:sp>
    </p:spTree>
    <p:extLst>
      <p:ext uri="{BB962C8B-B14F-4D97-AF65-F5344CB8AC3E}">
        <p14:creationId xmlns:p14="http://schemas.microsoft.com/office/powerpoint/2010/main" val="175511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83DB-83DE-BD95-D6C9-BB87A62F9E51}"/>
              </a:ext>
            </a:extLst>
          </p:cNvPr>
          <p:cNvSpPr>
            <a:spLocks noGrp="1"/>
          </p:cNvSpPr>
          <p:nvPr>
            <p:ph type="title"/>
          </p:nvPr>
        </p:nvSpPr>
        <p:spPr/>
        <p:txBody>
          <a:bodyPr/>
          <a:lstStyle/>
          <a:p>
            <a:r>
              <a:rPr lang="en-IN" dirty="0"/>
              <a:t>Challenges faced by current system</a:t>
            </a:r>
          </a:p>
        </p:txBody>
      </p:sp>
      <p:sp>
        <p:nvSpPr>
          <p:cNvPr id="3" name="Content Placeholder 2">
            <a:extLst>
              <a:ext uri="{FF2B5EF4-FFF2-40B4-BE49-F238E27FC236}">
                <a16:creationId xmlns:a16="http://schemas.microsoft.com/office/drawing/2014/main" id="{1F95D8E4-CFA3-5451-F0EF-5148C64E0F1A}"/>
              </a:ext>
            </a:extLst>
          </p:cNvPr>
          <p:cNvSpPr>
            <a:spLocks noGrp="1"/>
          </p:cNvSpPr>
          <p:nvPr>
            <p:ph idx="1"/>
          </p:nvPr>
        </p:nvSpPr>
        <p:spPr>
          <a:xfrm>
            <a:off x="838200" y="1690688"/>
            <a:ext cx="10515600" cy="4351338"/>
          </a:xfrm>
        </p:spPr>
        <p:txBody>
          <a:bodyPr>
            <a:normAutofit fontScale="92500" lnSpcReduction="10000"/>
          </a:bodyPr>
          <a:lstStyle/>
          <a:p>
            <a:r>
              <a:rPr lang="en-US" dirty="0"/>
              <a:t>Data Security and Privacy Concerns</a:t>
            </a:r>
          </a:p>
          <a:p>
            <a:r>
              <a:rPr lang="en-US" dirty="0"/>
              <a:t>Data Silos and Interoperability Issues</a:t>
            </a:r>
          </a:p>
          <a:p>
            <a:r>
              <a:rPr lang="en-US" dirty="0"/>
              <a:t>Lack of Interoperability: Disconnected systems hinder seamless sharing of patient information among different healthcare entities.</a:t>
            </a:r>
          </a:p>
          <a:p>
            <a:r>
              <a:rPr lang="en-US" dirty="0"/>
              <a:t>Inefficient Data Management: Manual record-keeping leads to time-consuming administrative tasks and potential errors.</a:t>
            </a:r>
          </a:p>
          <a:p>
            <a:r>
              <a:rPr lang="en-US" dirty="0"/>
              <a:t>Limited Patient Empowerment: Patients lack ownership and control over their own health records and medical history.</a:t>
            </a:r>
          </a:p>
          <a:p>
            <a:r>
              <a:rPr lang="en-US" dirty="0"/>
              <a:t>High Administrative Overhead: Redundant processes and intermediaries drive up operational costs.</a:t>
            </a:r>
            <a:br>
              <a:rPr lang="en-US" dirty="0"/>
            </a:br>
            <a:endParaRPr lang="en-IN" dirty="0"/>
          </a:p>
        </p:txBody>
      </p:sp>
    </p:spTree>
    <p:extLst>
      <p:ext uri="{BB962C8B-B14F-4D97-AF65-F5344CB8AC3E}">
        <p14:creationId xmlns:p14="http://schemas.microsoft.com/office/powerpoint/2010/main" val="51649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E209-6347-2811-5BD5-64D107B651A3}"/>
              </a:ext>
            </a:extLst>
          </p:cNvPr>
          <p:cNvSpPr>
            <a:spLocks noGrp="1"/>
          </p:cNvSpPr>
          <p:nvPr>
            <p:ph type="title"/>
          </p:nvPr>
        </p:nvSpPr>
        <p:spPr/>
        <p:txBody>
          <a:bodyPr/>
          <a:lstStyle/>
          <a:p>
            <a:r>
              <a:rPr lang="en-IN" dirty="0"/>
              <a:t>What is Blockchain</a:t>
            </a:r>
          </a:p>
        </p:txBody>
      </p:sp>
      <p:sp>
        <p:nvSpPr>
          <p:cNvPr id="3" name="Content Placeholder 2">
            <a:extLst>
              <a:ext uri="{FF2B5EF4-FFF2-40B4-BE49-F238E27FC236}">
                <a16:creationId xmlns:a16="http://schemas.microsoft.com/office/drawing/2014/main" id="{05BF03D8-CAA7-8F98-EC7E-056C5B1353A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8254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A09-8207-3AD8-325E-A5D432CA432E}"/>
              </a:ext>
            </a:extLst>
          </p:cNvPr>
          <p:cNvSpPr>
            <a:spLocks noGrp="1"/>
          </p:cNvSpPr>
          <p:nvPr>
            <p:ph type="title"/>
          </p:nvPr>
        </p:nvSpPr>
        <p:spPr/>
        <p:txBody>
          <a:bodyPr/>
          <a:lstStyle/>
          <a:p>
            <a:r>
              <a:rPr lang="en-IN" dirty="0"/>
              <a:t>Blockchain in healthcare</a:t>
            </a:r>
          </a:p>
        </p:txBody>
      </p:sp>
      <p:sp>
        <p:nvSpPr>
          <p:cNvPr id="3" name="Content Placeholder 2">
            <a:extLst>
              <a:ext uri="{FF2B5EF4-FFF2-40B4-BE49-F238E27FC236}">
                <a16:creationId xmlns:a16="http://schemas.microsoft.com/office/drawing/2014/main" id="{D67A06B4-EA28-F041-0B88-010CFC8AB2C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53133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0D-9FAC-F93B-6FBD-975C5FED7742}"/>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948A47A-77FA-6352-9A54-327ACFC5F8C4}"/>
              </a:ext>
            </a:extLst>
          </p:cNvPr>
          <p:cNvSpPr>
            <a:spLocks noGrp="1"/>
          </p:cNvSpPr>
          <p:nvPr>
            <p:ph idx="1"/>
          </p:nvPr>
        </p:nvSpPr>
        <p:spPr/>
        <p:txBody>
          <a:bodyPr/>
          <a:lstStyle/>
          <a:p>
            <a:r>
              <a:rPr lang="en-US" dirty="0"/>
              <a:t>Our innovative Hospital Management System (HMS) powered by Blockchain technology offers a decentralized and tamper-resistant database, ensuring data integrity and security.</a:t>
            </a:r>
          </a:p>
          <a:p>
            <a:r>
              <a:rPr lang="en-US" dirty="0"/>
              <a:t>The E-Health Card, integrated into the system, acts as a digital wallet for patients, containing their medical history, prescriptions, and other vital information, accessible only to authorized healthcare providers.</a:t>
            </a:r>
          </a:p>
          <a:p>
            <a:r>
              <a:rPr lang="en-US" dirty="0"/>
              <a:t>Seamless integration with blockchain technology streamlines hospital processes, such as appointment scheduling, electronic medical records (EMR), and billing, leading to increased operational efficiency.</a:t>
            </a:r>
            <a:endParaRPr lang="en-IN" dirty="0"/>
          </a:p>
        </p:txBody>
      </p:sp>
    </p:spTree>
    <p:extLst>
      <p:ext uri="{BB962C8B-B14F-4D97-AF65-F5344CB8AC3E}">
        <p14:creationId xmlns:p14="http://schemas.microsoft.com/office/powerpoint/2010/main" val="303690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0D-9FAC-F93B-6FBD-975C5FED7742}"/>
              </a:ext>
            </a:extLst>
          </p:cNvPr>
          <p:cNvSpPr>
            <a:spLocks noGrp="1"/>
          </p:cNvSpPr>
          <p:nvPr>
            <p:ph type="title"/>
          </p:nvPr>
        </p:nvSpPr>
        <p:spPr/>
        <p:txBody>
          <a:bodyPr/>
          <a:lstStyle/>
          <a:p>
            <a:r>
              <a:rPr lang="en-IN" dirty="0"/>
              <a:t>Features Of Our System</a:t>
            </a:r>
          </a:p>
        </p:txBody>
      </p:sp>
      <p:sp>
        <p:nvSpPr>
          <p:cNvPr id="3" name="Content Placeholder 2">
            <a:extLst>
              <a:ext uri="{FF2B5EF4-FFF2-40B4-BE49-F238E27FC236}">
                <a16:creationId xmlns:a16="http://schemas.microsoft.com/office/drawing/2014/main" id="{4948A47A-77FA-6352-9A54-327ACFC5F8C4}"/>
              </a:ext>
            </a:extLst>
          </p:cNvPr>
          <p:cNvSpPr>
            <a:spLocks noGrp="1"/>
          </p:cNvSpPr>
          <p:nvPr>
            <p:ph idx="1"/>
          </p:nvPr>
        </p:nvSpPr>
        <p:spPr>
          <a:xfrm>
            <a:off x="838200" y="1825625"/>
            <a:ext cx="10515600" cy="4449340"/>
          </a:xfrm>
        </p:spPr>
        <p:txBody>
          <a:bodyPr>
            <a:normAutofit lnSpcReduction="10000"/>
          </a:bodyPr>
          <a:lstStyle/>
          <a:p>
            <a:r>
              <a:rPr lang="en-IN" dirty="0"/>
              <a:t>User Profiles</a:t>
            </a:r>
          </a:p>
          <a:p>
            <a:r>
              <a:rPr lang="en-IN" dirty="0"/>
              <a:t>Electronic Health Records (EHR)</a:t>
            </a:r>
          </a:p>
          <a:p>
            <a:r>
              <a:rPr lang="en-IN" dirty="0"/>
              <a:t>Telemedicine Integration</a:t>
            </a:r>
          </a:p>
          <a:p>
            <a:r>
              <a:rPr lang="en-IN" dirty="0"/>
              <a:t>Prescription Management</a:t>
            </a:r>
          </a:p>
          <a:p>
            <a:r>
              <a:rPr lang="en-IN" dirty="0"/>
              <a:t>Health Monitoring</a:t>
            </a:r>
          </a:p>
          <a:p>
            <a:r>
              <a:rPr lang="en-IN" dirty="0"/>
              <a:t>Reminders and Notifications</a:t>
            </a:r>
          </a:p>
          <a:p>
            <a:r>
              <a:rPr lang="en-IN" dirty="0"/>
              <a:t>Secure Messaging</a:t>
            </a:r>
          </a:p>
          <a:p>
            <a:r>
              <a:rPr lang="en-IN" dirty="0"/>
              <a:t>Health Education and Resources</a:t>
            </a:r>
          </a:p>
          <a:p>
            <a:r>
              <a:rPr lang="en-IN" dirty="0"/>
              <a:t>Insurance Integration</a:t>
            </a:r>
          </a:p>
        </p:txBody>
      </p:sp>
    </p:spTree>
    <p:extLst>
      <p:ext uri="{BB962C8B-B14F-4D97-AF65-F5344CB8AC3E}">
        <p14:creationId xmlns:p14="http://schemas.microsoft.com/office/powerpoint/2010/main" val="295518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FF0D-9FAC-F93B-6FBD-975C5FED7742}"/>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4948A47A-77FA-6352-9A54-327ACFC5F8C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93716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571</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Hospital Management System</vt:lpstr>
      <vt:lpstr>Problem statement</vt:lpstr>
      <vt:lpstr>Idea </vt:lpstr>
      <vt:lpstr>Challenges faced by current system</vt:lpstr>
      <vt:lpstr>What is Blockchain</vt:lpstr>
      <vt:lpstr>Blockchain in healthcare</vt:lpstr>
      <vt:lpstr>Proposed system</vt:lpstr>
      <vt:lpstr>Features Of Our System</vt:lpstr>
      <vt:lpstr>Architecture</vt:lpstr>
      <vt:lpstr>Advantages and benefits of our system</vt:lpstr>
      <vt:lpstr>Technology stack</vt:lpstr>
      <vt:lpstr>Future scope</vt:lpstr>
      <vt:lpstr>Monetization Strategies</vt:lpstr>
      <vt:lpstr>Conclusion</vt:lpstr>
      <vt:lpstr>Any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Rakesh Patra</dc:creator>
  <cp:lastModifiedBy>Rakesh Patra</cp:lastModifiedBy>
  <cp:revision>6</cp:revision>
  <dcterms:created xsi:type="dcterms:W3CDTF">2023-07-23T05:42:53Z</dcterms:created>
  <dcterms:modified xsi:type="dcterms:W3CDTF">2023-07-23T17:56:17Z</dcterms:modified>
</cp:coreProperties>
</file>