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bold.fntdata"/><Relationship Id="rId12" Type="http://schemas.openxmlformats.org/officeDocument/2006/relationships/slide" Target="slides/slide8.xml"/><Relationship Id="rId34" Type="http://schemas.openxmlformats.org/officeDocument/2006/relationships/font" Target="fonts/Roboto-regular.fntdata"/><Relationship Id="rId15" Type="http://schemas.openxmlformats.org/officeDocument/2006/relationships/slide" Target="slides/slide11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joyent.com/blog/introducing-the-nodejs-foundation" TargetMode="External"/><Relationship Id="rId4" Type="http://schemas.openxmlformats.org/officeDocument/2006/relationships/hyperlink" Target="https://github.com/nodej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npmjs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blog.teamtreehouse.com/7-awesome-things-can-build-node-js" TargetMode="External"/><Relationship Id="rId4" Type="http://schemas.openxmlformats.org/officeDocument/2006/relationships/hyperlink" Target="https://brainhub.eu/blog/9-famous-apps-using-node-js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geeksforgeeks.org/cowsay-nodejs-using-requests-library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microsoft.com/en-us/azure/bot-service/bot-service-channel-connect-facebook" TargetMode="External"/><Relationship Id="rId4" Type="http://schemas.openxmlformats.org/officeDocument/2006/relationships/hyperlink" Target="https://github.com/Parikshit-Hooda/musicbot-open-code/tree/master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nodejs.org/en/docs/guides/blocking-vs-non-blocking/" TargetMode="External"/><Relationship Id="rId4" Type="http://schemas.openxmlformats.org/officeDocument/2006/relationships/hyperlink" Target="http://faculty.salina.k-state.edu/tim/ossg/Device/blocking.html" TargetMode="External"/><Relationship Id="rId9" Type="http://schemas.openxmlformats.org/officeDocument/2006/relationships/hyperlink" Target="https://www.tutorialspoint.com/nodejs/nodejs_repl_terminal.htm" TargetMode="External"/><Relationship Id="rId5" Type="http://schemas.openxmlformats.org/officeDocument/2006/relationships/hyperlink" Target="https://github.com/felixge/node-style-guide" TargetMode="External"/><Relationship Id="rId6" Type="http://schemas.openxmlformats.org/officeDocument/2006/relationships/hyperlink" Target="https://developers.google.com/web/fundamentals/primers/promises" TargetMode="External"/><Relationship Id="rId7" Type="http://schemas.openxmlformats.org/officeDocument/2006/relationships/hyperlink" Target="https://colintoh.com/blog/staying-sane-with-asynchronous-programming-promises-and-generators" TargetMode="External"/><Relationship Id="rId8" Type="http://schemas.openxmlformats.org/officeDocument/2006/relationships/hyperlink" Target="https://medium.com/javascript-scene/master-the-javascript-interview-what-is-a-promise-27fc71e7726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odejs.org/en/" TargetMode="External"/><Relationship Id="rId4" Type="http://schemas.openxmlformats.org/officeDocument/2006/relationships/hyperlink" Target="https://developers.google.com/v8/" TargetMode="External"/><Relationship Id="rId5" Type="http://schemas.openxmlformats.org/officeDocument/2006/relationships/hyperlink" Target="https://medium.com/netflix-techblog/node-js-in-flames-ddd073803aa4" TargetMode="External"/><Relationship Id="rId6" Type="http://schemas.openxmlformats.org/officeDocument/2006/relationships/hyperlink" Target="https://nodejs.org/api/index.html" TargetMode="External"/><Relationship Id="rId7" Type="http://schemas.openxmlformats.org/officeDocument/2006/relationships/hyperlink" Target="https://expressjs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Nodejs IDG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Blocking and Non-blocking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999999"/>
              </a:solidFill>
              <a:highlight>
                <a:srgbClr val="2D2D2D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50" y="1300500"/>
            <a:ext cx="8173450" cy="154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750" y="3021200"/>
            <a:ext cx="81734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non-blocking code can produce bugs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Cksdnclkcsa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Code snippet is taken from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https://nodejs.org/en/docs/guides/blocking-vs-non-blocking/</a:t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264949" cy="24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to Callbacks - Promises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 promise is an object that may produce a single value some time in the future: either a resolved value, or a reason that it’s not resolved (e.g., a network error occurred). A promise may be in one of 3 possible states: fulfilled, rejected, or pending.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We would not discuss the Promises in details in this module because it will go a little out of scope and it is a topic in itself.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However, there are a few links in the reference section if you want to learn the Promises in depth.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Nodejs History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1475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en" sz="2250">
                <a:solidFill>
                  <a:schemeClr val="dk1"/>
                </a:solidFill>
              </a:rPr>
              <a:t>Created by Ryan Dahl, first 2009 for only Linux.</a:t>
            </a:r>
            <a:endParaRPr sz="2250">
              <a:solidFill>
                <a:schemeClr val="dk1"/>
              </a:solidFill>
            </a:endParaRPr>
          </a:p>
          <a:p>
            <a:pPr indent="-371475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en" sz="2250">
                <a:solidFill>
                  <a:schemeClr val="dk1"/>
                </a:solidFill>
              </a:rPr>
              <a:t>Sponsored by </a:t>
            </a:r>
            <a:r>
              <a:rPr lang="en" sz="2250" u="sng">
                <a:solidFill>
                  <a:schemeClr val="hlink"/>
                </a:solidFill>
                <a:hlinkClick r:id="rId3"/>
              </a:rPr>
              <a:t>Joyent</a:t>
            </a:r>
            <a:r>
              <a:rPr lang="en" sz="2250">
                <a:solidFill>
                  <a:schemeClr val="dk1"/>
                </a:solidFill>
              </a:rPr>
              <a:t>.</a:t>
            </a:r>
            <a:endParaRPr sz="2250">
              <a:solidFill>
                <a:schemeClr val="dk1"/>
              </a:solidFill>
            </a:endParaRPr>
          </a:p>
          <a:p>
            <a:pPr indent="-371475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en" sz="2250">
                <a:solidFill>
                  <a:schemeClr val="dk1"/>
                </a:solidFill>
              </a:rPr>
              <a:t>June 2011, Microsoft partnered with Joyent to help create a native Windows version of Node.js.</a:t>
            </a:r>
            <a:endParaRPr sz="2250">
              <a:solidFill>
                <a:schemeClr val="dk1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Nodejs Foundation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Nodejs REPL</a:t>
            </a:r>
            <a:endParaRPr sz="4800"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375" y="162750"/>
            <a:ext cx="6223700" cy="163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8375" y="2005875"/>
            <a:ext cx="6223700" cy="26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775" y="511975"/>
            <a:ext cx="6766450" cy="41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325" y="749050"/>
            <a:ext cx="6641625" cy="40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200" y="445025"/>
            <a:ext cx="6791425" cy="30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250">
                <a:solidFill>
                  <a:schemeClr val="dk1"/>
                </a:solidFill>
              </a:rPr>
              <a:t>Asynchronous event driven.</a:t>
            </a:r>
            <a:endParaRPr sz="225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250">
                <a:solidFill>
                  <a:schemeClr val="dk1"/>
                </a:solidFill>
              </a:rPr>
              <a:t>Can share the same piece of code with both server and client side. Everything JavaScript.</a:t>
            </a:r>
            <a:endParaRPr sz="225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250">
                <a:solidFill>
                  <a:schemeClr val="dk1"/>
                </a:solidFill>
              </a:rPr>
              <a:t>Active and vibrant community.</a:t>
            </a:r>
            <a:endParaRPr sz="225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250">
                <a:solidFill>
                  <a:schemeClr val="dk1"/>
                </a:solidFill>
              </a:rPr>
              <a:t>Stream big files.</a:t>
            </a:r>
            <a:endParaRPr sz="225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250" u="sng">
                <a:solidFill>
                  <a:schemeClr val="hlink"/>
                </a:solidFill>
                <a:hlinkClick r:id="rId3"/>
              </a:rPr>
              <a:t>npm</a:t>
            </a:r>
            <a:r>
              <a:rPr lang="en" sz="2250">
                <a:solidFill>
                  <a:schemeClr val="dk1"/>
                </a:solidFill>
              </a:rPr>
              <a:t> has already become huge and still growing.</a:t>
            </a:r>
            <a:endParaRPr sz="225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250">
                <a:solidFill>
                  <a:schemeClr val="dk1"/>
                </a:solidFill>
              </a:rPr>
              <a:t>Best solution: Web Socket server, Fast file upload client, Data streaming, Ad Server, Real time social app, Stock exchange software etc.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of Discussion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Nodejs?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 - Read Eval Print Loop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Pros and Cons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short demo of MusicBot chatbot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Cowsay using requests library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Nodejs Style Guide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References and Other Important Links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250">
                <a:solidFill>
                  <a:schemeClr val="dk1"/>
                </a:solidFill>
              </a:rPr>
              <a:t>Tons of nested callbacks. Called callback-hell.</a:t>
            </a:r>
            <a:endParaRPr sz="225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250">
                <a:solidFill>
                  <a:schemeClr val="dk1"/>
                </a:solidFill>
              </a:rPr>
              <a:t>Not suited for CPU-intensive tasks. A major reason is single-threaded nature of Nodejs.</a:t>
            </a:r>
            <a:endParaRPr sz="225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250">
                <a:solidFill>
                  <a:schemeClr val="dk1"/>
                </a:solidFill>
              </a:rPr>
              <a:t>Async programming are more complex.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Nodejs Applications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Streaming applications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Chat applications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 development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Chatbots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page and Real time applications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 great links to view: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http://blog.teamtreehouse.com/7-awesome-things-can-build-node-js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https://brainhub.eu/blog/9-famous-apps-using-node-js/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61900" y="1893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                 Examples</a:t>
            </a:r>
            <a:endParaRPr sz="4800"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Cowsay using requests library </a:t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Featured on :</a:t>
            </a:r>
            <a:r>
              <a:rPr lang="en" u="sng">
                <a:solidFill>
                  <a:schemeClr val="hlink"/>
                </a:solidFill>
                <a:hlinkClick r:id="rId3"/>
              </a:rPr>
              <a:t>GeeksForGeeks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MusicBot</a:t>
            </a:r>
            <a:endParaRPr/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https://docs.microsoft.com/en-us/azure/bot-service/bot-service-channel-connect-facebook</a:t>
            </a:r>
            <a:r>
              <a:rPr lang="en"/>
              <a:t> - connecting the fb chatbot to your application.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https://github.com/Parikshit-Hooda/musicbot-open-code/tree/master</a:t>
            </a:r>
            <a:r>
              <a:rPr lang="en"/>
              <a:t> - app.js to drive the code.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Nodejs Style Guide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below link will help the developers to follow a correct pattern to write Nodejs code. Topics included are: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Formatting and code indentation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Naming conventions of variables, functions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write comments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The style guide is a reference. A beginner should focus more on grasping the concepts rather than writing the code. However, there is no harm in following a pattern as it makes the code consistent and easy to understand.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https://github.com/felixge/node-style-guide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https://nodejs.org/en/docs/guides/blocking-vs-non-blocking/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http://faculty.salina.k-state.edu/tim/ossg/Device/blocking.html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https://github.com/felixge/node-style-guide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https://developers.google.com/web/fundamentals/primers/promises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https://colintoh.com/blog/staying-sane-with-asynchronous-programming-promises-and-generators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https://medium.com/javascript-scene/master-the-javascript-interview-what-is-a-promise-27fc71e77261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Nodejs REPL -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https://www.tutorialspoint.com/nodejs/nodejs_repl_terminal.htm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 u="sng">
                <a:solidFill>
                  <a:schemeClr val="hlink"/>
                </a:solidFill>
                <a:hlinkClick r:id="rId3"/>
              </a:rPr>
              <a:t>Nodejs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8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250">
                <a:solidFill>
                  <a:schemeClr val="dk1"/>
                </a:solidFill>
              </a:rPr>
              <a:t>Open source &amp; cross-platform project.</a:t>
            </a:r>
            <a:endParaRPr sz="2250">
              <a:solidFill>
                <a:schemeClr val="dk1"/>
              </a:solidFill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</a:rPr>
              <a:t>JavaScript runtime built on </a:t>
            </a:r>
            <a:r>
              <a:rPr lang="en" sz="2200" u="sng">
                <a:solidFill>
                  <a:srgbClr val="43853D"/>
                </a:solidFill>
                <a:highlight>
                  <a:srgbClr val="FFFFFF"/>
                </a:highlight>
                <a:hlinkClick r:id="rId4"/>
              </a:rPr>
              <a:t>Chrome's V8 JavaScript engine</a:t>
            </a: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22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250">
                <a:solidFill>
                  <a:schemeClr val="dk1"/>
                </a:solidFill>
              </a:rPr>
              <a:t>Event driven &amp; Non-blocking IO.</a:t>
            </a:r>
            <a:endParaRPr sz="225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250">
                <a:solidFill>
                  <a:schemeClr val="dk1"/>
                </a:solidFill>
              </a:rPr>
              <a:t>Real time apps. Like video streaming(</a:t>
            </a:r>
            <a:r>
              <a:rPr lang="en" sz="2250" u="sng">
                <a:solidFill>
                  <a:schemeClr val="hlink"/>
                </a:solidFill>
                <a:hlinkClick r:id="rId5"/>
              </a:rPr>
              <a:t>Netflix</a:t>
            </a:r>
            <a:r>
              <a:rPr lang="en" sz="2250">
                <a:solidFill>
                  <a:schemeClr val="dk1"/>
                </a:solidFill>
              </a:rPr>
              <a:t>), chat applications, real time multiuser coding applications etc. </a:t>
            </a:r>
            <a:endParaRPr sz="225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250">
                <a:solidFill>
                  <a:schemeClr val="dk1"/>
                </a:solidFill>
              </a:rPr>
              <a:t>Single threaded.</a:t>
            </a:r>
            <a:endParaRPr sz="225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250">
                <a:solidFill>
                  <a:schemeClr val="dk1"/>
                </a:solidFill>
              </a:rPr>
              <a:t>Built in Async IO, HTTP/s, file-system etc. </a:t>
            </a:r>
            <a:r>
              <a:rPr lang="en" sz="2250" u="sng">
                <a:solidFill>
                  <a:schemeClr val="hlink"/>
                </a:solidFill>
                <a:hlinkClick r:id="rId6"/>
              </a:rPr>
              <a:t>Nodejs APIs</a:t>
            </a:r>
            <a:endParaRPr sz="225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250">
                <a:solidFill>
                  <a:schemeClr val="dk1"/>
                </a:solidFill>
              </a:rPr>
              <a:t>Ability to do JavaScript on server.</a:t>
            </a:r>
            <a:endParaRPr sz="225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250">
                <a:solidFill>
                  <a:schemeClr val="dk1"/>
                </a:solidFill>
              </a:rPr>
              <a:t>Act as a web server. </a:t>
            </a:r>
            <a:r>
              <a:rPr lang="en" sz="2250" u="sng">
                <a:solidFill>
                  <a:schemeClr val="hlink"/>
                </a:solidFill>
                <a:hlinkClick r:id="rId7"/>
              </a:rPr>
              <a:t>Expressjs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threaded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Nodejs is a single threaded environment meaning that two processes can’t run parallely on different threads.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However, there are ways to implement concurrency in Nodejs code.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Concurrency - at the same time;simultaneously.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Cross-platform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Nodejs is cross-platform meaning it works across all major Operating systems namely, Windows, Linux, OSX.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Nodejs Event-driven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Event driven programming is a generic concept where event emitter emits the number of events and a main loop listens to these events and immediately triggers a callback function as soon as the corresponding event is detected in that loop.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Callback - A function called after a particular task is completed. Discussed later in the slides.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Event loop - When Nodejs starts, it initializes an event loop which keeps looping (REPL) over the code and listens for events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occurrence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. After an event occurs, its callback is called if a callback is indeed present. After the event loop is exhausted, Nodejs event loop exits and the program terminates.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Blocking I/O (input/output)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/>
              <a:t>Blocking</a:t>
            </a:r>
            <a:r>
              <a:rPr b="1" lang="en" sz="2400"/>
              <a:t> - </a:t>
            </a: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Blocking is when the execution of additional JavaScript in the Node.js process must wait until a non-JavaScript operation(Input/Output) completes. This happens because the event loop is unable to continue running JavaScript while a blocking operation is occurring.</a:t>
            </a:r>
            <a:endParaRPr sz="2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Example: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Suppose we have a program which writes to a file and takes 2 minutes to do that. In blocking I/O, the JS code following this write process will not execute until the write process is completed. This is meant by blocking.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is also known was synchronous programming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Non-blocking I/O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236825" y="1314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non-blocking I/O, the code will not be </a:t>
            </a:r>
            <a:r>
              <a:rPr lang="en" u="sng"/>
              <a:t>blocked</a:t>
            </a:r>
            <a:r>
              <a:rPr lang="en"/>
              <a:t> for an input/output operation to occur. The Nodejs will process all the code without waiting for any long process to occur.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Example: The previous example of file write can be used here too. In the example, the Nodejs event loop will run through all the code and not wait 2 minutes for the file I/O to complete. Such a style is called asynchronous programming.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Blocking vs. Non-blocking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the types of programming have their own pros and cons.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Blocking pros - We can evade the unnecessary program complexity where we have to keep in mind that all the code that must execute after the I/O for normal execution somehow gets executed after the I/O completes(This leads to the concept of callbacks in Nodejs).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While the con of such I/O is painfully long waits in the code execution completion.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Non-blocking pros - We get a light-weight and efficient application due to no waits.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Cons - While writing code in callbacks, we can get into a situation where one process must complete before other and there are say 5, processes. This would lead to unnecessary code complexity. Leads to </a:t>
            </a:r>
            <a:r>
              <a:rPr b="1" i="1" lang="en" u="sng"/>
              <a:t>callback hell.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