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313" r:id="rId2"/>
    <p:sldId id="314" r:id="rId3"/>
    <p:sldId id="315" r:id="rId4"/>
    <p:sldId id="317" r:id="rId5"/>
    <p:sldId id="357" r:id="rId6"/>
    <p:sldId id="316" r:id="rId7"/>
    <p:sldId id="318" r:id="rId8"/>
    <p:sldId id="319" r:id="rId9"/>
    <p:sldId id="320" r:id="rId10"/>
    <p:sldId id="321" r:id="rId11"/>
    <p:sldId id="322" r:id="rId12"/>
    <p:sldId id="323" r:id="rId13"/>
    <p:sldId id="351" r:id="rId14"/>
    <p:sldId id="361" r:id="rId15"/>
    <p:sldId id="328" r:id="rId16"/>
    <p:sldId id="362" r:id="rId17"/>
    <p:sldId id="338" r:id="rId18"/>
    <p:sldId id="324" r:id="rId19"/>
    <p:sldId id="363" r:id="rId20"/>
    <p:sldId id="327" r:id="rId21"/>
    <p:sldId id="325" r:id="rId22"/>
    <p:sldId id="329" r:id="rId23"/>
    <p:sldId id="345" r:id="rId24"/>
    <p:sldId id="330" r:id="rId25"/>
    <p:sldId id="346" r:id="rId26"/>
    <p:sldId id="347" r:id="rId27"/>
    <p:sldId id="348" r:id="rId28"/>
    <p:sldId id="333" r:id="rId29"/>
    <p:sldId id="335" r:id="rId30"/>
    <p:sldId id="341" r:id="rId31"/>
    <p:sldId id="342" r:id="rId32"/>
    <p:sldId id="33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EADD8-BCAB-4011-96B9-1FA2CDB1EBF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1176-AE20-4C2B-9D9E-ADE77821A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8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95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4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93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72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7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7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60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2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60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34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4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00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32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36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615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04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89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20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7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22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68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3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9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4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2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9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7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1176-AE20-4C2B-9D9E-ADE77821AA3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2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AD03-DDDF-41B3-8AF0-E37177801E95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7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D2F8-7C22-4801-BB43-FB1409042D19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9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5FDA-E9A8-4C36-B346-2B158057033E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2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2B57-AA67-4904-998D-FB19147B235B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40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FC9-4252-4ECC-B622-24AB86AAE7FD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321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B1F4-3AE0-4915-B25B-4030C1126FAD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44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043A-9148-4BF9-8D8B-A9DD853141BF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60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912-0E34-4812-BCBA-15210810D1FE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7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7B22-152E-452C-BAAA-8A701486D580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F1A-461B-4EAA-A8EF-5AB77699E9BF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574-24C9-4B1E-AC5B-64A4E8DB74E3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AC2A-58CF-4621-BA22-25BB429AFEE6}" type="datetime1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7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57B7-48CA-44AD-9FE5-B8CAAC37C1D6}" type="datetime1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1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87F2-9110-4EF5-9A0E-67F3DD807E19}" type="datetime1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8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0589-32FC-48A3-8E8D-1D479AB44FB1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9826-2458-4FBB-9C92-F0AB071B3274}" type="datetime1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BE8D-950E-4B86-B8A7-31EDA2B7DAB6}" type="datetime1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Parikshit Saha, IIT Kanpur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421DE6-4846-400D-B1D5-75E3CE04FAE7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CED5B-5BB5-4BAF-BBED-D7892FB5A63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444701"/>
            <a:ext cx="1516020" cy="1485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33DFAC-B679-4399-A9D3-B9F2519587BD}"/>
              </a:ext>
            </a:extLst>
          </p:cNvPr>
          <p:cNvSpPr txBox="1"/>
          <p:nvPr userDrawn="1"/>
        </p:nvSpPr>
        <p:spPr>
          <a:xfrm>
            <a:off x="10165539" y="5900758"/>
            <a:ext cx="1622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Parikshit Saha</a:t>
            </a:r>
          </a:p>
          <a:p>
            <a:r>
              <a:rPr lang="en-IN" dirty="0"/>
              <a:t>IIT Kanpur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Microcontroller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Parikshit Saha</a:t>
            </a:r>
          </a:p>
        </p:txBody>
      </p:sp>
    </p:spTree>
    <p:extLst>
      <p:ext uri="{BB962C8B-B14F-4D97-AF65-F5344CB8AC3E}">
        <p14:creationId xmlns:p14="http://schemas.microsoft.com/office/powerpoint/2010/main" val="100990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Led blink Arduino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474D5-56F0-48A2-A72B-BF5AA603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08920"/>
            <a:ext cx="3455417" cy="20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8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dual </a:t>
            </a:r>
            <a:r>
              <a:rPr lang="en-IN" sz="3000" b="1" u="sng" dirty="0" err="1"/>
              <a:t>color</a:t>
            </a:r>
            <a:r>
              <a:rPr lang="en-IN" sz="3000" b="1" u="sng" dirty="0"/>
              <a:t> Led glow Arduino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2E7C4-1FAB-4C02-B0E9-1909C9FB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64904"/>
            <a:ext cx="2611102" cy="38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6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Baud Rate &amp; Bit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Baud- Changes of Signal per second</a:t>
            </a:r>
          </a:p>
          <a:p>
            <a:pPr algn="just"/>
            <a:r>
              <a:rPr lang="en-IN" sz="2000" dirty="0"/>
              <a:t>Bit Rate- Nos of bits sent per second  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/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E1700-4DCD-4F89-A925-C8EAFEA09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4" t="67198" r="13376" b="1302"/>
          <a:stretch/>
        </p:blipFill>
        <p:spPr>
          <a:xfrm>
            <a:off x="677334" y="3284984"/>
            <a:ext cx="662473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4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Serial Port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 err="1"/>
              <a:t>Serial.begin</a:t>
            </a:r>
            <a:r>
              <a:rPr lang="en-US" sz="1900" dirty="0"/>
              <a:t>(speed)</a:t>
            </a:r>
          </a:p>
          <a:p>
            <a:pPr algn="just"/>
            <a:r>
              <a:rPr lang="en-US" sz="1900" dirty="0" err="1"/>
              <a:t>Serial.read</a:t>
            </a:r>
            <a:r>
              <a:rPr lang="en-US" sz="1900" dirty="0"/>
              <a:t>()</a:t>
            </a:r>
            <a:r>
              <a:rPr lang="en-IN" sz="1900" dirty="0"/>
              <a:t> </a:t>
            </a:r>
          </a:p>
          <a:p>
            <a:pPr algn="just"/>
            <a:r>
              <a:rPr lang="en-IN" sz="1900" dirty="0" err="1"/>
              <a:t>Serial.available</a:t>
            </a:r>
            <a:r>
              <a:rPr lang="en-IN" sz="1900" dirty="0"/>
              <a:t>()</a:t>
            </a:r>
          </a:p>
          <a:p>
            <a:pPr marL="0" indent="0" algn="just">
              <a:buNone/>
            </a:pPr>
            <a:endParaRPr lang="en-IN" sz="1900" dirty="0"/>
          </a:p>
          <a:p>
            <a:pPr algn="just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83730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Serial Port Demos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A52E6-2E08-4987-8E57-8A7133D3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32856"/>
            <a:ext cx="6667939" cy="33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9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What is PWM &amp; PWM Pin in Arduino?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3F282B-D760-49FC-8EFD-B986DEDF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4" y="3560914"/>
            <a:ext cx="3278287" cy="240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AAEA1-58A9-4283-A48E-0B7601EF9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3212976"/>
            <a:ext cx="3670398" cy="31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Sensor Interfacing with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Parikshit Saha</a:t>
            </a:r>
          </a:p>
        </p:txBody>
      </p:sp>
    </p:spTree>
    <p:extLst>
      <p:ext uri="{BB962C8B-B14F-4D97-AF65-F5344CB8AC3E}">
        <p14:creationId xmlns:p14="http://schemas.microsoft.com/office/powerpoint/2010/main" val="136729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Sensor Interfacing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Sensors usually used to have 3 terminals </a:t>
            </a:r>
            <a:r>
              <a:rPr lang="en-IN" sz="2000" dirty="0" err="1"/>
              <a:t>Vcc</a:t>
            </a:r>
            <a:r>
              <a:rPr lang="en-IN" sz="2000" dirty="0"/>
              <a:t>, </a:t>
            </a:r>
            <a:r>
              <a:rPr lang="en-IN" sz="2000" dirty="0" err="1"/>
              <a:t>Gnd</a:t>
            </a:r>
            <a:r>
              <a:rPr lang="en-IN" sz="2000" dirty="0"/>
              <a:t> &amp; Signal (either digital or </a:t>
            </a:r>
            <a:r>
              <a:rPr lang="en-IN" sz="2000" dirty="0" err="1"/>
              <a:t>analog</a:t>
            </a:r>
            <a:r>
              <a:rPr lang="en-IN" sz="2000" dirty="0"/>
              <a:t>)</a:t>
            </a:r>
          </a:p>
          <a:p>
            <a:pPr algn="just"/>
            <a:r>
              <a:rPr lang="en-IN" sz="2000" dirty="0"/>
              <a:t>Some of the sensors used to have 4 terminals with facility of both digital as well as </a:t>
            </a:r>
            <a:r>
              <a:rPr lang="en-IN" sz="2000" dirty="0" err="1"/>
              <a:t>analog</a:t>
            </a:r>
            <a:r>
              <a:rPr lang="en-IN" sz="2000" dirty="0"/>
              <a:t> signal read.  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2037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Hall Sensor Interfacing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F5321-2208-48A9-91FD-C6B68345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08" y="2059355"/>
            <a:ext cx="2664296" cy="4306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421E6-606F-4839-BB44-7EB8B5381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61" y="2059356"/>
            <a:ext cx="5256948" cy="273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0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Tilt Switch Interfacing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F5321-2208-48A9-91FD-C6B68345F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925" y="2059356"/>
            <a:ext cx="2664296" cy="3169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421E6-606F-4839-BB44-7EB8B5381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01" y="2059356"/>
            <a:ext cx="4980267" cy="273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7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What is Microcontroller?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/>
              <a:t>A microcontroller is basically a computer which is placed on a single integrated circuit chip. It consists of memory, a processor, as well as input-output interfaces. Microcontrollers are programmed to run a certain task, which means, if there is a need to change or enhance its functionality, one must install a new program on the chip.</a:t>
            </a:r>
          </a:p>
          <a:p>
            <a:pPr algn="just"/>
            <a:r>
              <a:rPr lang="en-IN" sz="1900" dirty="0"/>
              <a:t> </a:t>
            </a:r>
            <a:r>
              <a:rPr lang="en-US" sz="1900" dirty="0"/>
              <a:t>Microcontrollers can be found in a variety of everyday items: household appliances (e.g. microwave ovens, TV-sets), toys (Lego NXT, talking dolls), vehicles (cars, hoists), etc. Microcontrollers’ wide usage has been possible because they are easy to program and have a wide range of functionalities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99272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Motor Interfacing with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Parikshit Saha</a:t>
            </a:r>
          </a:p>
        </p:txBody>
      </p:sp>
    </p:spTree>
    <p:extLst>
      <p:ext uri="{BB962C8B-B14F-4D97-AF65-F5344CB8AC3E}">
        <p14:creationId xmlns:p14="http://schemas.microsoft.com/office/powerpoint/2010/main" val="254343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Types of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DC Motor</a:t>
            </a:r>
          </a:p>
          <a:p>
            <a:pPr algn="just"/>
            <a:r>
              <a:rPr lang="en-IN" sz="2000" dirty="0"/>
              <a:t>Servo Motor</a:t>
            </a:r>
          </a:p>
          <a:p>
            <a:pPr algn="just"/>
            <a:r>
              <a:rPr lang="en-IN" sz="2000" dirty="0"/>
              <a:t>Stepper Motor 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3036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DC Motor Interfacing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900" dirty="0"/>
              <a:t>Dc Motor have two terminals </a:t>
            </a:r>
            <a:r>
              <a:rPr lang="en-IN" sz="1900" dirty="0" err="1"/>
              <a:t>vcc</a:t>
            </a:r>
            <a:r>
              <a:rPr lang="en-IN" sz="1900" dirty="0"/>
              <a:t> &amp; </a:t>
            </a:r>
            <a:r>
              <a:rPr lang="en-IN" sz="1900" dirty="0" err="1"/>
              <a:t>gnd</a:t>
            </a:r>
            <a:r>
              <a:rPr lang="en-IN" sz="1900" dirty="0"/>
              <a:t> </a:t>
            </a:r>
          </a:p>
          <a:p>
            <a:pPr algn="just"/>
            <a:r>
              <a:rPr lang="en-IN" sz="1900" dirty="0"/>
              <a:t>Arduino directly can provide only 40mA of current within an max of 5V output which is insufficient to rotate the motor. So we need a specific type of circuit known as Motor Driver to drive the motor.</a:t>
            </a:r>
          </a:p>
          <a:p>
            <a:pPr algn="just"/>
            <a:r>
              <a:rPr lang="en-IN" sz="1900" dirty="0"/>
              <a:t>Some Dc Motor also has a higher V-I requirement based on torque of operation. (600mA, 4.5V to 36V)</a:t>
            </a:r>
          </a:p>
          <a:p>
            <a:pPr algn="just"/>
            <a:r>
              <a:rPr lang="en-IN" sz="1900" dirty="0"/>
              <a:t>H-bridge circuit is used. </a:t>
            </a:r>
          </a:p>
          <a:p>
            <a:pPr algn="just"/>
            <a:r>
              <a:rPr lang="en-IN" sz="1900" dirty="0"/>
              <a:t>Different types of H-bridge circuits are L293, L293D, L298</a:t>
            </a:r>
          </a:p>
          <a:p>
            <a:pPr algn="just"/>
            <a:r>
              <a:rPr lang="en-IN" sz="1900" dirty="0"/>
              <a:t>Some Advanced level H-bridge circuits are VNH2SP30, VNH5019 have the higher voltage- current motor driving capabilities. </a:t>
            </a:r>
          </a:p>
          <a:p>
            <a:pPr marL="0" indent="0" algn="just">
              <a:buNone/>
            </a:pPr>
            <a:endParaRPr lang="en-IN" sz="1900" dirty="0"/>
          </a:p>
          <a:p>
            <a:pPr algn="just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691411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DC Motor Interfacing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err="1"/>
              <a:t>fhgfation</a:t>
            </a:r>
            <a:r>
              <a:rPr lang="en-IN" sz="2000" dirty="0"/>
              <a:t> 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/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AF14B-1AA0-4DC0-B2ED-8DE6564E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93" y="1930400"/>
            <a:ext cx="7443192" cy="39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8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What is Servo Motor?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3 Wire terminals </a:t>
            </a:r>
            <a:r>
              <a:rPr lang="en-IN" sz="2000" dirty="0" err="1"/>
              <a:t>vcc</a:t>
            </a:r>
            <a:r>
              <a:rPr lang="en-IN" sz="2000" dirty="0"/>
              <a:t>, </a:t>
            </a:r>
            <a:r>
              <a:rPr lang="en-IN" sz="2000" dirty="0" err="1"/>
              <a:t>gnd</a:t>
            </a:r>
            <a:r>
              <a:rPr lang="en-IN" sz="2000" dirty="0"/>
              <a:t> &amp; signal</a:t>
            </a:r>
          </a:p>
          <a:p>
            <a:pPr algn="just"/>
            <a:r>
              <a:rPr lang="en-IN" sz="2000" dirty="0"/>
              <a:t>In signal terminal we feed angle of rotation in degree while using directly ‘</a:t>
            </a:r>
            <a:r>
              <a:rPr lang="en-IN" sz="2000" dirty="0" err="1"/>
              <a:t>servo.h</a:t>
            </a:r>
            <a:r>
              <a:rPr lang="en-IN" sz="2000" dirty="0"/>
              <a:t>’ Arduino library </a:t>
            </a:r>
          </a:p>
          <a:p>
            <a:pPr algn="just"/>
            <a:r>
              <a:rPr lang="en-IN" sz="2000" dirty="0"/>
              <a:t>Internally Dc Motor + Potentiometer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/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AE0C6-7357-40AB-803D-E95C1B6E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4041449"/>
            <a:ext cx="4415813" cy="24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7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Servo Motor Interfacing (from library function)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09304-3580-4539-87BA-C095B0E0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82644"/>
            <a:ext cx="6426778" cy="37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4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Servo Motor Interfacing (building from scratch)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EA26E-C813-47F9-AB39-29B90C28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40968"/>
            <a:ext cx="4698586" cy="1733895"/>
          </a:xfrm>
          <a:prstGeom prst="rect">
            <a:avLst/>
          </a:prstGeom>
        </p:spPr>
      </p:pic>
      <p:pic>
        <p:nvPicPr>
          <p:cNvPr id="5" name="Picture 4" descr="pulse_code">
            <a:extLst>
              <a:ext uri="{FF2B5EF4-FFF2-40B4-BE49-F238E27FC236}">
                <a16:creationId xmlns:a16="http://schemas.microsoft.com/office/drawing/2014/main" id="{F1ED9779-6DAD-43EF-BB8A-E23D77D3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49" y="3140968"/>
            <a:ext cx="3771936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780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Limitation &amp; Solution to Overcome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900" dirty="0"/>
              <a:t>High Torque Servo Motor Interfacing- </a:t>
            </a:r>
          </a:p>
          <a:p>
            <a:pPr algn="just"/>
            <a:r>
              <a:rPr lang="en-IN" sz="1900" dirty="0"/>
              <a:t>Direct Arduino I-O Pins can feed only 40mA of Current which is insufficient to rotate high torque servo motors (like mostly used MG995 Servo needs 170mA of current).</a:t>
            </a:r>
          </a:p>
          <a:p>
            <a:pPr algn="just"/>
            <a:r>
              <a:rPr lang="en-IN" sz="1900" dirty="0"/>
              <a:t>Generally High Voltage Input used to give high amount of current but as our servo motors are used to have a specific limited voltage of operation (like 5V for MG995 Servo), we use Step Down transformer circuit in between &amp; connect +</a:t>
            </a:r>
            <a:r>
              <a:rPr lang="en-IN" sz="1900" dirty="0" err="1"/>
              <a:t>Vcc</a:t>
            </a:r>
            <a:r>
              <a:rPr lang="en-IN" sz="1900" dirty="0"/>
              <a:t> &amp; GND terminal of the output with the servo directly while only the signal pin is feed from the Arduino.</a:t>
            </a:r>
            <a:br>
              <a:rPr lang="en-IN" sz="1900" dirty="0"/>
            </a:br>
            <a:r>
              <a:rPr lang="en-IN" sz="1900" dirty="0"/>
              <a:t>(N.B.- Common Ground between Arduino &amp; Step Down Output is required)</a:t>
            </a:r>
          </a:p>
          <a:p>
            <a:pPr marL="0" indent="0" algn="just">
              <a:buNone/>
            </a:pPr>
            <a:endParaRPr lang="en-IN" sz="1900" dirty="0"/>
          </a:p>
          <a:p>
            <a:pPr algn="just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1371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DC Motor with Encoder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Parikshit Saha</a:t>
            </a:r>
          </a:p>
        </p:txBody>
      </p:sp>
    </p:spTree>
    <p:extLst>
      <p:ext uri="{BB962C8B-B14F-4D97-AF65-F5344CB8AC3E}">
        <p14:creationId xmlns:p14="http://schemas.microsoft.com/office/powerpoint/2010/main" val="377391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What is Encoder?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DC Motor has only two terminal </a:t>
            </a:r>
            <a:r>
              <a:rPr lang="en-IN" sz="2000" dirty="0" err="1"/>
              <a:t>Vcc</a:t>
            </a:r>
            <a:r>
              <a:rPr lang="en-IN" sz="2000" dirty="0"/>
              <a:t> &amp; Gnd. So it’s impossible to control it’s movement or track it’s movement. Encoder helps us to resolve this issue.</a:t>
            </a:r>
          </a:p>
          <a:p>
            <a:pPr algn="just"/>
            <a:r>
              <a:rPr lang="en-IN" sz="2000" dirty="0"/>
              <a:t>Encoder is basically consists of an circular disk with specifically encoded pattern &amp; an </a:t>
            </a:r>
            <a:r>
              <a:rPr lang="en-IN" sz="2000" dirty="0" err="1"/>
              <a:t>ir</a:t>
            </a:r>
            <a:r>
              <a:rPr lang="en-IN" sz="2000" dirty="0"/>
              <a:t> transmitter-receiver block.</a:t>
            </a:r>
          </a:p>
          <a:p>
            <a:pPr algn="just"/>
            <a:r>
              <a:rPr lang="en-IN" sz="2000" dirty="0"/>
              <a:t>Slots within the encoded pattern disk indicated the resolution of the encoder.</a:t>
            </a:r>
          </a:p>
          <a:p>
            <a:pPr algn="just"/>
            <a:r>
              <a:rPr lang="en-IN" sz="2000" dirty="0"/>
              <a:t>When the </a:t>
            </a:r>
            <a:r>
              <a:rPr lang="en-IN" sz="2000" dirty="0" err="1"/>
              <a:t>ir</a:t>
            </a:r>
            <a:r>
              <a:rPr lang="en-IN" sz="2000" dirty="0"/>
              <a:t> is blocked by encoder disk no signal is received by </a:t>
            </a:r>
            <a:r>
              <a:rPr lang="en-IN" sz="2000" dirty="0" err="1"/>
              <a:t>rx</a:t>
            </a:r>
            <a:r>
              <a:rPr lang="en-IN" sz="2000" dirty="0"/>
              <a:t> terminal &amp; </a:t>
            </a:r>
            <a:r>
              <a:rPr lang="en-IN" sz="2000" dirty="0" err="1"/>
              <a:t>viceversa</a:t>
            </a:r>
            <a:r>
              <a:rPr lang="en-IN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7DF8A-9111-4408-ABDB-E34F1A91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158" y="5071503"/>
            <a:ext cx="1481038" cy="1296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DAC76-67EC-4082-98DF-1D47239BB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5085184"/>
            <a:ext cx="1228904" cy="11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6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What is Arduino?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/>
              <a:t>Arduino is open-source hardware which consists of ATMEL microcontroller based programmable circuit board and a easy to use Software IDE (Integrated Development Environment) that runs on your computer.</a:t>
            </a:r>
            <a:endParaRPr lang="en-IN" sz="1900" dirty="0"/>
          </a:p>
        </p:txBody>
      </p:sp>
      <p:pic>
        <p:nvPicPr>
          <p:cNvPr id="1026" name="Picture 2" descr="Image result for arduino">
            <a:extLst>
              <a:ext uri="{FF2B5EF4-FFF2-40B4-BE49-F238E27FC236}">
                <a16:creationId xmlns:a16="http://schemas.microsoft.com/office/drawing/2014/main" id="{70C1927A-4689-4B79-B781-B37B050D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72" y="3107290"/>
            <a:ext cx="3912096" cy="293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Encoder ON-OFF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err="1"/>
              <a:t>fhgfation</a:t>
            </a:r>
            <a:r>
              <a:rPr lang="en-IN" sz="2000" dirty="0"/>
              <a:t> 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/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952AA-4FA6-4963-B06A-D1BE6D24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3529384" cy="34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Encoder Counter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err="1"/>
              <a:t>fhgfation</a:t>
            </a:r>
            <a:r>
              <a:rPr lang="en-IN" sz="2000" dirty="0"/>
              <a:t> 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/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6F80B-98B2-4A1C-98E2-EFA37F50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3341962" cy="38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Limitation &amp; Solution to overcome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900" dirty="0"/>
              <a:t>Availability of limited no of Analog &amp; Digital Pins with Arduino Uno</a:t>
            </a:r>
          </a:p>
          <a:p>
            <a:pPr algn="just"/>
            <a:r>
              <a:rPr lang="en-IN" sz="1900" dirty="0"/>
              <a:t>Lower Specific Speed of Operation</a:t>
            </a:r>
          </a:p>
          <a:p>
            <a:pPr algn="just"/>
            <a:r>
              <a:rPr lang="en-IN" sz="1900" dirty="0"/>
              <a:t>Go for advanced version of Arduino like Arduino Mega which has more </a:t>
            </a:r>
            <a:r>
              <a:rPr lang="en-IN" sz="1900" dirty="0" err="1"/>
              <a:t>nos</a:t>
            </a:r>
            <a:r>
              <a:rPr lang="en-IN" sz="1900" dirty="0"/>
              <a:t> of I-O Pins</a:t>
            </a:r>
          </a:p>
          <a:p>
            <a:pPr algn="just"/>
            <a:r>
              <a:rPr lang="en-IN" sz="1900" dirty="0"/>
              <a:t>Use of Higher Processing Speed Arduino Variants Microcontroller Boards</a:t>
            </a:r>
          </a:p>
          <a:p>
            <a:pPr algn="just"/>
            <a:r>
              <a:rPr lang="en-IN" sz="1900" dirty="0"/>
              <a:t>Most of the Variant optional Boards (ex. NODE32 MCU) can also be program using Arduino IDE. </a:t>
            </a:r>
          </a:p>
        </p:txBody>
      </p:sp>
    </p:spTree>
    <p:extLst>
      <p:ext uri="{BB962C8B-B14F-4D97-AF65-F5344CB8AC3E}">
        <p14:creationId xmlns:p14="http://schemas.microsoft.com/office/powerpoint/2010/main" val="276543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Basic features of Arduino UNO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E66B8E3-5678-419A-92D8-9E210FA5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5" t="16129" r="13782" b="15054"/>
          <a:stretch>
            <a:fillRect/>
          </a:stretch>
        </p:blipFill>
        <p:spPr bwMode="auto">
          <a:xfrm rot="5400000">
            <a:off x="7084431" y="2554492"/>
            <a:ext cx="3994993" cy="280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DC57120-436D-4553-8526-449FAA01D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898181"/>
              </p:ext>
            </p:extLst>
          </p:nvPr>
        </p:nvGraphicFramePr>
        <p:xfrm>
          <a:off x="677334" y="1700808"/>
          <a:ext cx="6930834" cy="451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92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Microcontroller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ATmega168/328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2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Operating Voltage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5V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Input Voltage (recommended)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7-12V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2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Input Voltage (limits)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6-20V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Digital I/O Pins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14 (of which 6 provide PWM output)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Analog Input Pins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6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24">
                <a:tc>
                  <a:txBody>
                    <a:bodyPr/>
                    <a:lstStyle/>
                    <a:p>
                      <a:pPr algn="l"/>
                      <a:r>
                        <a:rPr lang="it-IT" sz="1600"/>
                        <a:t>DC Current per I/O Pin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40 </a:t>
                      </a:r>
                      <a:r>
                        <a:rPr lang="en-US" sz="1600" dirty="0" err="1"/>
                        <a:t>mA</a:t>
                      </a:r>
                      <a:endParaRPr lang="en-US" sz="1600" dirty="0"/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9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DC Current for 3.3V Pin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50 </a:t>
                      </a:r>
                      <a:r>
                        <a:rPr lang="en-US" sz="1600" dirty="0" err="1"/>
                        <a:t>mA</a:t>
                      </a:r>
                      <a:endParaRPr lang="en-US" sz="1600" dirty="0"/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878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Flash Memory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16 KB (ATmega168) or 32 KB (ATmega328) of which 2 KB used by </a:t>
                      </a:r>
                      <a:r>
                        <a:rPr lang="en-US" sz="1600" dirty="0" err="1"/>
                        <a:t>bootloader</a:t>
                      </a:r>
                      <a:endParaRPr lang="en-US" sz="1600" dirty="0"/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9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SRAM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 KB (ATmega168) or 2 KB (ATmega328)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9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EEPROM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600" dirty="0"/>
                        <a:t>512 bytes (ATmega168) or 1 KB (ATmega328)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9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Clock Speed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16 MHz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/>
              <a:t>Simplified AVR </a:t>
            </a:r>
            <a:r>
              <a:rPr lang="en-IN" sz="3000" b="1" u="sng" dirty="0"/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8BD01-C06E-4E6A-B35D-6BA8F47C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930400"/>
            <a:ext cx="5873137" cy="38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Arduino Pin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9090F-54A4-4B36-B31F-061306E6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23864"/>
            <a:ext cx="570468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2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Port Pin Directionality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Input/output from Arduino’s Perspective</a:t>
            </a:r>
          </a:p>
          <a:p>
            <a:pPr algn="just"/>
            <a:r>
              <a:rPr lang="en-IN" sz="2000" dirty="0" err="1"/>
              <a:t>pinMode</a:t>
            </a:r>
            <a:r>
              <a:rPr lang="en-IN" sz="2000" dirty="0"/>
              <a:t>(Pin, Mode) </a:t>
            </a:r>
          </a:p>
          <a:p>
            <a:pPr algn="just"/>
            <a:r>
              <a:rPr lang="en-IN" sz="2000" dirty="0"/>
              <a:t>For Sensor Pins Mode will be input i.e. data incoming (except </a:t>
            </a:r>
            <a:r>
              <a:rPr lang="en-IN" sz="2000" dirty="0" err="1"/>
              <a:t>vcc-gnd</a:t>
            </a:r>
            <a:r>
              <a:rPr lang="en-IN" sz="2000" dirty="0"/>
              <a:t> pins)</a:t>
            </a:r>
          </a:p>
          <a:p>
            <a:pPr algn="just"/>
            <a:r>
              <a:rPr lang="en-IN" sz="2000" dirty="0"/>
              <a:t>For Motor Pins Mode will be output i.e. data outgoing (except </a:t>
            </a:r>
            <a:r>
              <a:rPr lang="en-IN" sz="2000" dirty="0" err="1"/>
              <a:t>vcc-gnd</a:t>
            </a:r>
            <a:r>
              <a:rPr lang="en-IN" sz="2000" dirty="0"/>
              <a:t> pins)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1487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I/O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err="1"/>
              <a:t>digitalRead</a:t>
            </a:r>
            <a:r>
              <a:rPr lang="en-IN" sz="2000" dirty="0"/>
              <a:t>(Pin)</a:t>
            </a:r>
          </a:p>
          <a:p>
            <a:pPr algn="just"/>
            <a:r>
              <a:rPr lang="en-IN" sz="2000" dirty="0" err="1"/>
              <a:t>digitalWrite</a:t>
            </a:r>
            <a:r>
              <a:rPr lang="en-IN" sz="2000" dirty="0"/>
              <a:t>(</a:t>
            </a:r>
            <a:r>
              <a:rPr lang="en-IN" sz="2000" dirty="0" err="1"/>
              <a:t>Pin,State</a:t>
            </a:r>
            <a:r>
              <a:rPr lang="en-IN" sz="2000" dirty="0"/>
              <a:t>), State is 0(LOW) or 1(HIGH) </a:t>
            </a:r>
          </a:p>
          <a:p>
            <a:pPr algn="just"/>
            <a:r>
              <a:rPr lang="en-IN" sz="2000" dirty="0" err="1"/>
              <a:t>analogRead</a:t>
            </a:r>
            <a:r>
              <a:rPr lang="en-IN" sz="2000" dirty="0"/>
              <a:t>(Pin)</a:t>
            </a:r>
          </a:p>
          <a:p>
            <a:pPr algn="just"/>
            <a:r>
              <a:rPr lang="en-IN" sz="2000" dirty="0" err="1"/>
              <a:t>analogWrite</a:t>
            </a:r>
            <a:r>
              <a:rPr lang="en-IN" sz="2000" dirty="0"/>
              <a:t>(Pin, Value), Value is between 0 to 255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3389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u="sng" dirty="0"/>
              <a:t>Arduino Basic Coding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 </a:t>
            </a:r>
            <a:r>
              <a:rPr lang="en-IN" dirty="0"/>
              <a:t>&lt;define global variables and include header files here&gt;</a:t>
            </a:r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r>
              <a:rPr lang="en-IN" dirty="0"/>
              <a:t>void setup()</a:t>
            </a:r>
            <a:br>
              <a:rPr lang="en-IN" dirty="0"/>
            </a:br>
            <a:r>
              <a:rPr lang="en-IN" dirty="0"/>
              <a:t>{</a:t>
            </a:r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r>
              <a:rPr lang="en-IN" dirty="0"/>
              <a:t>	&lt; executed only once&gt;</a:t>
            </a:r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r>
              <a:rPr lang="en-IN" dirty="0"/>
              <a:t>	&lt; define input/output mode for digital pins &gt;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void loop()</a:t>
            </a:r>
            <a:br>
              <a:rPr lang="en-IN" dirty="0"/>
            </a:br>
            <a:r>
              <a:rPr lang="en-IN" dirty="0"/>
              <a:t>{</a:t>
            </a:r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r>
              <a:rPr lang="en-IN" dirty="0"/>
              <a:t>	&lt;infinite loop&gt;</a:t>
            </a:r>
          </a:p>
          <a:p>
            <a:pPr marL="342900" lvl="1" indent="0">
              <a:buFont typeface="Wingdings" panose="05000000000000000000" pitchFamily="2" charset="2"/>
              <a:buNone/>
              <a:defRPr/>
            </a:pPr>
            <a:r>
              <a:rPr lang="en-IN" dirty="0"/>
              <a:t>	&lt;things like input from sensors, sending output etc. &gt;</a:t>
            </a:r>
            <a:br>
              <a:rPr lang="en-IN" dirty="0"/>
            </a:br>
            <a:r>
              <a:rPr lang="en-IN" dirty="0"/>
              <a:t>}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22622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1047</Words>
  <Application>Microsoft Office PowerPoint</Application>
  <PresentationFormat>Widescreen</PresentationFormat>
  <Paragraphs>140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Trebuchet MS</vt:lpstr>
      <vt:lpstr>Wingdings</vt:lpstr>
      <vt:lpstr>Wingdings 3</vt:lpstr>
      <vt:lpstr>Facet</vt:lpstr>
      <vt:lpstr>Microcontroller </vt:lpstr>
      <vt:lpstr>What is Microcontroller?</vt:lpstr>
      <vt:lpstr>What is Arduino? </vt:lpstr>
      <vt:lpstr>Basic features of Arduino UNO</vt:lpstr>
      <vt:lpstr>Simplified AVR Architecture</vt:lpstr>
      <vt:lpstr>Arduino Pin Diagram</vt:lpstr>
      <vt:lpstr>Port Pin Directionality</vt:lpstr>
      <vt:lpstr>I/O Operations</vt:lpstr>
      <vt:lpstr>Arduino Basic Coding Structure</vt:lpstr>
      <vt:lpstr>Led blink Arduino Demo</vt:lpstr>
      <vt:lpstr>dual color Led glow Arduino Demo</vt:lpstr>
      <vt:lpstr>Baud Rate &amp; Bit Rate</vt:lpstr>
      <vt:lpstr>Serial Port Monitor</vt:lpstr>
      <vt:lpstr>Serial Port Demos</vt:lpstr>
      <vt:lpstr>What is PWM &amp; PWM Pin in Arduino?</vt:lpstr>
      <vt:lpstr>Sensor Interfacing with Arduino</vt:lpstr>
      <vt:lpstr>Sensor Interfacing</vt:lpstr>
      <vt:lpstr>Hall Sensor Interfacing</vt:lpstr>
      <vt:lpstr>Tilt Switch Interfacing</vt:lpstr>
      <vt:lpstr>Motor Interfacing with Arduino</vt:lpstr>
      <vt:lpstr>Types of Motors</vt:lpstr>
      <vt:lpstr>DC Motor Interfacing</vt:lpstr>
      <vt:lpstr>DC Motor Interfacing (contd.)</vt:lpstr>
      <vt:lpstr>What is Servo Motor?</vt:lpstr>
      <vt:lpstr>Servo Motor Interfacing (from library function)</vt:lpstr>
      <vt:lpstr>Servo Motor Interfacing (building from scratch)</vt:lpstr>
      <vt:lpstr>Limitation &amp; Solution to Overcome</vt:lpstr>
      <vt:lpstr>DC Motor with Encoder</vt:lpstr>
      <vt:lpstr>What is Encoder? </vt:lpstr>
      <vt:lpstr>Encoder ON-OFF Demo</vt:lpstr>
      <vt:lpstr>Encoder Counter Demo</vt:lpstr>
      <vt:lpstr>Limitation &amp; Solution to overcome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Vision for Robotics</dc:title>
  <dc:creator>Parikshit Saha</dc:creator>
  <cp:lastModifiedBy>Parikshit-MSI</cp:lastModifiedBy>
  <cp:revision>143</cp:revision>
  <dcterms:created xsi:type="dcterms:W3CDTF">2019-08-21T06:07:42Z</dcterms:created>
  <dcterms:modified xsi:type="dcterms:W3CDTF">2023-03-23T04:50:14Z</dcterms:modified>
</cp:coreProperties>
</file>