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588" y="0"/>
            <a:ext cx="912044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88" y="0"/>
            <a:ext cx="9120442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68034" y="1589658"/>
            <a:ext cx="2369820" cy="553720"/>
          </a:xfrm>
          <a:custGeom>
            <a:avLst/>
            <a:gdLst/>
            <a:ahLst/>
            <a:cxnLst/>
            <a:rect l="l" t="t" r="r" b="b"/>
            <a:pathLst>
              <a:path w="2369820" h="553719">
                <a:moveTo>
                  <a:pt x="2324989" y="0"/>
                </a:moveTo>
                <a:lnTo>
                  <a:pt x="2097023" y="75437"/>
                </a:lnTo>
                <a:lnTo>
                  <a:pt x="1867154" y="144525"/>
                </a:lnTo>
                <a:lnTo>
                  <a:pt x="1791208" y="165735"/>
                </a:lnTo>
                <a:lnTo>
                  <a:pt x="1636902" y="207010"/>
                </a:lnTo>
                <a:lnTo>
                  <a:pt x="1484375" y="245363"/>
                </a:lnTo>
                <a:lnTo>
                  <a:pt x="1408557" y="263525"/>
                </a:lnTo>
                <a:lnTo>
                  <a:pt x="1181608" y="314325"/>
                </a:lnTo>
                <a:lnTo>
                  <a:pt x="958468" y="359537"/>
                </a:lnTo>
                <a:lnTo>
                  <a:pt x="812418" y="386841"/>
                </a:lnTo>
                <a:lnTo>
                  <a:pt x="597535" y="424052"/>
                </a:lnTo>
                <a:lnTo>
                  <a:pt x="322834" y="466089"/>
                </a:lnTo>
                <a:lnTo>
                  <a:pt x="125856" y="492760"/>
                </a:lnTo>
                <a:lnTo>
                  <a:pt x="0" y="508126"/>
                </a:lnTo>
                <a:lnTo>
                  <a:pt x="6992" y="519175"/>
                </a:lnTo>
                <a:lnTo>
                  <a:pt x="21074" y="541274"/>
                </a:lnTo>
                <a:lnTo>
                  <a:pt x="28066" y="552323"/>
                </a:lnTo>
                <a:lnTo>
                  <a:pt x="55571" y="553040"/>
                </a:lnTo>
                <a:lnTo>
                  <a:pt x="85715" y="553296"/>
                </a:lnTo>
                <a:lnTo>
                  <a:pt x="118390" y="553104"/>
                </a:lnTo>
                <a:lnTo>
                  <a:pt x="153486" y="552478"/>
                </a:lnTo>
                <a:lnTo>
                  <a:pt x="230506" y="549978"/>
                </a:lnTo>
                <a:lnTo>
                  <a:pt x="361471" y="543314"/>
                </a:lnTo>
                <a:lnTo>
                  <a:pt x="613631" y="525342"/>
                </a:lnTo>
                <a:lnTo>
                  <a:pt x="1014907" y="488627"/>
                </a:lnTo>
                <a:lnTo>
                  <a:pt x="1558574" y="428485"/>
                </a:lnTo>
                <a:lnTo>
                  <a:pt x="1956169" y="377497"/>
                </a:lnTo>
                <a:lnTo>
                  <a:pt x="2203727" y="341684"/>
                </a:lnTo>
                <a:lnTo>
                  <a:pt x="2331142" y="321256"/>
                </a:lnTo>
                <a:lnTo>
                  <a:pt x="2369439" y="314705"/>
                </a:lnTo>
                <a:lnTo>
                  <a:pt x="2362378" y="263014"/>
                </a:lnTo>
                <a:lnTo>
                  <a:pt x="2357062" y="224796"/>
                </a:lnTo>
                <a:lnTo>
                  <a:pt x="2353052" y="196683"/>
                </a:lnTo>
                <a:lnTo>
                  <a:pt x="2349915" y="175308"/>
                </a:lnTo>
                <a:lnTo>
                  <a:pt x="2344512" y="139305"/>
                </a:lnTo>
                <a:lnTo>
                  <a:pt x="2341375" y="117942"/>
                </a:lnTo>
                <a:lnTo>
                  <a:pt x="2337365" y="89848"/>
                </a:lnTo>
                <a:lnTo>
                  <a:pt x="2332049" y="51657"/>
                </a:lnTo>
                <a:lnTo>
                  <a:pt x="2324989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5025" y="1856486"/>
            <a:ext cx="8174355" cy="4535805"/>
          </a:xfrm>
          <a:custGeom>
            <a:avLst/>
            <a:gdLst/>
            <a:ahLst/>
            <a:cxnLst/>
            <a:rect l="l" t="t" r="r" b="b"/>
            <a:pathLst>
              <a:path w="8174355" h="4535805">
                <a:moveTo>
                  <a:pt x="0" y="0"/>
                </a:moveTo>
                <a:lnTo>
                  <a:pt x="0" y="4535195"/>
                </a:lnTo>
                <a:lnTo>
                  <a:pt x="8173961" y="4535195"/>
                </a:lnTo>
                <a:lnTo>
                  <a:pt x="8173961" y="286765"/>
                </a:lnTo>
                <a:lnTo>
                  <a:pt x="3852913" y="286765"/>
                </a:lnTo>
                <a:lnTo>
                  <a:pt x="3526650" y="280162"/>
                </a:lnTo>
                <a:lnTo>
                  <a:pt x="3210293" y="270255"/>
                </a:lnTo>
                <a:lnTo>
                  <a:pt x="2607043" y="243839"/>
                </a:lnTo>
                <a:lnTo>
                  <a:pt x="2050021" y="210947"/>
                </a:lnTo>
                <a:lnTo>
                  <a:pt x="1545831" y="171323"/>
                </a:lnTo>
                <a:lnTo>
                  <a:pt x="418579" y="56006"/>
                </a:lnTo>
                <a:lnTo>
                  <a:pt x="0" y="0"/>
                </a:lnTo>
                <a:close/>
              </a:path>
              <a:path w="8174355" h="4535805">
                <a:moveTo>
                  <a:pt x="8173961" y="0"/>
                </a:moveTo>
                <a:lnTo>
                  <a:pt x="7801470" y="56006"/>
                </a:lnTo>
                <a:lnTo>
                  <a:pt x="7432408" y="105410"/>
                </a:lnTo>
                <a:lnTo>
                  <a:pt x="6690728" y="187833"/>
                </a:lnTo>
                <a:lnTo>
                  <a:pt x="6321666" y="217550"/>
                </a:lnTo>
                <a:lnTo>
                  <a:pt x="5589892" y="260350"/>
                </a:lnTo>
                <a:lnTo>
                  <a:pt x="4878057" y="283463"/>
                </a:lnTo>
                <a:lnTo>
                  <a:pt x="4528680" y="286765"/>
                </a:lnTo>
                <a:lnTo>
                  <a:pt x="8173961" y="286765"/>
                </a:lnTo>
                <a:lnTo>
                  <a:pt x="8173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50"/>
                </a:moveTo>
                <a:lnTo>
                  <a:pt x="9144000" y="501650"/>
                </a:lnTo>
                <a:lnTo>
                  <a:pt x="9144000" y="0"/>
                </a:lnTo>
                <a:lnTo>
                  <a:pt x="0" y="0"/>
                </a:lnTo>
                <a:lnTo>
                  <a:pt x="0" y="501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144000" cy="6356350"/>
          </a:xfrm>
          <a:custGeom>
            <a:avLst/>
            <a:gdLst/>
            <a:ahLst/>
            <a:cxnLst/>
            <a:rect l="l" t="t" r="r" b="b"/>
            <a:pathLst>
              <a:path w="9144000" h="6356350">
                <a:moveTo>
                  <a:pt x="9144000" y="0"/>
                </a:moveTo>
                <a:lnTo>
                  <a:pt x="0" y="0"/>
                </a:lnTo>
                <a:lnTo>
                  <a:pt x="0" y="514350"/>
                </a:lnTo>
                <a:lnTo>
                  <a:pt x="0" y="6356350"/>
                </a:lnTo>
                <a:lnTo>
                  <a:pt x="514350" y="6356350"/>
                </a:lnTo>
                <a:lnTo>
                  <a:pt x="514350" y="514350"/>
                </a:lnTo>
                <a:lnTo>
                  <a:pt x="8642350" y="514350"/>
                </a:lnTo>
                <a:lnTo>
                  <a:pt x="8642350" y="6356350"/>
                </a:lnTo>
                <a:lnTo>
                  <a:pt x="9144000" y="6356350"/>
                </a:lnTo>
                <a:lnTo>
                  <a:pt x="9144000" y="5143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05343" y="0"/>
            <a:ext cx="765048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45603" y="0"/>
            <a:ext cx="685800" cy="1099820"/>
          </a:xfrm>
          <a:custGeom>
            <a:avLst/>
            <a:gdLst/>
            <a:ahLst/>
            <a:cxnLst/>
            <a:rect l="l" t="t" r="r" b="b"/>
            <a:pathLst>
              <a:path w="685800" h="1099820">
                <a:moveTo>
                  <a:pt x="685800" y="0"/>
                </a:moveTo>
                <a:lnTo>
                  <a:pt x="0" y="0"/>
                </a:lnTo>
                <a:lnTo>
                  <a:pt x="0" y="1099451"/>
                </a:lnTo>
                <a:lnTo>
                  <a:pt x="685800" y="1099451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919" y="438404"/>
            <a:ext cx="762698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265" y="1310132"/>
            <a:ext cx="7481468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dnuggets.com/2015/11/tutorial-twitter-sentiment-analysis.html" TargetMode="External"/><Relationship Id="rId3" Type="http://schemas.openxmlformats.org/officeDocument/2006/relationships/hyperlink" Target="https://monkeylearn.com/blog/sentiment-analysis-of-twitter/" TargetMode="External"/><Relationship Id="rId7" Type="http://schemas.openxmlformats.org/officeDocument/2006/relationships/hyperlink" Target="https://developer.twitter.com/en/docs/tutorials/how-to-analyze-the-sentiment-of-your-own-tweets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twitter-sentiment-analysis-in-python-1bafebe0b566?gi=ccaabaf3996f" TargetMode="External"/><Relationship Id="rId5" Type="http://schemas.openxmlformats.org/officeDocument/2006/relationships/hyperlink" Target="https://www.analyticsvidhya.com/blog/2021/06/twitter-sentiment-analysis-a-nlp-use-case-for-beginners/" TargetMode="External"/><Relationship Id="rId4" Type="http://schemas.openxmlformats.org/officeDocument/2006/relationships/hyperlink" Target="https://www.geeksforgeeks.org/twitter-sentiment-analysis-using-python/" TargetMode="External"/><Relationship Id="rId9" Type="http://schemas.openxmlformats.org/officeDocument/2006/relationships/hyperlink" Target="https://ipullrank.com/step-step-twitter-sentiment-analysis-visualizing-united-airlines-pr-crisi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8" y="0"/>
            <a:ext cx="9145905" cy="6858634"/>
            <a:chOff x="-1588" y="0"/>
            <a:chExt cx="9145905" cy="68586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05343" y="0"/>
              <a:ext cx="765048" cy="1164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5603" y="0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471182"/>
                  </a:moveTo>
                  <a:lnTo>
                    <a:pt x="0" y="471182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471182"/>
                  </a:lnTo>
                  <a:close/>
                </a:path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85800" y="128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69"/>
              <a:ext cx="9144000" cy="6380480"/>
            </a:xfrm>
            <a:custGeom>
              <a:avLst/>
              <a:gdLst/>
              <a:ahLst/>
              <a:cxnLst/>
              <a:rect l="l" t="t" r="r" b="b"/>
              <a:pathLst>
                <a:path w="9144000" h="6380480">
                  <a:moveTo>
                    <a:pt x="9144000" y="470154"/>
                  </a:moveTo>
                  <a:lnTo>
                    <a:pt x="8781923" y="470154"/>
                  </a:lnTo>
                  <a:lnTo>
                    <a:pt x="8781923" y="6380480"/>
                  </a:lnTo>
                  <a:lnTo>
                    <a:pt x="9144000" y="6380480"/>
                  </a:lnTo>
                  <a:lnTo>
                    <a:pt x="9144000" y="470154"/>
                  </a:lnTo>
                  <a:close/>
                </a:path>
                <a:path w="9144000" h="6380480">
                  <a:moveTo>
                    <a:pt x="9144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357276" y="6380480"/>
                  </a:lnTo>
                  <a:lnTo>
                    <a:pt x="357276" y="469900"/>
                  </a:lnTo>
                  <a:lnTo>
                    <a:pt x="9144000" y="469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9164" y="0"/>
              <a:ext cx="592835" cy="1208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406" y="0"/>
              <a:ext cx="514350" cy="1143000"/>
            </a:xfrm>
            <a:custGeom>
              <a:avLst/>
              <a:gdLst/>
              <a:ahLst/>
              <a:cxnLst/>
              <a:rect l="l" t="t" r="r" b="b"/>
              <a:pathLst>
                <a:path w="514350" h="1143000">
                  <a:moveTo>
                    <a:pt x="51435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4350" y="1143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00394" y="2857626"/>
            <a:ext cx="2201545" cy="1020792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560"/>
              </a:spcBef>
            </a:pPr>
            <a:r>
              <a:rPr sz="3400" spc="-5" dirty="0">
                <a:solidFill>
                  <a:srgbClr val="EBEBEB"/>
                </a:solidFill>
                <a:latin typeface="Palladio Uralic"/>
                <a:cs typeface="Palladio Uralic"/>
              </a:rPr>
              <a:t>  MINOR  PROJECT</a:t>
            </a:r>
            <a:endParaRPr sz="3400" dirty="0">
              <a:latin typeface="Palladio Uralic"/>
              <a:cs typeface="Palladio Ural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8763" y="1604772"/>
            <a:ext cx="4960620" cy="3746500"/>
            <a:chOff x="778763" y="1604772"/>
            <a:chExt cx="4960620" cy="3746500"/>
          </a:xfrm>
        </p:grpSpPr>
        <p:sp>
          <p:nvSpPr>
            <p:cNvPr id="11" name="object 11"/>
            <p:cNvSpPr/>
            <p:nvPr/>
          </p:nvSpPr>
          <p:spPr>
            <a:xfrm>
              <a:off x="778763" y="1604772"/>
              <a:ext cx="4960620" cy="37459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2319" y="1607439"/>
              <a:ext cx="4853216" cy="36399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Generating random tweet &amp; Classifying</a:t>
            </a:r>
            <a:r>
              <a:rPr spc="-40" dirty="0"/>
              <a:t> </a:t>
            </a:r>
            <a:r>
              <a:rPr spc="-5" dirty="0"/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8233" y="865073"/>
            <a:ext cx="5908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of tweets by sentiments [Partial</a:t>
            </a:r>
            <a:r>
              <a:rPr sz="28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 </a:t>
            </a: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code]</a:t>
            </a:r>
            <a:endParaRPr sz="28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546" y="2708910"/>
            <a:ext cx="6855714" cy="1821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9044" y="4797183"/>
            <a:ext cx="2808605" cy="720090"/>
          </a:xfrm>
          <a:prstGeom prst="rect">
            <a:avLst/>
          </a:prstGeom>
          <a:solidFill>
            <a:srgbClr val="B31166"/>
          </a:solidFill>
          <a:ln w="19050">
            <a:solidFill>
              <a:srgbClr val="830948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72085" marR="163830" algn="ctr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The code checks weather</a:t>
            </a:r>
            <a:r>
              <a:rPr sz="1400" spc="-1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its  histogram or </a:t>
            </a:r>
            <a:r>
              <a:rPr sz="1400" spc="5" dirty="0">
                <a:solidFill>
                  <a:srgbClr val="FFFFFF"/>
                </a:solidFill>
                <a:latin typeface="Gothic Uralic"/>
                <a:cs typeface="Gothic Uralic"/>
              </a:rPr>
              <a:t>pie </a:t>
            </a:r>
            <a:r>
              <a:rPr sz="1400" dirty="0">
                <a:solidFill>
                  <a:srgbClr val="FFFFFF"/>
                </a:solidFill>
                <a:latin typeface="Gothic Uralic"/>
                <a:cs typeface="Gothic Uralic"/>
              </a:rPr>
              <a:t>chat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and  functions</a:t>
            </a:r>
            <a:r>
              <a:rPr sz="1400" spc="-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othic Uralic"/>
                <a:cs typeface="Gothic Uralic"/>
              </a:rPr>
              <a:t>accordingly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8" y="0"/>
            <a:ext cx="9145905" cy="6858000"/>
            <a:chOff x="-158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-1588" y="0"/>
              <a:ext cx="912044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39666" y="402119"/>
              <a:ext cx="4310380" cy="6054090"/>
            </a:xfrm>
            <a:custGeom>
              <a:avLst/>
              <a:gdLst/>
              <a:ahLst/>
              <a:cxnLst/>
              <a:rect l="l" t="t" r="r" b="b"/>
              <a:pathLst>
                <a:path w="4310380" h="6054090">
                  <a:moveTo>
                    <a:pt x="4309872" y="0"/>
                  </a:moveTo>
                  <a:lnTo>
                    <a:pt x="844042" y="0"/>
                  </a:lnTo>
                  <a:lnTo>
                    <a:pt x="844042" y="28917"/>
                  </a:lnTo>
                  <a:lnTo>
                    <a:pt x="0" y="28917"/>
                  </a:lnTo>
                  <a:lnTo>
                    <a:pt x="41021" y="302094"/>
                  </a:lnTo>
                  <a:lnTo>
                    <a:pt x="77343" y="572858"/>
                  </a:lnTo>
                  <a:lnTo>
                    <a:pt x="108712" y="846035"/>
                  </a:lnTo>
                  <a:lnTo>
                    <a:pt x="137795" y="1116926"/>
                  </a:lnTo>
                  <a:lnTo>
                    <a:pt x="159512" y="1387690"/>
                  </a:lnTo>
                  <a:lnTo>
                    <a:pt x="176403" y="1656041"/>
                  </a:lnTo>
                  <a:lnTo>
                    <a:pt x="191008" y="1924392"/>
                  </a:lnTo>
                  <a:lnTo>
                    <a:pt x="200660" y="2187918"/>
                  </a:lnTo>
                  <a:lnTo>
                    <a:pt x="207899" y="2446617"/>
                  </a:lnTo>
                  <a:lnTo>
                    <a:pt x="210312" y="2702903"/>
                  </a:lnTo>
                  <a:lnTo>
                    <a:pt x="210312" y="3198584"/>
                  </a:lnTo>
                  <a:lnTo>
                    <a:pt x="205486" y="3437852"/>
                  </a:lnTo>
                  <a:lnTo>
                    <a:pt x="198247" y="3670008"/>
                  </a:lnTo>
                  <a:lnTo>
                    <a:pt x="188595" y="3894798"/>
                  </a:lnTo>
                  <a:lnTo>
                    <a:pt x="178816" y="4112476"/>
                  </a:lnTo>
                  <a:lnTo>
                    <a:pt x="166751" y="4320375"/>
                  </a:lnTo>
                  <a:lnTo>
                    <a:pt x="154686" y="4521035"/>
                  </a:lnTo>
                  <a:lnTo>
                    <a:pt x="140208" y="4709630"/>
                  </a:lnTo>
                  <a:lnTo>
                    <a:pt x="125730" y="4890986"/>
                  </a:lnTo>
                  <a:lnTo>
                    <a:pt x="94234" y="5217350"/>
                  </a:lnTo>
                  <a:lnTo>
                    <a:pt x="65278" y="5495391"/>
                  </a:lnTo>
                  <a:lnTo>
                    <a:pt x="41021" y="5717819"/>
                  </a:lnTo>
                  <a:lnTo>
                    <a:pt x="19304" y="5884646"/>
                  </a:lnTo>
                  <a:lnTo>
                    <a:pt x="0" y="6024880"/>
                  </a:lnTo>
                  <a:lnTo>
                    <a:pt x="844042" y="6024880"/>
                  </a:lnTo>
                  <a:lnTo>
                    <a:pt x="844042" y="6053709"/>
                  </a:lnTo>
                  <a:lnTo>
                    <a:pt x="4309872" y="6053709"/>
                  </a:lnTo>
                  <a:lnTo>
                    <a:pt x="4309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5252" y="427863"/>
              <a:ext cx="503555" cy="2373630"/>
            </a:xfrm>
            <a:custGeom>
              <a:avLst/>
              <a:gdLst/>
              <a:ahLst/>
              <a:cxnLst/>
              <a:rect l="l" t="t" r="r" b="b"/>
              <a:pathLst>
                <a:path w="503554" h="2373630">
                  <a:moveTo>
                    <a:pt x="315722" y="0"/>
                  </a:moveTo>
                  <a:lnTo>
                    <a:pt x="0" y="37337"/>
                  </a:lnTo>
                  <a:lnTo>
                    <a:pt x="23875" y="113791"/>
                  </a:lnTo>
                  <a:lnTo>
                    <a:pt x="47371" y="190373"/>
                  </a:lnTo>
                  <a:lnTo>
                    <a:pt x="70358" y="266953"/>
                  </a:lnTo>
                  <a:lnTo>
                    <a:pt x="91821" y="344042"/>
                  </a:lnTo>
                  <a:lnTo>
                    <a:pt x="113411" y="421132"/>
                  </a:lnTo>
                  <a:lnTo>
                    <a:pt x="134238" y="498221"/>
                  </a:lnTo>
                  <a:lnTo>
                    <a:pt x="153670" y="574675"/>
                  </a:lnTo>
                  <a:lnTo>
                    <a:pt x="172847" y="652652"/>
                  </a:lnTo>
                  <a:lnTo>
                    <a:pt x="191515" y="729869"/>
                  </a:lnTo>
                  <a:lnTo>
                    <a:pt x="208787" y="805941"/>
                  </a:lnTo>
                  <a:lnTo>
                    <a:pt x="226440" y="883285"/>
                  </a:lnTo>
                  <a:lnTo>
                    <a:pt x="242950" y="959485"/>
                  </a:lnTo>
                  <a:lnTo>
                    <a:pt x="258318" y="1035812"/>
                  </a:lnTo>
                  <a:lnTo>
                    <a:pt x="273812" y="1112012"/>
                  </a:lnTo>
                  <a:lnTo>
                    <a:pt x="288544" y="1187577"/>
                  </a:lnTo>
                  <a:lnTo>
                    <a:pt x="302260" y="1262126"/>
                  </a:lnTo>
                  <a:lnTo>
                    <a:pt x="315468" y="1337310"/>
                  </a:lnTo>
                  <a:lnTo>
                    <a:pt x="328675" y="1411604"/>
                  </a:lnTo>
                  <a:lnTo>
                    <a:pt x="340613" y="1485011"/>
                  </a:lnTo>
                  <a:lnTo>
                    <a:pt x="352678" y="1558289"/>
                  </a:lnTo>
                  <a:lnTo>
                    <a:pt x="363982" y="1630807"/>
                  </a:lnTo>
                  <a:lnTo>
                    <a:pt x="374396" y="1702815"/>
                  </a:lnTo>
                  <a:lnTo>
                    <a:pt x="385063" y="1773809"/>
                  </a:lnTo>
                  <a:lnTo>
                    <a:pt x="394588" y="1844294"/>
                  </a:lnTo>
                  <a:lnTo>
                    <a:pt x="403478" y="1913889"/>
                  </a:lnTo>
                  <a:lnTo>
                    <a:pt x="412369" y="1982342"/>
                  </a:lnTo>
                  <a:lnTo>
                    <a:pt x="420877" y="2049526"/>
                  </a:lnTo>
                  <a:lnTo>
                    <a:pt x="428498" y="2116454"/>
                  </a:lnTo>
                  <a:lnTo>
                    <a:pt x="443102" y="2247011"/>
                  </a:lnTo>
                  <a:lnTo>
                    <a:pt x="455675" y="2373249"/>
                  </a:lnTo>
                  <a:lnTo>
                    <a:pt x="500507" y="2346071"/>
                  </a:lnTo>
                  <a:lnTo>
                    <a:pt x="501842" y="2318586"/>
                  </a:lnTo>
                  <a:lnTo>
                    <a:pt x="502776" y="2288453"/>
                  </a:lnTo>
                  <a:lnTo>
                    <a:pt x="503320" y="2255781"/>
                  </a:lnTo>
                  <a:lnTo>
                    <a:pt x="503484" y="2220678"/>
                  </a:lnTo>
                  <a:lnTo>
                    <a:pt x="503279" y="2183255"/>
                  </a:lnTo>
                  <a:lnTo>
                    <a:pt x="502717" y="2143620"/>
                  </a:lnTo>
                  <a:lnTo>
                    <a:pt x="501810" y="2101884"/>
                  </a:lnTo>
                  <a:lnTo>
                    <a:pt x="500567" y="2058154"/>
                  </a:lnTo>
                  <a:lnTo>
                    <a:pt x="499001" y="2012541"/>
                  </a:lnTo>
                  <a:lnTo>
                    <a:pt x="497123" y="1965154"/>
                  </a:lnTo>
                  <a:lnTo>
                    <a:pt x="494835" y="1913889"/>
                  </a:lnTo>
                  <a:lnTo>
                    <a:pt x="492473" y="1865495"/>
                  </a:lnTo>
                  <a:lnTo>
                    <a:pt x="489725" y="1813441"/>
                  </a:lnTo>
                  <a:lnTo>
                    <a:pt x="486708" y="1760051"/>
                  </a:lnTo>
                  <a:lnTo>
                    <a:pt x="483435" y="1705433"/>
                  </a:lnTo>
                  <a:lnTo>
                    <a:pt x="479917" y="1649697"/>
                  </a:lnTo>
                  <a:lnTo>
                    <a:pt x="476164" y="1592953"/>
                  </a:lnTo>
                  <a:lnTo>
                    <a:pt x="472189" y="1535309"/>
                  </a:lnTo>
                  <a:lnTo>
                    <a:pt x="468001" y="1476875"/>
                  </a:lnTo>
                  <a:lnTo>
                    <a:pt x="463613" y="1417760"/>
                  </a:lnTo>
                  <a:lnTo>
                    <a:pt x="459036" y="1358074"/>
                  </a:lnTo>
                  <a:lnTo>
                    <a:pt x="454280" y="1297925"/>
                  </a:lnTo>
                  <a:lnTo>
                    <a:pt x="449357" y="1237424"/>
                  </a:lnTo>
                  <a:lnTo>
                    <a:pt x="444278" y="1176679"/>
                  </a:lnTo>
                  <a:lnTo>
                    <a:pt x="439055" y="1115801"/>
                  </a:lnTo>
                  <a:lnTo>
                    <a:pt x="433698" y="1054897"/>
                  </a:lnTo>
                  <a:lnTo>
                    <a:pt x="428218" y="994078"/>
                  </a:lnTo>
                  <a:lnTo>
                    <a:pt x="422628" y="933453"/>
                  </a:lnTo>
                  <a:lnTo>
                    <a:pt x="416937" y="873131"/>
                  </a:lnTo>
                  <a:lnTo>
                    <a:pt x="411157" y="813222"/>
                  </a:lnTo>
                  <a:lnTo>
                    <a:pt x="405300" y="753835"/>
                  </a:lnTo>
                  <a:lnTo>
                    <a:pt x="399376" y="695079"/>
                  </a:lnTo>
                  <a:lnTo>
                    <a:pt x="393397" y="637063"/>
                  </a:lnTo>
                  <a:lnTo>
                    <a:pt x="387374" y="579898"/>
                  </a:lnTo>
                  <a:lnTo>
                    <a:pt x="381318" y="523691"/>
                  </a:lnTo>
                  <a:lnTo>
                    <a:pt x="375240" y="468553"/>
                  </a:lnTo>
                  <a:lnTo>
                    <a:pt x="369151" y="414593"/>
                  </a:lnTo>
                  <a:lnTo>
                    <a:pt x="363063" y="361921"/>
                  </a:lnTo>
                  <a:lnTo>
                    <a:pt x="356987" y="310645"/>
                  </a:lnTo>
                  <a:lnTo>
                    <a:pt x="350934" y="260874"/>
                  </a:lnTo>
                  <a:lnTo>
                    <a:pt x="344914" y="212719"/>
                  </a:lnTo>
                  <a:lnTo>
                    <a:pt x="338940" y="166289"/>
                  </a:lnTo>
                  <a:lnTo>
                    <a:pt x="333023" y="121692"/>
                  </a:lnTo>
                  <a:lnTo>
                    <a:pt x="327173" y="79039"/>
                  </a:lnTo>
                  <a:lnTo>
                    <a:pt x="321402" y="38438"/>
                  </a:lnTo>
                  <a:lnTo>
                    <a:pt x="31572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5343" y="0"/>
              <a:ext cx="765048" cy="1164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89164" y="0"/>
              <a:ext cx="592835" cy="1208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28406" y="0"/>
              <a:ext cx="514350" cy="1143000"/>
            </a:xfrm>
            <a:custGeom>
              <a:avLst/>
              <a:gdLst/>
              <a:ahLst/>
              <a:cxnLst/>
              <a:rect l="l" t="t" r="r" b="b"/>
              <a:pathLst>
                <a:path w="514350" h="1143000">
                  <a:moveTo>
                    <a:pt x="51435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4350" y="1143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900" y="4133849"/>
              <a:ext cx="8458200" cy="22500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322" y="4169957"/>
              <a:ext cx="2482215" cy="540385"/>
            </a:xfrm>
            <a:custGeom>
              <a:avLst/>
              <a:gdLst/>
              <a:ahLst/>
              <a:cxnLst/>
              <a:rect l="l" t="t" r="r" b="b"/>
              <a:pathLst>
                <a:path w="2482215" h="540385">
                  <a:moveTo>
                    <a:pt x="1872296" y="0"/>
                  </a:moveTo>
                  <a:lnTo>
                    <a:pt x="1706950" y="1227"/>
                  </a:lnTo>
                  <a:lnTo>
                    <a:pt x="1414002" y="7671"/>
                  </a:lnTo>
                  <a:lnTo>
                    <a:pt x="1049291" y="21706"/>
                  </a:lnTo>
                  <a:lnTo>
                    <a:pt x="633089" y="45070"/>
                  </a:lnTo>
                  <a:lnTo>
                    <a:pt x="309150" y="69554"/>
                  </a:lnTo>
                  <a:lnTo>
                    <a:pt x="121411" y="87458"/>
                  </a:lnTo>
                  <a:lnTo>
                    <a:pt x="0" y="101433"/>
                  </a:lnTo>
                  <a:lnTo>
                    <a:pt x="5696" y="159599"/>
                  </a:lnTo>
                  <a:lnTo>
                    <a:pt x="10115" y="204137"/>
                  </a:lnTo>
                  <a:lnTo>
                    <a:pt x="16667" y="268425"/>
                  </a:lnTo>
                  <a:lnTo>
                    <a:pt x="25412" y="350061"/>
                  </a:lnTo>
                  <a:lnTo>
                    <a:pt x="27846" y="373145"/>
                  </a:lnTo>
                  <a:lnTo>
                    <a:pt x="30775" y="401567"/>
                  </a:lnTo>
                  <a:lnTo>
                    <a:pt x="34397" y="437464"/>
                  </a:lnTo>
                  <a:lnTo>
                    <a:pt x="38910" y="482969"/>
                  </a:lnTo>
                  <a:lnTo>
                    <a:pt x="44513" y="540218"/>
                  </a:lnTo>
                  <a:lnTo>
                    <a:pt x="203885" y="486624"/>
                  </a:lnTo>
                  <a:lnTo>
                    <a:pt x="283679" y="460716"/>
                  </a:lnTo>
                  <a:lnTo>
                    <a:pt x="444309" y="413091"/>
                  </a:lnTo>
                  <a:lnTo>
                    <a:pt x="524725" y="390104"/>
                  </a:lnTo>
                  <a:lnTo>
                    <a:pt x="685622" y="348575"/>
                  </a:lnTo>
                  <a:lnTo>
                    <a:pt x="766191" y="328890"/>
                  </a:lnTo>
                  <a:lnTo>
                    <a:pt x="926223" y="292314"/>
                  </a:lnTo>
                  <a:lnTo>
                    <a:pt x="1005649" y="275423"/>
                  </a:lnTo>
                  <a:lnTo>
                    <a:pt x="1243634" y="229830"/>
                  </a:lnTo>
                  <a:lnTo>
                    <a:pt x="1477441" y="191603"/>
                  </a:lnTo>
                  <a:lnTo>
                    <a:pt x="1630603" y="169632"/>
                  </a:lnTo>
                  <a:lnTo>
                    <a:pt x="1706422" y="159599"/>
                  </a:lnTo>
                  <a:lnTo>
                    <a:pt x="1855774" y="141438"/>
                  </a:lnTo>
                  <a:lnTo>
                    <a:pt x="2143683" y="112990"/>
                  </a:lnTo>
                  <a:lnTo>
                    <a:pt x="2350058" y="97369"/>
                  </a:lnTo>
                  <a:lnTo>
                    <a:pt x="2482011" y="89876"/>
                  </a:lnTo>
                  <a:lnTo>
                    <a:pt x="2474733" y="73820"/>
                  </a:lnTo>
                  <a:lnTo>
                    <a:pt x="2460080" y="41852"/>
                  </a:lnTo>
                  <a:lnTo>
                    <a:pt x="2452801" y="25868"/>
                  </a:lnTo>
                  <a:lnTo>
                    <a:pt x="2425262" y="22079"/>
                  </a:lnTo>
                  <a:lnTo>
                    <a:pt x="2362650" y="15465"/>
                  </a:lnTo>
                  <a:lnTo>
                    <a:pt x="2290664" y="10096"/>
                  </a:lnTo>
                  <a:lnTo>
                    <a:pt x="2210109" y="5921"/>
                  </a:lnTo>
                  <a:lnTo>
                    <a:pt x="2121789" y="2891"/>
                  </a:lnTo>
                  <a:lnTo>
                    <a:pt x="1976509" y="384"/>
                  </a:lnTo>
                  <a:lnTo>
                    <a:pt x="1872296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1242" y="4681727"/>
              <a:ext cx="6543040" cy="464820"/>
            </a:xfrm>
            <a:custGeom>
              <a:avLst/>
              <a:gdLst/>
              <a:ahLst/>
              <a:cxnLst/>
              <a:rect l="l" t="t" r="r" b="b"/>
              <a:pathLst>
                <a:path w="6543040" h="464820">
                  <a:moveTo>
                    <a:pt x="6115812" y="0"/>
                  </a:moveTo>
                  <a:lnTo>
                    <a:pt x="425196" y="0"/>
                  </a:lnTo>
                  <a:lnTo>
                    <a:pt x="425196" y="25908"/>
                  </a:lnTo>
                  <a:lnTo>
                    <a:pt x="6115812" y="25908"/>
                  </a:lnTo>
                  <a:lnTo>
                    <a:pt x="6115812" y="0"/>
                  </a:lnTo>
                  <a:close/>
                </a:path>
                <a:path w="6543040" h="464820">
                  <a:moveTo>
                    <a:pt x="6542532" y="438912"/>
                  </a:moveTo>
                  <a:lnTo>
                    <a:pt x="0" y="438912"/>
                  </a:lnTo>
                  <a:lnTo>
                    <a:pt x="0" y="464820"/>
                  </a:lnTo>
                  <a:lnTo>
                    <a:pt x="6542532" y="464820"/>
                  </a:lnTo>
                  <a:lnTo>
                    <a:pt x="6542532" y="438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88796" y="4153357"/>
            <a:ext cx="6566534" cy="145224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 indent="635" algn="ctr">
              <a:lnSpc>
                <a:spcPts val="3460"/>
              </a:lnSpc>
              <a:spcBef>
                <a:spcPts val="935"/>
              </a:spcBef>
            </a:pPr>
            <a:r>
              <a:rPr sz="3600" dirty="0">
                <a:solidFill>
                  <a:srgbClr val="FFFFFF"/>
                </a:solidFill>
                <a:latin typeface="Palladio Uralic"/>
                <a:cs typeface="Palladio Uralic"/>
              </a:rPr>
              <a:t>Generating </a:t>
            </a:r>
            <a:r>
              <a:rPr sz="3600" spc="-5" dirty="0">
                <a:solidFill>
                  <a:srgbClr val="FFFFFF"/>
                </a:solidFill>
                <a:latin typeface="Palladio Uralic"/>
                <a:cs typeface="Palladio Uralic"/>
              </a:rPr>
              <a:t>random tweet </a:t>
            </a:r>
            <a:r>
              <a:rPr sz="3600" dirty="0">
                <a:solidFill>
                  <a:srgbClr val="FFFFFF"/>
                </a:solidFill>
                <a:latin typeface="Palladio Uralic"/>
                <a:cs typeface="Palladio Uralic"/>
              </a:rPr>
              <a:t>&amp;  Classifying </a:t>
            </a:r>
            <a:r>
              <a:rPr sz="3600" spc="-5" dirty="0">
                <a:solidFill>
                  <a:srgbClr val="FFFFFF"/>
                </a:solidFill>
                <a:latin typeface="Palladio Uralic"/>
                <a:cs typeface="Palladio Uralic"/>
              </a:rPr>
              <a:t>number of tweets</a:t>
            </a:r>
            <a:r>
              <a:rPr sz="3600" spc="-9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Palladio Uralic"/>
                <a:cs typeface="Palladio Uralic"/>
              </a:rPr>
              <a:t>by  sentiments[Partial</a:t>
            </a:r>
            <a:r>
              <a:rPr sz="3600" spc="-1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Palladio Uralic"/>
                <a:cs typeface="Palladio Uralic"/>
              </a:rPr>
              <a:t>Output]</a:t>
            </a:r>
            <a:endParaRPr sz="3600">
              <a:latin typeface="Palladio Uralic"/>
              <a:cs typeface="Palladio Ural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2900" y="1253236"/>
            <a:ext cx="8451215" cy="4332605"/>
            <a:chOff x="342900" y="1253236"/>
            <a:chExt cx="8451215" cy="4332605"/>
          </a:xfrm>
        </p:grpSpPr>
        <p:sp>
          <p:nvSpPr>
            <p:cNvPr id="15" name="object 15"/>
            <p:cNvSpPr/>
            <p:nvPr/>
          </p:nvSpPr>
          <p:spPr>
            <a:xfrm>
              <a:off x="1857502" y="5559551"/>
              <a:ext cx="5428615" cy="26034"/>
            </a:xfrm>
            <a:custGeom>
              <a:avLst/>
              <a:gdLst/>
              <a:ahLst/>
              <a:cxnLst/>
              <a:rect l="l" t="t" r="r" b="b"/>
              <a:pathLst>
                <a:path w="5428615" h="26035">
                  <a:moveTo>
                    <a:pt x="542848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5428488" y="25908"/>
                  </a:lnTo>
                  <a:lnTo>
                    <a:pt x="542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900" y="1258062"/>
              <a:ext cx="4164076" cy="2748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9658" y="1253236"/>
              <a:ext cx="4164075" cy="2748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446" y="732866"/>
            <a:ext cx="65443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Geo-tagging [Latitude </a:t>
            </a:r>
            <a:r>
              <a:rPr sz="3200" dirty="0"/>
              <a:t>&amp;</a:t>
            </a:r>
            <a:r>
              <a:rPr sz="3200" spc="-55" dirty="0"/>
              <a:t> </a:t>
            </a:r>
            <a:r>
              <a:rPr sz="3200" spc="-5" dirty="0"/>
              <a:t>Longitude]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340100" y="1220851"/>
            <a:ext cx="242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{Partial</a:t>
            </a:r>
            <a:r>
              <a:rPr sz="3200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 </a:t>
            </a: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code}</a:t>
            </a:r>
            <a:endParaRPr sz="3200">
              <a:latin typeface="Palladio Uralic"/>
              <a:cs typeface="Palladio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3661" y="1979295"/>
            <a:ext cx="7489190" cy="3794760"/>
            <a:chOff x="643661" y="1979295"/>
            <a:chExt cx="7489190" cy="3794760"/>
          </a:xfrm>
        </p:grpSpPr>
        <p:sp>
          <p:nvSpPr>
            <p:cNvPr id="5" name="object 5"/>
            <p:cNvSpPr/>
            <p:nvPr/>
          </p:nvSpPr>
          <p:spPr>
            <a:xfrm>
              <a:off x="643661" y="2807119"/>
              <a:ext cx="7488808" cy="2966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591" y="1988820"/>
              <a:ext cx="1728470" cy="993775"/>
            </a:xfrm>
            <a:custGeom>
              <a:avLst/>
              <a:gdLst/>
              <a:ahLst/>
              <a:cxnLst/>
              <a:rect l="l" t="t" r="r" b="b"/>
              <a:pathLst>
                <a:path w="1728470" h="993775">
                  <a:moveTo>
                    <a:pt x="1728165" y="0"/>
                  </a:moveTo>
                  <a:lnTo>
                    <a:pt x="0" y="0"/>
                  </a:lnTo>
                  <a:lnTo>
                    <a:pt x="0" y="645667"/>
                  </a:lnTo>
                  <a:lnTo>
                    <a:pt x="739851" y="645667"/>
                  </a:lnTo>
                  <a:lnTo>
                    <a:pt x="739851" y="745235"/>
                  </a:lnTo>
                  <a:lnTo>
                    <a:pt x="615645" y="745235"/>
                  </a:lnTo>
                  <a:lnTo>
                    <a:pt x="864057" y="993647"/>
                  </a:lnTo>
                  <a:lnTo>
                    <a:pt x="1112469" y="745235"/>
                  </a:lnTo>
                  <a:lnTo>
                    <a:pt x="988263" y="745235"/>
                  </a:lnTo>
                  <a:lnTo>
                    <a:pt x="988263" y="645667"/>
                  </a:lnTo>
                  <a:lnTo>
                    <a:pt x="1728165" y="645667"/>
                  </a:lnTo>
                  <a:lnTo>
                    <a:pt x="172816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591" y="1988820"/>
              <a:ext cx="1728470" cy="993775"/>
            </a:xfrm>
            <a:custGeom>
              <a:avLst/>
              <a:gdLst/>
              <a:ahLst/>
              <a:cxnLst/>
              <a:rect l="l" t="t" r="r" b="b"/>
              <a:pathLst>
                <a:path w="1728470" h="993775">
                  <a:moveTo>
                    <a:pt x="0" y="0"/>
                  </a:moveTo>
                  <a:lnTo>
                    <a:pt x="1728165" y="0"/>
                  </a:lnTo>
                  <a:lnTo>
                    <a:pt x="1728165" y="645667"/>
                  </a:lnTo>
                  <a:lnTo>
                    <a:pt x="988263" y="645667"/>
                  </a:lnTo>
                  <a:lnTo>
                    <a:pt x="988263" y="745235"/>
                  </a:lnTo>
                  <a:lnTo>
                    <a:pt x="1112469" y="745235"/>
                  </a:lnTo>
                  <a:lnTo>
                    <a:pt x="864057" y="993647"/>
                  </a:lnTo>
                  <a:lnTo>
                    <a:pt x="615645" y="745235"/>
                  </a:lnTo>
                  <a:lnTo>
                    <a:pt x="739851" y="745235"/>
                  </a:lnTo>
                  <a:lnTo>
                    <a:pt x="739851" y="645667"/>
                  </a:lnTo>
                  <a:lnTo>
                    <a:pt x="0" y="64566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84910" y="2020570"/>
            <a:ext cx="1556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Display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 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title 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r>
              <a:rPr sz="1800" spc="-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sidebar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81446" y="3051555"/>
            <a:ext cx="3655060" cy="652780"/>
            <a:chOff x="5481446" y="3051555"/>
            <a:chExt cx="3655060" cy="652780"/>
          </a:xfrm>
        </p:grpSpPr>
        <p:sp>
          <p:nvSpPr>
            <p:cNvPr id="10" name="object 10"/>
            <p:cNvSpPr/>
            <p:nvPr/>
          </p:nvSpPr>
          <p:spPr>
            <a:xfrm>
              <a:off x="5490971" y="3061080"/>
              <a:ext cx="3636010" cy="633730"/>
            </a:xfrm>
            <a:custGeom>
              <a:avLst/>
              <a:gdLst/>
              <a:ahLst/>
              <a:cxnLst/>
              <a:rect l="l" t="t" r="r" b="b"/>
              <a:pathLst>
                <a:path w="3636009" h="633729">
                  <a:moveTo>
                    <a:pt x="3635882" y="0"/>
                  </a:moveTo>
                  <a:lnTo>
                    <a:pt x="1273302" y="0"/>
                  </a:lnTo>
                  <a:lnTo>
                    <a:pt x="1273302" y="237617"/>
                  </a:lnTo>
                  <a:lnTo>
                    <a:pt x="158368" y="237617"/>
                  </a:lnTo>
                  <a:lnTo>
                    <a:pt x="158368" y="158369"/>
                  </a:lnTo>
                  <a:lnTo>
                    <a:pt x="0" y="316738"/>
                  </a:lnTo>
                  <a:lnTo>
                    <a:pt x="158368" y="475234"/>
                  </a:lnTo>
                  <a:lnTo>
                    <a:pt x="158368" y="395986"/>
                  </a:lnTo>
                  <a:lnTo>
                    <a:pt x="1273302" y="395986"/>
                  </a:lnTo>
                  <a:lnTo>
                    <a:pt x="1273302" y="633603"/>
                  </a:lnTo>
                  <a:lnTo>
                    <a:pt x="3635882" y="633603"/>
                  </a:lnTo>
                  <a:lnTo>
                    <a:pt x="363588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90971" y="3061080"/>
              <a:ext cx="3636010" cy="633730"/>
            </a:xfrm>
            <a:custGeom>
              <a:avLst/>
              <a:gdLst/>
              <a:ahLst/>
              <a:cxnLst/>
              <a:rect l="l" t="t" r="r" b="b"/>
              <a:pathLst>
                <a:path w="3636009" h="633729">
                  <a:moveTo>
                    <a:pt x="0" y="316738"/>
                  </a:moveTo>
                  <a:lnTo>
                    <a:pt x="158368" y="158369"/>
                  </a:lnTo>
                  <a:lnTo>
                    <a:pt x="158368" y="237617"/>
                  </a:lnTo>
                  <a:lnTo>
                    <a:pt x="1273302" y="237617"/>
                  </a:lnTo>
                  <a:lnTo>
                    <a:pt x="1273302" y="0"/>
                  </a:lnTo>
                  <a:lnTo>
                    <a:pt x="3635882" y="0"/>
                  </a:lnTo>
                  <a:lnTo>
                    <a:pt x="3635882" y="633603"/>
                  </a:lnTo>
                  <a:lnTo>
                    <a:pt x="1273302" y="633603"/>
                  </a:lnTo>
                  <a:lnTo>
                    <a:pt x="1273302" y="395986"/>
                  </a:lnTo>
                  <a:lnTo>
                    <a:pt x="158368" y="395986"/>
                  </a:lnTo>
                  <a:lnTo>
                    <a:pt x="158368" y="475234"/>
                  </a:lnTo>
                  <a:lnTo>
                    <a:pt x="0" y="316738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69302" y="3224276"/>
            <a:ext cx="115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Time</a:t>
            </a:r>
            <a:r>
              <a:rPr sz="18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slider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78502" y="4931664"/>
            <a:ext cx="2899410" cy="1603375"/>
            <a:chOff x="4778502" y="4931664"/>
            <a:chExt cx="2899410" cy="1603375"/>
          </a:xfrm>
        </p:grpSpPr>
        <p:sp>
          <p:nvSpPr>
            <p:cNvPr id="14" name="object 14"/>
            <p:cNvSpPr/>
            <p:nvPr/>
          </p:nvSpPr>
          <p:spPr>
            <a:xfrm>
              <a:off x="4788027" y="4941189"/>
              <a:ext cx="2880360" cy="1584325"/>
            </a:xfrm>
            <a:custGeom>
              <a:avLst/>
              <a:gdLst/>
              <a:ahLst/>
              <a:cxnLst/>
              <a:rect l="l" t="t" r="r" b="b"/>
              <a:pathLst>
                <a:path w="2880359" h="1584325">
                  <a:moveTo>
                    <a:pt x="1440180" y="0"/>
                  </a:moveTo>
                  <a:lnTo>
                    <a:pt x="1044067" y="395986"/>
                  </a:lnTo>
                  <a:lnTo>
                    <a:pt x="1242187" y="395986"/>
                  </a:lnTo>
                  <a:lnTo>
                    <a:pt x="1242187" y="554863"/>
                  </a:lnTo>
                  <a:lnTo>
                    <a:pt x="0" y="554863"/>
                  </a:lnTo>
                  <a:lnTo>
                    <a:pt x="0" y="1584159"/>
                  </a:lnTo>
                  <a:lnTo>
                    <a:pt x="2880359" y="1584159"/>
                  </a:lnTo>
                  <a:lnTo>
                    <a:pt x="2880359" y="554863"/>
                  </a:lnTo>
                  <a:lnTo>
                    <a:pt x="1638173" y="554863"/>
                  </a:lnTo>
                  <a:lnTo>
                    <a:pt x="1638173" y="395986"/>
                  </a:lnTo>
                  <a:lnTo>
                    <a:pt x="1836166" y="395986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88027" y="4941189"/>
              <a:ext cx="2880360" cy="1584325"/>
            </a:xfrm>
            <a:custGeom>
              <a:avLst/>
              <a:gdLst/>
              <a:ahLst/>
              <a:cxnLst/>
              <a:rect l="l" t="t" r="r" b="b"/>
              <a:pathLst>
                <a:path w="2880359" h="1584325">
                  <a:moveTo>
                    <a:pt x="0" y="554863"/>
                  </a:moveTo>
                  <a:lnTo>
                    <a:pt x="1242187" y="554863"/>
                  </a:lnTo>
                  <a:lnTo>
                    <a:pt x="1242187" y="395986"/>
                  </a:lnTo>
                  <a:lnTo>
                    <a:pt x="1044067" y="395986"/>
                  </a:lnTo>
                  <a:lnTo>
                    <a:pt x="1440180" y="0"/>
                  </a:lnTo>
                  <a:lnTo>
                    <a:pt x="1836166" y="395986"/>
                  </a:lnTo>
                  <a:lnTo>
                    <a:pt x="1638173" y="395986"/>
                  </a:lnTo>
                  <a:lnTo>
                    <a:pt x="1638173" y="554863"/>
                  </a:lnTo>
                  <a:lnTo>
                    <a:pt x="2880359" y="554863"/>
                  </a:lnTo>
                  <a:lnTo>
                    <a:pt x="2880359" y="1584159"/>
                  </a:lnTo>
                  <a:lnTo>
                    <a:pt x="0" y="1584159"/>
                  </a:lnTo>
                  <a:lnTo>
                    <a:pt x="0" y="55486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73522" y="5720588"/>
            <a:ext cx="230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6910" marR="5080" indent="-6648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Statement to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display 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map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611" y="816991"/>
            <a:ext cx="6970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Geo-tagging [Latitude &amp; Longitude]</a:t>
            </a:r>
            <a:r>
              <a:rPr spc="15" dirty="0"/>
              <a:t> </a:t>
            </a:r>
            <a:r>
              <a:rPr spc="-5" dirty="0"/>
              <a:t>{Partial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2079" y="1243711"/>
            <a:ext cx="1297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Output}</a:t>
            </a:r>
            <a:endParaRPr sz="28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546" y="2489161"/>
            <a:ext cx="8064881" cy="4108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319" y="3068916"/>
            <a:ext cx="7632827" cy="2664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9067" y="816991"/>
            <a:ext cx="6824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Breakdown of airline by sentiment- [Partial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1121" y="1243711"/>
            <a:ext cx="882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co</a:t>
            </a:r>
            <a:r>
              <a:rPr sz="28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d</a:t>
            </a:r>
            <a:r>
              <a:rPr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e</a:t>
            </a: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]</a:t>
            </a:r>
            <a:endParaRPr sz="2800">
              <a:latin typeface="Palladio Uralic"/>
              <a:cs typeface="Palladio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18232" y="2097532"/>
            <a:ext cx="1747520" cy="1012825"/>
            <a:chOff x="2618232" y="2097532"/>
            <a:chExt cx="1747520" cy="1012825"/>
          </a:xfrm>
        </p:grpSpPr>
        <p:sp>
          <p:nvSpPr>
            <p:cNvPr id="6" name="object 6"/>
            <p:cNvSpPr/>
            <p:nvPr/>
          </p:nvSpPr>
          <p:spPr>
            <a:xfrm>
              <a:off x="2627757" y="2107057"/>
              <a:ext cx="1728470" cy="993775"/>
            </a:xfrm>
            <a:custGeom>
              <a:avLst/>
              <a:gdLst/>
              <a:ahLst/>
              <a:cxnLst/>
              <a:rect l="l" t="t" r="r" b="b"/>
              <a:pathLst>
                <a:path w="1728470" h="993775">
                  <a:moveTo>
                    <a:pt x="1728216" y="0"/>
                  </a:moveTo>
                  <a:lnTo>
                    <a:pt x="0" y="0"/>
                  </a:lnTo>
                  <a:lnTo>
                    <a:pt x="0" y="645540"/>
                  </a:lnTo>
                  <a:lnTo>
                    <a:pt x="739902" y="645540"/>
                  </a:lnTo>
                  <a:lnTo>
                    <a:pt x="739902" y="745108"/>
                  </a:lnTo>
                  <a:lnTo>
                    <a:pt x="615695" y="745108"/>
                  </a:lnTo>
                  <a:lnTo>
                    <a:pt x="864107" y="993520"/>
                  </a:lnTo>
                  <a:lnTo>
                    <a:pt x="1112520" y="745108"/>
                  </a:lnTo>
                  <a:lnTo>
                    <a:pt x="988314" y="745108"/>
                  </a:lnTo>
                  <a:lnTo>
                    <a:pt x="988314" y="645540"/>
                  </a:lnTo>
                  <a:lnTo>
                    <a:pt x="1728216" y="645540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7757" y="2107057"/>
              <a:ext cx="1728470" cy="993775"/>
            </a:xfrm>
            <a:custGeom>
              <a:avLst/>
              <a:gdLst/>
              <a:ahLst/>
              <a:cxnLst/>
              <a:rect l="l" t="t" r="r" b="b"/>
              <a:pathLst>
                <a:path w="1728470" h="993775">
                  <a:moveTo>
                    <a:pt x="0" y="0"/>
                  </a:moveTo>
                  <a:lnTo>
                    <a:pt x="1728216" y="0"/>
                  </a:lnTo>
                  <a:lnTo>
                    <a:pt x="1728216" y="645540"/>
                  </a:lnTo>
                  <a:lnTo>
                    <a:pt x="988314" y="645540"/>
                  </a:lnTo>
                  <a:lnTo>
                    <a:pt x="988314" y="745108"/>
                  </a:lnTo>
                  <a:lnTo>
                    <a:pt x="1112520" y="745108"/>
                  </a:lnTo>
                  <a:lnTo>
                    <a:pt x="864107" y="993520"/>
                  </a:lnTo>
                  <a:lnTo>
                    <a:pt x="615695" y="745108"/>
                  </a:lnTo>
                  <a:lnTo>
                    <a:pt x="739902" y="745108"/>
                  </a:lnTo>
                  <a:lnTo>
                    <a:pt x="739902" y="645540"/>
                  </a:lnTo>
                  <a:lnTo>
                    <a:pt x="0" y="64554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13101" y="2138934"/>
            <a:ext cx="1558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9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Display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 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title 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sidebar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65342" y="5147690"/>
            <a:ext cx="2899410" cy="1603375"/>
            <a:chOff x="5665342" y="5147690"/>
            <a:chExt cx="2899410" cy="1603375"/>
          </a:xfrm>
        </p:grpSpPr>
        <p:sp>
          <p:nvSpPr>
            <p:cNvPr id="10" name="object 10"/>
            <p:cNvSpPr/>
            <p:nvPr/>
          </p:nvSpPr>
          <p:spPr>
            <a:xfrm>
              <a:off x="5674867" y="5157215"/>
              <a:ext cx="2880360" cy="1584325"/>
            </a:xfrm>
            <a:custGeom>
              <a:avLst/>
              <a:gdLst/>
              <a:ahLst/>
              <a:cxnLst/>
              <a:rect l="l" t="t" r="r" b="b"/>
              <a:pathLst>
                <a:path w="2880359" h="1584325">
                  <a:moveTo>
                    <a:pt x="1440180" y="0"/>
                  </a:moveTo>
                  <a:lnTo>
                    <a:pt x="1044066" y="395985"/>
                  </a:lnTo>
                  <a:lnTo>
                    <a:pt x="1242187" y="395985"/>
                  </a:lnTo>
                  <a:lnTo>
                    <a:pt x="1242187" y="554799"/>
                  </a:lnTo>
                  <a:lnTo>
                    <a:pt x="0" y="554799"/>
                  </a:lnTo>
                  <a:lnTo>
                    <a:pt x="0" y="1584151"/>
                  </a:lnTo>
                  <a:lnTo>
                    <a:pt x="2880360" y="1584151"/>
                  </a:lnTo>
                  <a:lnTo>
                    <a:pt x="2880360" y="554799"/>
                  </a:lnTo>
                  <a:lnTo>
                    <a:pt x="1638173" y="554799"/>
                  </a:lnTo>
                  <a:lnTo>
                    <a:pt x="1638173" y="395985"/>
                  </a:lnTo>
                  <a:lnTo>
                    <a:pt x="1836165" y="395985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4867" y="5157215"/>
              <a:ext cx="2880360" cy="1584325"/>
            </a:xfrm>
            <a:custGeom>
              <a:avLst/>
              <a:gdLst/>
              <a:ahLst/>
              <a:cxnLst/>
              <a:rect l="l" t="t" r="r" b="b"/>
              <a:pathLst>
                <a:path w="2880359" h="1584325">
                  <a:moveTo>
                    <a:pt x="0" y="554799"/>
                  </a:moveTo>
                  <a:lnTo>
                    <a:pt x="1242187" y="554799"/>
                  </a:lnTo>
                  <a:lnTo>
                    <a:pt x="1242187" y="395985"/>
                  </a:lnTo>
                  <a:lnTo>
                    <a:pt x="1044066" y="395985"/>
                  </a:lnTo>
                  <a:lnTo>
                    <a:pt x="1440180" y="0"/>
                  </a:lnTo>
                  <a:lnTo>
                    <a:pt x="1836165" y="395985"/>
                  </a:lnTo>
                  <a:lnTo>
                    <a:pt x="1638173" y="395985"/>
                  </a:lnTo>
                  <a:lnTo>
                    <a:pt x="1638173" y="554799"/>
                  </a:lnTo>
                  <a:lnTo>
                    <a:pt x="2880360" y="554799"/>
                  </a:lnTo>
                  <a:lnTo>
                    <a:pt x="2880360" y="1584151"/>
                  </a:lnTo>
                  <a:lnTo>
                    <a:pt x="0" y="1584151"/>
                  </a:lnTo>
                  <a:lnTo>
                    <a:pt x="0" y="55479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20866" y="5936691"/>
            <a:ext cx="2393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065" marR="5080" indent="-8890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Statement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plot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the  chart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66763" y="2517648"/>
            <a:ext cx="2035810" cy="1045844"/>
            <a:chOff x="6866763" y="2517648"/>
            <a:chExt cx="2035810" cy="1045844"/>
          </a:xfrm>
        </p:grpSpPr>
        <p:sp>
          <p:nvSpPr>
            <p:cNvPr id="14" name="object 14"/>
            <p:cNvSpPr/>
            <p:nvPr/>
          </p:nvSpPr>
          <p:spPr>
            <a:xfrm>
              <a:off x="6876288" y="2527173"/>
              <a:ext cx="2016760" cy="1026794"/>
            </a:xfrm>
            <a:custGeom>
              <a:avLst/>
              <a:gdLst/>
              <a:ahLst/>
              <a:cxnLst/>
              <a:rect l="l" t="t" r="r" b="b"/>
              <a:pathLst>
                <a:path w="2016759" h="1026795">
                  <a:moveTo>
                    <a:pt x="2016252" y="0"/>
                  </a:moveTo>
                  <a:lnTo>
                    <a:pt x="0" y="0"/>
                  </a:lnTo>
                  <a:lnTo>
                    <a:pt x="0" y="667003"/>
                  </a:lnTo>
                  <a:lnTo>
                    <a:pt x="879728" y="667003"/>
                  </a:lnTo>
                  <a:lnTo>
                    <a:pt x="879728" y="769874"/>
                  </a:lnTo>
                  <a:lnTo>
                    <a:pt x="751458" y="769874"/>
                  </a:lnTo>
                  <a:lnTo>
                    <a:pt x="1008126" y="1026413"/>
                  </a:lnTo>
                  <a:lnTo>
                    <a:pt x="1264665" y="769874"/>
                  </a:lnTo>
                  <a:lnTo>
                    <a:pt x="1136395" y="769874"/>
                  </a:lnTo>
                  <a:lnTo>
                    <a:pt x="1136395" y="667003"/>
                  </a:lnTo>
                  <a:lnTo>
                    <a:pt x="2016252" y="667003"/>
                  </a:lnTo>
                  <a:lnTo>
                    <a:pt x="201625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76288" y="2527173"/>
              <a:ext cx="2016760" cy="1026794"/>
            </a:xfrm>
            <a:custGeom>
              <a:avLst/>
              <a:gdLst/>
              <a:ahLst/>
              <a:cxnLst/>
              <a:rect l="l" t="t" r="r" b="b"/>
              <a:pathLst>
                <a:path w="2016759" h="1026795">
                  <a:moveTo>
                    <a:pt x="0" y="0"/>
                  </a:moveTo>
                  <a:lnTo>
                    <a:pt x="2016252" y="0"/>
                  </a:lnTo>
                  <a:lnTo>
                    <a:pt x="2016252" y="667003"/>
                  </a:lnTo>
                  <a:lnTo>
                    <a:pt x="1136395" y="667003"/>
                  </a:lnTo>
                  <a:lnTo>
                    <a:pt x="1136395" y="769874"/>
                  </a:lnTo>
                  <a:lnTo>
                    <a:pt x="1264665" y="769874"/>
                  </a:lnTo>
                  <a:lnTo>
                    <a:pt x="1008126" y="1026413"/>
                  </a:lnTo>
                  <a:lnTo>
                    <a:pt x="751458" y="769874"/>
                  </a:lnTo>
                  <a:lnTo>
                    <a:pt x="879728" y="769874"/>
                  </a:lnTo>
                  <a:lnTo>
                    <a:pt x="879728" y="667003"/>
                  </a:lnTo>
                  <a:lnTo>
                    <a:pt x="0" y="6670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14718" y="2569540"/>
            <a:ext cx="174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1245" algn="l"/>
              </a:tabLst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d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o	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ct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0185" y="2844165"/>
            <a:ext cx="110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airline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450" y="816991"/>
            <a:ext cx="6882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Breakdown of airline by sentiment</a:t>
            </a:r>
            <a:r>
              <a:rPr spc="-10" dirty="0"/>
              <a:t> </a:t>
            </a:r>
            <a:r>
              <a:rPr spc="-5" dirty="0"/>
              <a:t>–[Partial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7028" y="1243711"/>
            <a:ext cx="1297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Output]</a:t>
            </a:r>
            <a:endParaRPr sz="28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564" y="2420835"/>
            <a:ext cx="7848854" cy="381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56985"/>
            <a:chOff x="0" y="0"/>
            <a:chExt cx="9144000" cy="6356985"/>
          </a:xfrm>
        </p:grpSpPr>
        <p:sp>
          <p:nvSpPr>
            <p:cNvPr id="3" name="object 3"/>
            <p:cNvSpPr/>
            <p:nvPr/>
          </p:nvSpPr>
          <p:spPr>
            <a:xfrm>
              <a:off x="446747" y="3068916"/>
              <a:ext cx="7797673" cy="26643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84958" y="2114550"/>
              <a:ext cx="1728470" cy="993775"/>
            </a:xfrm>
            <a:custGeom>
              <a:avLst/>
              <a:gdLst/>
              <a:ahLst/>
              <a:cxnLst/>
              <a:rect l="l" t="t" r="r" b="b"/>
              <a:pathLst>
                <a:path w="1728470" h="993775">
                  <a:moveTo>
                    <a:pt x="1728216" y="0"/>
                  </a:moveTo>
                  <a:lnTo>
                    <a:pt x="0" y="0"/>
                  </a:lnTo>
                  <a:lnTo>
                    <a:pt x="0" y="645540"/>
                  </a:lnTo>
                  <a:lnTo>
                    <a:pt x="739902" y="645540"/>
                  </a:lnTo>
                  <a:lnTo>
                    <a:pt x="739902" y="745109"/>
                  </a:lnTo>
                  <a:lnTo>
                    <a:pt x="615696" y="745109"/>
                  </a:lnTo>
                  <a:lnTo>
                    <a:pt x="864108" y="993521"/>
                  </a:lnTo>
                  <a:lnTo>
                    <a:pt x="1112520" y="745109"/>
                  </a:lnTo>
                  <a:lnTo>
                    <a:pt x="988314" y="745109"/>
                  </a:lnTo>
                  <a:lnTo>
                    <a:pt x="988314" y="645540"/>
                  </a:lnTo>
                  <a:lnTo>
                    <a:pt x="1728216" y="645540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4958" y="2114550"/>
              <a:ext cx="1728470" cy="993775"/>
            </a:xfrm>
            <a:custGeom>
              <a:avLst/>
              <a:gdLst/>
              <a:ahLst/>
              <a:cxnLst/>
              <a:rect l="l" t="t" r="r" b="b"/>
              <a:pathLst>
                <a:path w="1728470" h="993775">
                  <a:moveTo>
                    <a:pt x="0" y="0"/>
                  </a:moveTo>
                  <a:lnTo>
                    <a:pt x="1728216" y="0"/>
                  </a:lnTo>
                  <a:lnTo>
                    <a:pt x="1728216" y="645540"/>
                  </a:lnTo>
                  <a:lnTo>
                    <a:pt x="988314" y="645540"/>
                  </a:lnTo>
                  <a:lnTo>
                    <a:pt x="988314" y="745109"/>
                  </a:lnTo>
                  <a:lnTo>
                    <a:pt x="1112520" y="745109"/>
                  </a:lnTo>
                  <a:lnTo>
                    <a:pt x="864108" y="993521"/>
                  </a:lnTo>
                  <a:lnTo>
                    <a:pt x="615696" y="745109"/>
                  </a:lnTo>
                  <a:lnTo>
                    <a:pt x="739902" y="745109"/>
                  </a:lnTo>
                  <a:lnTo>
                    <a:pt x="739902" y="645540"/>
                  </a:lnTo>
                  <a:lnTo>
                    <a:pt x="0" y="64554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91360" y="961771"/>
            <a:ext cx="512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Star </a:t>
            </a:r>
            <a:r>
              <a:rPr sz="3600" spc="-5" dirty="0"/>
              <a:t>Rating-[Partial</a:t>
            </a:r>
            <a:r>
              <a:rPr sz="3600" spc="-60" dirty="0"/>
              <a:t> </a:t>
            </a:r>
            <a:r>
              <a:rPr sz="3600" dirty="0"/>
              <a:t>code]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2170302" y="2146172"/>
            <a:ext cx="1557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Display</a:t>
            </a:r>
            <a:r>
              <a:rPr sz="18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title 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r>
              <a:rPr sz="18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sidebar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65342" y="5230621"/>
            <a:ext cx="2899410" cy="1603375"/>
            <a:chOff x="5665342" y="5230621"/>
            <a:chExt cx="2899410" cy="1603375"/>
          </a:xfrm>
        </p:grpSpPr>
        <p:sp>
          <p:nvSpPr>
            <p:cNvPr id="9" name="object 9"/>
            <p:cNvSpPr/>
            <p:nvPr/>
          </p:nvSpPr>
          <p:spPr>
            <a:xfrm>
              <a:off x="5674867" y="5240146"/>
              <a:ext cx="2880360" cy="1584325"/>
            </a:xfrm>
            <a:custGeom>
              <a:avLst/>
              <a:gdLst/>
              <a:ahLst/>
              <a:cxnLst/>
              <a:rect l="l" t="t" r="r" b="b"/>
              <a:pathLst>
                <a:path w="2880359" h="1584325">
                  <a:moveTo>
                    <a:pt x="1440180" y="0"/>
                  </a:moveTo>
                  <a:lnTo>
                    <a:pt x="1044066" y="396087"/>
                  </a:lnTo>
                  <a:lnTo>
                    <a:pt x="1242187" y="396087"/>
                  </a:lnTo>
                  <a:lnTo>
                    <a:pt x="1242187" y="554862"/>
                  </a:lnTo>
                  <a:lnTo>
                    <a:pt x="0" y="554862"/>
                  </a:lnTo>
                  <a:lnTo>
                    <a:pt x="0" y="1584214"/>
                  </a:lnTo>
                  <a:lnTo>
                    <a:pt x="2880360" y="1584214"/>
                  </a:lnTo>
                  <a:lnTo>
                    <a:pt x="2880360" y="554862"/>
                  </a:lnTo>
                  <a:lnTo>
                    <a:pt x="1638173" y="554862"/>
                  </a:lnTo>
                  <a:lnTo>
                    <a:pt x="1638173" y="396087"/>
                  </a:lnTo>
                  <a:lnTo>
                    <a:pt x="1836165" y="396087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4867" y="5240146"/>
              <a:ext cx="2880360" cy="1584325"/>
            </a:xfrm>
            <a:custGeom>
              <a:avLst/>
              <a:gdLst/>
              <a:ahLst/>
              <a:cxnLst/>
              <a:rect l="l" t="t" r="r" b="b"/>
              <a:pathLst>
                <a:path w="2880359" h="1584325">
                  <a:moveTo>
                    <a:pt x="0" y="554862"/>
                  </a:moveTo>
                  <a:lnTo>
                    <a:pt x="1242187" y="554862"/>
                  </a:lnTo>
                  <a:lnTo>
                    <a:pt x="1242187" y="396087"/>
                  </a:lnTo>
                  <a:lnTo>
                    <a:pt x="1044066" y="396087"/>
                  </a:lnTo>
                  <a:lnTo>
                    <a:pt x="1440180" y="0"/>
                  </a:lnTo>
                  <a:lnTo>
                    <a:pt x="1836165" y="396087"/>
                  </a:lnTo>
                  <a:lnTo>
                    <a:pt x="1638173" y="396087"/>
                  </a:lnTo>
                  <a:lnTo>
                    <a:pt x="1638173" y="554862"/>
                  </a:lnTo>
                  <a:lnTo>
                    <a:pt x="2880360" y="554862"/>
                  </a:lnTo>
                  <a:lnTo>
                    <a:pt x="2880360" y="1584214"/>
                  </a:lnTo>
                  <a:lnTo>
                    <a:pt x="0" y="1584214"/>
                  </a:lnTo>
                  <a:lnTo>
                    <a:pt x="0" y="554862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20866" y="6019596"/>
            <a:ext cx="2393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065" marR="5080" indent="-8890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Statement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plot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the  chart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53581" y="2546223"/>
            <a:ext cx="2035810" cy="1045844"/>
            <a:chOff x="6553581" y="2546223"/>
            <a:chExt cx="2035810" cy="1045844"/>
          </a:xfrm>
        </p:grpSpPr>
        <p:sp>
          <p:nvSpPr>
            <p:cNvPr id="13" name="object 13"/>
            <p:cNvSpPr/>
            <p:nvPr/>
          </p:nvSpPr>
          <p:spPr>
            <a:xfrm>
              <a:off x="6563106" y="2555748"/>
              <a:ext cx="2016760" cy="1026794"/>
            </a:xfrm>
            <a:custGeom>
              <a:avLst/>
              <a:gdLst/>
              <a:ahLst/>
              <a:cxnLst/>
              <a:rect l="l" t="t" r="r" b="b"/>
              <a:pathLst>
                <a:path w="2016759" h="1026795">
                  <a:moveTo>
                    <a:pt x="2016252" y="0"/>
                  </a:moveTo>
                  <a:lnTo>
                    <a:pt x="0" y="0"/>
                  </a:lnTo>
                  <a:lnTo>
                    <a:pt x="0" y="667003"/>
                  </a:lnTo>
                  <a:lnTo>
                    <a:pt x="879855" y="667003"/>
                  </a:lnTo>
                  <a:lnTo>
                    <a:pt x="879855" y="769874"/>
                  </a:lnTo>
                  <a:lnTo>
                    <a:pt x="751459" y="769874"/>
                  </a:lnTo>
                  <a:lnTo>
                    <a:pt x="1008126" y="1026413"/>
                  </a:lnTo>
                  <a:lnTo>
                    <a:pt x="1264793" y="769874"/>
                  </a:lnTo>
                  <a:lnTo>
                    <a:pt x="1136396" y="769874"/>
                  </a:lnTo>
                  <a:lnTo>
                    <a:pt x="1136396" y="667003"/>
                  </a:lnTo>
                  <a:lnTo>
                    <a:pt x="2016252" y="667003"/>
                  </a:lnTo>
                  <a:lnTo>
                    <a:pt x="201625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63106" y="2555748"/>
              <a:ext cx="2016760" cy="1026794"/>
            </a:xfrm>
            <a:custGeom>
              <a:avLst/>
              <a:gdLst/>
              <a:ahLst/>
              <a:cxnLst/>
              <a:rect l="l" t="t" r="r" b="b"/>
              <a:pathLst>
                <a:path w="2016759" h="1026795">
                  <a:moveTo>
                    <a:pt x="0" y="0"/>
                  </a:moveTo>
                  <a:lnTo>
                    <a:pt x="2016252" y="0"/>
                  </a:lnTo>
                  <a:lnTo>
                    <a:pt x="2016252" y="667003"/>
                  </a:lnTo>
                  <a:lnTo>
                    <a:pt x="1136396" y="667003"/>
                  </a:lnTo>
                  <a:lnTo>
                    <a:pt x="1136396" y="769874"/>
                  </a:lnTo>
                  <a:lnTo>
                    <a:pt x="1264793" y="769874"/>
                  </a:lnTo>
                  <a:lnTo>
                    <a:pt x="1008126" y="1026413"/>
                  </a:lnTo>
                  <a:lnTo>
                    <a:pt x="751459" y="769874"/>
                  </a:lnTo>
                  <a:lnTo>
                    <a:pt x="879855" y="769874"/>
                  </a:lnTo>
                  <a:lnTo>
                    <a:pt x="879855" y="667003"/>
                  </a:lnTo>
                  <a:lnTo>
                    <a:pt x="0" y="6670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01790" y="2598165"/>
            <a:ext cx="1741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Code </a:t>
            </a:r>
            <a:r>
              <a:rPr sz="1800" spc="-20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o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se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ct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airline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582" y="2492844"/>
            <a:ext cx="7632827" cy="381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2005" y="961771"/>
            <a:ext cx="596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Star Rating – </a:t>
            </a:r>
            <a:r>
              <a:rPr sz="3600" spc="-5" dirty="0"/>
              <a:t>[Partial</a:t>
            </a:r>
            <a:r>
              <a:rPr sz="3600" spc="-105" dirty="0"/>
              <a:t> </a:t>
            </a:r>
            <a:r>
              <a:rPr sz="3600" spc="-5" dirty="0"/>
              <a:t>Output]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88" y="0"/>
            <a:ext cx="912044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50"/>
                </a:moveTo>
                <a:lnTo>
                  <a:pt x="9144000" y="501650"/>
                </a:lnTo>
                <a:lnTo>
                  <a:pt x="9144000" y="0"/>
                </a:lnTo>
                <a:lnTo>
                  <a:pt x="0" y="0"/>
                </a:lnTo>
                <a:lnTo>
                  <a:pt x="0" y="501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834505"/>
            <a:chOff x="0" y="0"/>
            <a:chExt cx="9144000" cy="683450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44000" cy="6356350"/>
            </a:xfrm>
            <a:custGeom>
              <a:avLst/>
              <a:gdLst/>
              <a:ahLst/>
              <a:cxnLst/>
              <a:rect l="l" t="t" r="r" b="b"/>
              <a:pathLst>
                <a:path w="9144000" h="6356350">
                  <a:moveTo>
                    <a:pt x="9144000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5343" y="0"/>
              <a:ext cx="765048" cy="1164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5603" y="0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5748" y="5663237"/>
              <a:ext cx="4333875" cy="1171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92804" y="676783"/>
            <a:ext cx="35064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/>
              <a:t>Proposed  Model</a:t>
            </a:r>
            <a:endParaRPr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01625" marR="5080" indent="-287020">
              <a:lnSpc>
                <a:spcPts val="2000"/>
              </a:lnSpc>
              <a:spcBef>
                <a:spcPts val="505"/>
              </a:spcBef>
              <a:buClr>
                <a:srgbClr val="B31166"/>
              </a:buClr>
              <a:buSzPct val="80000"/>
              <a:buFont typeface="Arial"/>
              <a:buChar char="•"/>
              <a:tabLst>
                <a:tab pos="372110" algn="l"/>
                <a:tab pos="373380" algn="l"/>
                <a:tab pos="1913255" algn="l"/>
                <a:tab pos="3665854" algn="l"/>
                <a:tab pos="4737735" algn="l"/>
                <a:tab pos="5252720" algn="l"/>
                <a:tab pos="6116955" algn="l"/>
                <a:tab pos="6911340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spc="95" dirty="0"/>
              <a:t>EFFIC</a:t>
            </a:r>
            <a:r>
              <a:rPr spc="45" dirty="0"/>
              <a:t>I</a:t>
            </a:r>
            <a:r>
              <a:rPr spc="105" dirty="0"/>
              <a:t>E</a:t>
            </a:r>
            <a:r>
              <a:rPr spc="114" dirty="0"/>
              <a:t>N</a:t>
            </a:r>
            <a:r>
              <a:rPr spc="280" dirty="0"/>
              <a:t>T</a:t>
            </a:r>
            <a:r>
              <a:rPr dirty="0"/>
              <a:t>	</a:t>
            </a:r>
            <a:r>
              <a:rPr spc="105" dirty="0"/>
              <a:t>PR</a:t>
            </a:r>
            <a:r>
              <a:rPr spc="100" dirty="0"/>
              <a:t>E</a:t>
            </a:r>
            <a:r>
              <a:rPr spc="85" dirty="0"/>
              <a:t>DICT</a:t>
            </a:r>
            <a:r>
              <a:rPr spc="30" dirty="0"/>
              <a:t>IO</a:t>
            </a:r>
            <a:r>
              <a:rPr spc="50" dirty="0"/>
              <a:t>N</a:t>
            </a:r>
            <a:r>
              <a:rPr dirty="0"/>
              <a:t>	</a:t>
            </a:r>
            <a:r>
              <a:rPr spc="50" dirty="0"/>
              <a:t>MODEL</a:t>
            </a:r>
            <a:r>
              <a:rPr dirty="0"/>
              <a:t>	</a:t>
            </a:r>
            <a:r>
              <a:rPr spc="135" dirty="0"/>
              <a:t>T</a:t>
            </a:r>
            <a:r>
              <a:rPr spc="165" dirty="0"/>
              <a:t>O</a:t>
            </a:r>
            <a:r>
              <a:rPr dirty="0"/>
              <a:t>	</a:t>
            </a:r>
            <a:r>
              <a:rPr spc="35" dirty="0"/>
              <a:t>LO</a:t>
            </a:r>
            <a:r>
              <a:rPr spc="30" dirty="0"/>
              <a:t>O</a:t>
            </a:r>
            <a:r>
              <a:rPr spc="50" dirty="0"/>
              <a:t>K</a:t>
            </a:r>
            <a:r>
              <a:rPr dirty="0"/>
              <a:t>	</a:t>
            </a:r>
            <a:r>
              <a:rPr spc="-35" dirty="0"/>
              <a:t>I</a:t>
            </a:r>
            <a:r>
              <a:rPr spc="204" dirty="0"/>
              <a:t>N</a:t>
            </a:r>
            <a:r>
              <a:rPr spc="165" dirty="0"/>
              <a:t>T</a:t>
            </a:r>
            <a:r>
              <a:rPr spc="30" dirty="0"/>
              <a:t>O</a:t>
            </a:r>
            <a:r>
              <a:rPr dirty="0"/>
              <a:t>	</a:t>
            </a:r>
            <a:r>
              <a:rPr spc="120" dirty="0"/>
              <a:t>THE  </a:t>
            </a:r>
            <a:r>
              <a:rPr spc="125" dirty="0"/>
              <a:t>SENTIMENTS </a:t>
            </a:r>
            <a:r>
              <a:rPr spc="105" dirty="0"/>
              <a:t>OF </a:t>
            </a:r>
            <a:r>
              <a:rPr spc="165" dirty="0"/>
              <a:t>THE</a:t>
            </a:r>
            <a:r>
              <a:rPr spc="254" dirty="0"/>
              <a:t> </a:t>
            </a:r>
            <a:r>
              <a:rPr spc="110" dirty="0"/>
              <a:t>PEOPLE.</a:t>
            </a:r>
          </a:p>
          <a:p>
            <a:pPr marL="301625" indent="-287020">
              <a:lnSpc>
                <a:spcPts val="2160"/>
              </a:lnSpc>
              <a:spcBef>
                <a:spcPts val="520"/>
              </a:spcBef>
              <a:buClr>
                <a:srgbClr val="B31166"/>
              </a:buClr>
              <a:buSzPct val="80000"/>
              <a:buFont typeface="Arial"/>
              <a:buChar char="•"/>
              <a:tabLst>
                <a:tab pos="302260" algn="l"/>
                <a:tab pos="302895" algn="l"/>
                <a:tab pos="1010919" algn="l"/>
                <a:tab pos="2099310" algn="l"/>
                <a:tab pos="2954020" algn="l"/>
                <a:tab pos="5306060" algn="l"/>
                <a:tab pos="5809615" algn="l"/>
                <a:tab pos="7080250" algn="l"/>
              </a:tabLst>
            </a:pPr>
            <a:r>
              <a:rPr spc="165" dirty="0"/>
              <a:t>THE	</a:t>
            </a:r>
            <a:r>
              <a:rPr spc="25" dirty="0"/>
              <a:t>M</a:t>
            </a:r>
            <a:r>
              <a:rPr spc="10" dirty="0"/>
              <a:t>O</a:t>
            </a:r>
            <a:r>
              <a:rPr spc="65" dirty="0"/>
              <a:t>DEL</a:t>
            </a:r>
            <a:r>
              <a:rPr dirty="0"/>
              <a:t>	</a:t>
            </a:r>
            <a:r>
              <a:rPr spc="80" dirty="0"/>
              <a:t>DOE</a:t>
            </a:r>
            <a:r>
              <a:rPr spc="70" dirty="0"/>
              <a:t>S</a:t>
            </a:r>
            <a:r>
              <a:rPr dirty="0"/>
              <a:t>	</a:t>
            </a:r>
            <a:r>
              <a:rPr spc="75" dirty="0"/>
              <a:t>C</a:t>
            </a:r>
            <a:r>
              <a:rPr spc="50" dirty="0"/>
              <a:t>L</a:t>
            </a:r>
            <a:r>
              <a:rPr spc="90" dirty="0"/>
              <a:t>A</a:t>
            </a:r>
            <a:r>
              <a:rPr spc="65" dirty="0"/>
              <a:t>S</a:t>
            </a:r>
            <a:r>
              <a:rPr spc="80" dirty="0"/>
              <a:t>S</a:t>
            </a:r>
            <a:r>
              <a:rPr spc="30" dirty="0"/>
              <a:t>I</a:t>
            </a:r>
            <a:r>
              <a:rPr spc="70" dirty="0"/>
              <a:t>FI</a:t>
            </a:r>
            <a:r>
              <a:rPr spc="95" dirty="0"/>
              <a:t>C</a:t>
            </a:r>
            <a:r>
              <a:rPr spc="114" dirty="0"/>
              <a:t>AT</a:t>
            </a:r>
            <a:r>
              <a:rPr spc="45" dirty="0"/>
              <a:t>I</a:t>
            </a:r>
            <a:r>
              <a:rPr spc="65" dirty="0"/>
              <a:t>O</a:t>
            </a:r>
            <a:r>
              <a:rPr spc="70" dirty="0"/>
              <a:t>N</a:t>
            </a:r>
            <a:r>
              <a:rPr dirty="0"/>
              <a:t>	</a:t>
            </a:r>
            <a:r>
              <a:rPr spc="114" dirty="0"/>
              <a:t>O</a:t>
            </a:r>
            <a:r>
              <a:rPr spc="90" dirty="0"/>
              <a:t>F</a:t>
            </a:r>
            <a:r>
              <a:rPr dirty="0"/>
              <a:t>	</a:t>
            </a:r>
            <a:r>
              <a:rPr spc="260" dirty="0"/>
              <a:t>T</a:t>
            </a:r>
            <a:r>
              <a:rPr spc="-10" dirty="0"/>
              <a:t>W</a:t>
            </a:r>
            <a:r>
              <a:rPr spc="125" dirty="0"/>
              <a:t>E</a:t>
            </a:r>
            <a:r>
              <a:rPr spc="114" dirty="0"/>
              <a:t>E</a:t>
            </a:r>
            <a:r>
              <a:rPr spc="210" dirty="0"/>
              <a:t>TS</a:t>
            </a:r>
            <a:r>
              <a:rPr dirty="0"/>
              <a:t>	</a:t>
            </a:r>
            <a:r>
              <a:rPr spc="65" dirty="0"/>
              <a:t>ON</a:t>
            </a:r>
          </a:p>
          <a:p>
            <a:pPr marL="301625">
              <a:lnSpc>
                <a:spcPts val="2160"/>
              </a:lnSpc>
            </a:pPr>
            <a:r>
              <a:rPr spc="165" dirty="0"/>
              <a:t>THE </a:t>
            </a:r>
            <a:r>
              <a:rPr spc="70" dirty="0"/>
              <a:t>BASIS ON</a:t>
            </a:r>
            <a:r>
              <a:rPr spc="225" dirty="0"/>
              <a:t> </a:t>
            </a:r>
            <a:r>
              <a:rPr spc="120" dirty="0"/>
              <a:t>SENTIMENTS.</a:t>
            </a:r>
          </a:p>
          <a:p>
            <a:pPr marL="301625" marR="6985" indent="-287020">
              <a:lnSpc>
                <a:spcPts val="1920"/>
              </a:lnSpc>
              <a:spcBef>
                <a:spcPts val="980"/>
              </a:spcBef>
              <a:buClr>
                <a:srgbClr val="B31166"/>
              </a:buClr>
              <a:buSzPct val="80000"/>
              <a:buFont typeface="Arial"/>
              <a:buChar char="•"/>
              <a:tabLst>
                <a:tab pos="302260" algn="l"/>
                <a:tab pos="302895" algn="l"/>
                <a:tab pos="2599055" algn="l"/>
                <a:tab pos="4469765" algn="l"/>
                <a:tab pos="5053330" algn="l"/>
                <a:tab pos="7117080" algn="l"/>
              </a:tabLst>
            </a:pPr>
            <a:r>
              <a:rPr spc="55" dirty="0"/>
              <a:t>GE</a:t>
            </a:r>
            <a:r>
              <a:rPr spc="65" dirty="0"/>
              <a:t>O</a:t>
            </a:r>
            <a:r>
              <a:rPr spc="580" dirty="0"/>
              <a:t>-</a:t>
            </a:r>
            <a:r>
              <a:rPr spc="140" dirty="0"/>
              <a:t>T</a:t>
            </a:r>
            <a:r>
              <a:rPr spc="150" dirty="0"/>
              <a:t>A</a:t>
            </a:r>
            <a:r>
              <a:rPr spc="25" dirty="0"/>
              <a:t>G</a:t>
            </a:r>
            <a:r>
              <a:rPr spc="10" dirty="0"/>
              <a:t>G</a:t>
            </a:r>
            <a:r>
              <a:rPr spc="-10" dirty="0"/>
              <a:t>I</a:t>
            </a:r>
            <a:r>
              <a:rPr spc="65" dirty="0"/>
              <a:t>N</a:t>
            </a:r>
            <a:r>
              <a:rPr spc="70" dirty="0"/>
              <a:t>G</a:t>
            </a:r>
            <a:r>
              <a:rPr dirty="0"/>
              <a:t>	</a:t>
            </a:r>
            <a:r>
              <a:rPr spc="150" dirty="0"/>
              <a:t>[LAT</a:t>
            </a:r>
            <a:r>
              <a:rPr spc="75" dirty="0"/>
              <a:t>I</a:t>
            </a:r>
            <a:r>
              <a:rPr spc="175" dirty="0"/>
              <a:t>T</a:t>
            </a:r>
            <a:r>
              <a:rPr spc="200" dirty="0"/>
              <a:t>U</a:t>
            </a:r>
            <a:r>
              <a:rPr spc="75" dirty="0"/>
              <a:t>D</a:t>
            </a:r>
            <a:r>
              <a:rPr spc="65" dirty="0"/>
              <a:t>E</a:t>
            </a:r>
            <a:r>
              <a:rPr dirty="0"/>
              <a:t>	</a:t>
            </a:r>
            <a:r>
              <a:rPr spc="110" dirty="0"/>
              <a:t>&amp;</a:t>
            </a:r>
            <a:r>
              <a:rPr dirty="0"/>
              <a:t>	</a:t>
            </a:r>
            <a:r>
              <a:rPr spc="60" dirty="0"/>
              <a:t>LO</a:t>
            </a:r>
            <a:r>
              <a:rPr spc="50" dirty="0"/>
              <a:t>N</a:t>
            </a:r>
            <a:r>
              <a:rPr spc="90" dirty="0"/>
              <a:t>GIT</a:t>
            </a:r>
            <a:r>
              <a:rPr spc="165" dirty="0"/>
              <a:t>UDE</a:t>
            </a:r>
            <a:r>
              <a:rPr spc="80" dirty="0"/>
              <a:t>]</a:t>
            </a:r>
            <a:r>
              <a:rPr dirty="0"/>
              <a:t>	</a:t>
            </a:r>
            <a:r>
              <a:rPr spc="55" dirty="0"/>
              <a:t>OF  </a:t>
            </a:r>
            <a:r>
              <a:rPr spc="155" dirty="0"/>
              <a:t>TWEETS </a:t>
            </a:r>
            <a:r>
              <a:rPr spc="120" dirty="0"/>
              <a:t>FEATURE</a:t>
            </a:r>
            <a:r>
              <a:rPr spc="160" dirty="0"/>
              <a:t> </a:t>
            </a:r>
            <a:r>
              <a:rPr spc="50" dirty="0"/>
              <a:t>AVAILABLE.</a:t>
            </a:r>
          </a:p>
          <a:p>
            <a:pPr marL="301625" indent="-287020">
              <a:lnSpc>
                <a:spcPts val="2160"/>
              </a:lnSpc>
              <a:spcBef>
                <a:spcPts val="545"/>
              </a:spcBef>
              <a:buClr>
                <a:srgbClr val="B31166"/>
              </a:buClr>
              <a:buSzPct val="80000"/>
              <a:buFont typeface="Arial"/>
              <a:buChar char="•"/>
              <a:tabLst>
                <a:tab pos="302260" algn="l"/>
                <a:tab pos="302895" algn="l"/>
                <a:tab pos="2184400" algn="l"/>
                <a:tab pos="2707640" algn="l"/>
                <a:tab pos="3931285" algn="l"/>
                <a:tab pos="4457065" algn="l"/>
                <a:tab pos="6213475" algn="l"/>
              </a:tabLst>
            </a:pPr>
            <a:r>
              <a:rPr spc="50" dirty="0"/>
              <a:t>BREAKDOWN	</a:t>
            </a:r>
            <a:r>
              <a:rPr spc="100" dirty="0"/>
              <a:t>OF	</a:t>
            </a:r>
            <a:r>
              <a:rPr spc="35" dirty="0"/>
              <a:t>AIRLINE	</a:t>
            </a:r>
            <a:r>
              <a:rPr spc="5" dirty="0"/>
              <a:t>BY	</a:t>
            </a:r>
            <a:r>
              <a:rPr spc="125" dirty="0"/>
              <a:t>SENTIMENT	</a:t>
            </a:r>
            <a:r>
              <a:rPr spc="120" dirty="0"/>
              <a:t>FEATURE</a:t>
            </a:r>
          </a:p>
          <a:p>
            <a:pPr marL="301625">
              <a:lnSpc>
                <a:spcPts val="2160"/>
              </a:lnSpc>
            </a:pPr>
            <a:r>
              <a:rPr spc="50" dirty="0"/>
              <a:t>AVAILABLE.</a:t>
            </a:r>
          </a:p>
          <a:p>
            <a:pPr marL="301625" marR="7620" indent="-287020">
              <a:lnSpc>
                <a:spcPts val="1920"/>
              </a:lnSpc>
              <a:spcBef>
                <a:spcPts val="980"/>
              </a:spcBef>
              <a:buClr>
                <a:srgbClr val="B31166"/>
              </a:buClr>
              <a:buSzPct val="80000"/>
              <a:buFont typeface="Arial"/>
              <a:buChar char="•"/>
              <a:tabLst>
                <a:tab pos="302260" algn="l"/>
                <a:tab pos="302895" algn="l"/>
                <a:tab pos="1144905" algn="l"/>
                <a:tab pos="2298700" algn="l"/>
                <a:tab pos="2785110" algn="l"/>
                <a:tab pos="3972560" algn="l"/>
                <a:tab pos="4492625" algn="l"/>
                <a:tab pos="5393055" algn="l"/>
                <a:tab pos="5880735" algn="l"/>
              </a:tabLst>
            </a:pPr>
            <a:r>
              <a:rPr spc="200" dirty="0"/>
              <a:t>S</a:t>
            </a:r>
            <a:r>
              <a:rPr spc="210" dirty="0"/>
              <a:t>T</a:t>
            </a:r>
            <a:r>
              <a:rPr spc="15" dirty="0"/>
              <a:t>A</a:t>
            </a:r>
            <a:r>
              <a:rPr spc="20" dirty="0"/>
              <a:t>R</a:t>
            </a:r>
            <a:r>
              <a:rPr dirty="0"/>
              <a:t>	</a:t>
            </a:r>
            <a:r>
              <a:rPr spc="75" dirty="0"/>
              <a:t>RATING</a:t>
            </a:r>
            <a:r>
              <a:rPr dirty="0"/>
              <a:t>	</a:t>
            </a:r>
            <a:r>
              <a:rPr spc="100" dirty="0"/>
              <a:t>O</a:t>
            </a:r>
            <a:r>
              <a:rPr spc="90" dirty="0"/>
              <a:t>F</a:t>
            </a:r>
            <a:r>
              <a:rPr dirty="0"/>
              <a:t>	AI</a:t>
            </a:r>
            <a:r>
              <a:rPr spc="-10" dirty="0"/>
              <a:t>R</a:t>
            </a:r>
            <a:r>
              <a:rPr spc="40" dirty="0"/>
              <a:t>LI</a:t>
            </a:r>
            <a:r>
              <a:rPr spc="55" dirty="0"/>
              <a:t>N</a:t>
            </a:r>
            <a:r>
              <a:rPr spc="120" dirty="0"/>
              <a:t>E</a:t>
            </a:r>
            <a:r>
              <a:rPr dirty="0"/>
              <a:t>	</a:t>
            </a:r>
            <a:r>
              <a:rPr spc="70" dirty="0"/>
              <a:t>ON</a:t>
            </a:r>
            <a:r>
              <a:rPr dirty="0"/>
              <a:t>	</a:t>
            </a:r>
            <a:r>
              <a:rPr spc="65" dirty="0"/>
              <a:t>B</a:t>
            </a:r>
            <a:r>
              <a:rPr spc="55" dirty="0"/>
              <a:t>AS</a:t>
            </a:r>
            <a:r>
              <a:rPr spc="20" dirty="0"/>
              <a:t>I</a:t>
            </a:r>
            <a:r>
              <a:rPr spc="140" dirty="0"/>
              <a:t>S</a:t>
            </a:r>
            <a:r>
              <a:rPr dirty="0"/>
              <a:t>	</a:t>
            </a:r>
            <a:r>
              <a:rPr spc="105" dirty="0"/>
              <a:t>OF</a:t>
            </a:r>
            <a:r>
              <a:rPr dirty="0"/>
              <a:t>	</a:t>
            </a:r>
            <a:r>
              <a:rPr spc="125" dirty="0"/>
              <a:t>SE</a:t>
            </a:r>
            <a:r>
              <a:rPr spc="204" dirty="0"/>
              <a:t>N</a:t>
            </a:r>
            <a:r>
              <a:rPr spc="165" dirty="0"/>
              <a:t>T</a:t>
            </a:r>
            <a:r>
              <a:rPr spc="-5" dirty="0"/>
              <a:t>I</a:t>
            </a:r>
            <a:r>
              <a:rPr spc="-10" dirty="0"/>
              <a:t>M</a:t>
            </a:r>
            <a:r>
              <a:rPr spc="105" dirty="0"/>
              <a:t>E</a:t>
            </a:r>
            <a:r>
              <a:rPr spc="114" dirty="0"/>
              <a:t>N</a:t>
            </a:r>
            <a:r>
              <a:rPr spc="170" dirty="0"/>
              <a:t>T  </a:t>
            </a:r>
            <a:r>
              <a:rPr spc="120" dirty="0"/>
              <a:t>FEATURE </a:t>
            </a:r>
            <a:r>
              <a:rPr spc="55" dirty="0"/>
              <a:t>IS </a:t>
            </a:r>
            <a:r>
              <a:rPr spc="60" dirty="0"/>
              <a:t>ALSO</a:t>
            </a:r>
            <a:r>
              <a:rPr spc="295" dirty="0"/>
              <a:t> </a:t>
            </a:r>
            <a:r>
              <a:rPr spc="114" dirty="0"/>
              <a:t>THERE.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88" y="0"/>
            <a:ext cx="912044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50"/>
                </a:moveTo>
                <a:lnTo>
                  <a:pt x="9144000" y="501650"/>
                </a:lnTo>
                <a:lnTo>
                  <a:pt x="9144000" y="0"/>
                </a:lnTo>
                <a:lnTo>
                  <a:pt x="0" y="0"/>
                </a:lnTo>
                <a:lnTo>
                  <a:pt x="0" y="501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356985"/>
            <a:chOff x="0" y="0"/>
            <a:chExt cx="9144000" cy="63569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44000" cy="6356350"/>
            </a:xfrm>
            <a:custGeom>
              <a:avLst/>
              <a:gdLst/>
              <a:ahLst/>
              <a:cxnLst/>
              <a:rect l="l" t="t" r="r" b="b"/>
              <a:pathLst>
                <a:path w="9144000" h="6356350">
                  <a:moveTo>
                    <a:pt x="9144000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5343" y="0"/>
              <a:ext cx="765048" cy="1164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5603" y="0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34639" y="518541"/>
            <a:ext cx="2475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</a:t>
            </a:r>
            <a:r>
              <a:rPr spc="-15" dirty="0"/>
              <a:t>U</a:t>
            </a:r>
            <a:r>
              <a:rPr spc="-5" dirty="0"/>
              <a:t>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5286" y="1760601"/>
            <a:ext cx="7007859" cy="38004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09"/>
              </a:spcBef>
            </a:pP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1700" spc="60" dirty="0">
                <a:solidFill>
                  <a:srgbClr val="FFFF00"/>
                </a:solidFill>
                <a:latin typeface="Times New Roman"/>
                <a:cs typeface="Times New Roman"/>
              </a:rPr>
              <a:t>PROLIFERATION </a:t>
            </a:r>
            <a:r>
              <a:rPr sz="1700" spc="80" dirty="0">
                <a:solidFill>
                  <a:srgbClr val="FFFF00"/>
                </a:solidFill>
                <a:latin typeface="Times New Roman"/>
                <a:cs typeface="Times New Roman"/>
              </a:rPr>
              <a:t>OF </a:t>
            </a:r>
            <a:r>
              <a:rPr sz="1700" spc="25" dirty="0">
                <a:solidFill>
                  <a:srgbClr val="FFFF00"/>
                </a:solidFill>
                <a:latin typeface="Times New Roman"/>
                <a:cs typeface="Times New Roman"/>
              </a:rPr>
              <a:t>MICROBLOGGING </a:t>
            </a:r>
            <a:r>
              <a:rPr sz="1700" spc="110" dirty="0">
                <a:solidFill>
                  <a:srgbClr val="FFFF00"/>
                </a:solidFill>
                <a:latin typeface="Times New Roman"/>
                <a:cs typeface="Times New Roman"/>
              </a:rPr>
              <a:t>SITES </a:t>
            </a:r>
            <a:r>
              <a:rPr sz="1700" spc="35" dirty="0">
                <a:solidFill>
                  <a:srgbClr val="FFFF00"/>
                </a:solidFill>
                <a:latin typeface="Times New Roman"/>
                <a:cs typeface="Times New Roman"/>
              </a:rPr>
              <a:t>LIKE  </a:t>
            </a:r>
            <a:r>
              <a:rPr sz="1700" spc="114" dirty="0">
                <a:solidFill>
                  <a:srgbClr val="FFFF00"/>
                </a:solidFill>
                <a:latin typeface="Times New Roman"/>
                <a:cs typeface="Times New Roman"/>
              </a:rPr>
              <a:t>TWITTER </a:t>
            </a:r>
            <a:r>
              <a:rPr sz="1700" spc="90" dirty="0">
                <a:solidFill>
                  <a:srgbClr val="FFFF00"/>
                </a:solidFill>
                <a:latin typeface="Times New Roman"/>
                <a:cs typeface="Times New Roman"/>
              </a:rPr>
              <a:t>OFFERS </a:t>
            </a:r>
            <a:r>
              <a:rPr sz="1700" spc="55" dirty="0">
                <a:solidFill>
                  <a:srgbClr val="FFFF00"/>
                </a:solidFill>
                <a:latin typeface="Times New Roman"/>
                <a:cs typeface="Times New Roman"/>
              </a:rPr>
              <a:t>AN </a:t>
            </a:r>
            <a:r>
              <a:rPr sz="1700" spc="85" dirty="0">
                <a:solidFill>
                  <a:srgbClr val="FFFF00"/>
                </a:solidFill>
                <a:latin typeface="Times New Roman"/>
                <a:cs typeface="Times New Roman"/>
              </a:rPr>
              <a:t>UNPRECEDENTED </a:t>
            </a:r>
            <a:r>
              <a:rPr sz="1700" spc="80" dirty="0">
                <a:solidFill>
                  <a:srgbClr val="FFFF00"/>
                </a:solidFill>
                <a:latin typeface="Times New Roman"/>
                <a:cs typeface="Times New Roman"/>
              </a:rPr>
              <a:t>OPPORTUNITY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TO  </a:t>
            </a:r>
            <a:r>
              <a:rPr sz="1700" spc="85" dirty="0">
                <a:solidFill>
                  <a:srgbClr val="FFFF00"/>
                </a:solidFill>
                <a:latin typeface="Times New Roman"/>
                <a:cs typeface="Times New Roman"/>
              </a:rPr>
              <a:t>CREATE </a:t>
            </a:r>
            <a:r>
              <a:rPr sz="1700" spc="40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EMPLOY </a:t>
            </a:r>
            <a:r>
              <a:rPr sz="1700" spc="75" dirty="0">
                <a:solidFill>
                  <a:srgbClr val="FFFF00"/>
                </a:solidFill>
                <a:latin typeface="Times New Roman"/>
                <a:cs typeface="Times New Roman"/>
              </a:rPr>
              <a:t>THEORIES </a:t>
            </a:r>
            <a:r>
              <a:rPr sz="1700" spc="95" dirty="0">
                <a:solidFill>
                  <a:srgbClr val="FFFF00"/>
                </a:solidFill>
                <a:latin typeface="Times New Roman"/>
                <a:cs typeface="Times New Roman"/>
              </a:rPr>
              <a:t>&amp; </a:t>
            </a:r>
            <a:r>
              <a:rPr sz="1700" spc="70" dirty="0">
                <a:solidFill>
                  <a:srgbClr val="FFFF00"/>
                </a:solidFill>
                <a:latin typeface="Times New Roman"/>
                <a:cs typeface="Times New Roman"/>
              </a:rPr>
              <a:t>TECHNOLOGIES </a:t>
            </a:r>
            <a:r>
              <a:rPr sz="1700" spc="140" dirty="0">
                <a:solidFill>
                  <a:srgbClr val="FFFF00"/>
                </a:solidFill>
                <a:latin typeface="Times New Roman"/>
                <a:cs typeface="Times New Roman"/>
              </a:rPr>
              <a:t>THAT  </a:t>
            </a:r>
            <a:r>
              <a:rPr sz="1700" spc="60" dirty="0">
                <a:solidFill>
                  <a:srgbClr val="FFFF00"/>
                </a:solidFill>
                <a:latin typeface="Times New Roman"/>
                <a:cs typeface="Times New Roman"/>
              </a:rPr>
              <a:t>SEARCH </a:t>
            </a:r>
            <a:r>
              <a:rPr sz="1700" spc="40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MINE </a:t>
            </a:r>
            <a:r>
              <a:rPr sz="1700" spc="55" dirty="0">
                <a:solidFill>
                  <a:srgbClr val="FFFF00"/>
                </a:solidFill>
                <a:latin typeface="Times New Roman"/>
                <a:cs typeface="Times New Roman"/>
              </a:rPr>
              <a:t>FOR </a:t>
            </a:r>
            <a:r>
              <a:rPr sz="1700" spc="100" dirty="0">
                <a:solidFill>
                  <a:srgbClr val="FFFF00"/>
                </a:solidFill>
                <a:latin typeface="Times New Roman"/>
                <a:cs typeface="Times New Roman"/>
              </a:rPr>
              <a:t>SENTIMENTS.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1700" spc="10" dirty="0">
                <a:solidFill>
                  <a:srgbClr val="FFFF00"/>
                </a:solidFill>
                <a:latin typeface="Times New Roman"/>
                <a:cs typeface="Times New Roman"/>
              </a:rPr>
              <a:t>WORK </a:t>
            </a:r>
            <a:r>
              <a:rPr sz="1700" spc="100" dirty="0">
                <a:solidFill>
                  <a:srgbClr val="FFFF00"/>
                </a:solidFill>
                <a:latin typeface="Times New Roman"/>
                <a:cs typeface="Times New Roman"/>
              </a:rPr>
              <a:t>PRESENTED  </a:t>
            </a:r>
            <a:r>
              <a:rPr sz="1700" spc="40" dirty="0">
                <a:solidFill>
                  <a:srgbClr val="FFFF00"/>
                </a:solidFill>
                <a:latin typeface="Times New Roman"/>
                <a:cs typeface="Times New Roman"/>
              </a:rPr>
              <a:t>IN </a:t>
            </a:r>
            <a:r>
              <a:rPr sz="1700" spc="105" dirty="0">
                <a:solidFill>
                  <a:srgbClr val="FFFF00"/>
                </a:solidFill>
                <a:latin typeface="Times New Roman"/>
                <a:cs typeface="Times New Roman"/>
              </a:rPr>
              <a:t>THIS </a:t>
            </a:r>
            <a:r>
              <a:rPr sz="1700" spc="85" dirty="0">
                <a:solidFill>
                  <a:srgbClr val="FFFF00"/>
                </a:solidFill>
                <a:latin typeface="Times New Roman"/>
                <a:cs typeface="Times New Roman"/>
              </a:rPr>
              <a:t>PAPER SPECIFIES </a:t>
            </a:r>
            <a:r>
              <a:rPr sz="1700" spc="25" dirty="0">
                <a:solidFill>
                  <a:srgbClr val="FFFF00"/>
                </a:solidFill>
                <a:latin typeface="Times New Roman"/>
                <a:cs typeface="Times New Roman"/>
              </a:rPr>
              <a:t>A </a:t>
            </a:r>
            <a:r>
              <a:rPr sz="1700" spc="60" dirty="0">
                <a:solidFill>
                  <a:srgbClr val="FFFF00"/>
                </a:solidFill>
                <a:latin typeface="Times New Roman"/>
                <a:cs typeface="Times New Roman"/>
              </a:rPr>
              <a:t>NOVEL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APPROACH </a:t>
            </a:r>
            <a:r>
              <a:rPr sz="1700" spc="55" dirty="0">
                <a:solidFill>
                  <a:srgbClr val="FFFF00"/>
                </a:solidFill>
                <a:latin typeface="Times New Roman"/>
                <a:cs typeface="Times New Roman"/>
              </a:rPr>
              <a:t>FOR  </a:t>
            </a:r>
            <a:r>
              <a:rPr sz="1700" spc="100" dirty="0">
                <a:solidFill>
                  <a:srgbClr val="FFFF00"/>
                </a:solidFill>
                <a:latin typeface="Times New Roman"/>
                <a:cs typeface="Times New Roman"/>
              </a:rPr>
              <a:t>SENTIMENT </a:t>
            </a:r>
            <a:r>
              <a:rPr sz="1700" spc="40" dirty="0">
                <a:solidFill>
                  <a:srgbClr val="FFFF00"/>
                </a:solidFill>
                <a:latin typeface="Times New Roman"/>
                <a:cs typeface="Times New Roman"/>
              </a:rPr>
              <a:t>ANALYSIS </a:t>
            </a:r>
            <a:r>
              <a:rPr sz="1700" spc="55" dirty="0">
                <a:solidFill>
                  <a:srgbClr val="FFFF00"/>
                </a:solidFill>
                <a:latin typeface="Times New Roman"/>
                <a:cs typeface="Times New Roman"/>
              </a:rPr>
              <a:t>ON </a:t>
            </a:r>
            <a:r>
              <a:rPr sz="1700" spc="114" dirty="0">
                <a:solidFill>
                  <a:srgbClr val="FFFF00"/>
                </a:solidFill>
                <a:latin typeface="Times New Roman"/>
                <a:cs typeface="Times New Roman"/>
              </a:rPr>
              <a:t>TWITTER </a:t>
            </a:r>
            <a:r>
              <a:rPr sz="1700" spc="70" dirty="0">
                <a:solidFill>
                  <a:srgbClr val="FFFF00"/>
                </a:solidFill>
                <a:latin typeface="Times New Roman"/>
                <a:cs typeface="Times New Roman"/>
              </a:rPr>
              <a:t>DATA. </a:t>
            </a:r>
            <a:r>
              <a:rPr sz="1700" spc="125" dirty="0">
                <a:solidFill>
                  <a:srgbClr val="FFFF00"/>
                </a:solidFill>
                <a:latin typeface="Times New Roman"/>
                <a:cs typeface="Times New Roman"/>
              </a:rPr>
              <a:t>TO </a:t>
            </a:r>
            <a:r>
              <a:rPr sz="1700" spc="55" dirty="0">
                <a:solidFill>
                  <a:srgbClr val="FFFF00"/>
                </a:solidFill>
                <a:latin typeface="Times New Roman"/>
                <a:cs typeface="Times New Roman"/>
              </a:rPr>
              <a:t>UNCOVER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 </a:t>
            </a:r>
            <a:r>
              <a:rPr sz="1700" spc="100" dirty="0">
                <a:solidFill>
                  <a:srgbClr val="FFFF00"/>
                </a:solidFill>
                <a:latin typeface="Times New Roman"/>
                <a:cs typeface="Times New Roman"/>
              </a:rPr>
              <a:t>SENTIMENT, </a:t>
            </a:r>
            <a:r>
              <a:rPr sz="1700" spc="50" dirty="0">
                <a:solidFill>
                  <a:srgbClr val="FFFF00"/>
                </a:solidFill>
                <a:latin typeface="Times New Roman"/>
                <a:cs typeface="Times New Roman"/>
              </a:rPr>
              <a:t>WE </a:t>
            </a:r>
            <a:r>
              <a:rPr sz="1700" spc="80" dirty="0">
                <a:solidFill>
                  <a:srgbClr val="FFFF00"/>
                </a:solidFill>
                <a:latin typeface="Times New Roman"/>
                <a:cs typeface="Times New Roman"/>
              </a:rPr>
              <a:t>EXTRACTED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1700" spc="6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OPINION </a:t>
            </a:r>
            <a:r>
              <a:rPr sz="1700" spc="30" dirty="0">
                <a:solidFill>
                  <a:srgbClr val="FFFF00"/>
                </a:solidFill>
                <a:latin typeface="Times New Roman"/>
                <a:cs typeface="Times New Roman"/>
              </a:rPr>
              <a:t>WORDS </a:t>
            </a:r>
            <a:r>
              <a:rPr sz="1700" spc="40" dirty="0">
                <a:solidFill>
                  <a:srgbClr val="FFFF00"/>
                </a:solidFill>
                <a:latin typeface="Times New Roman"/>
                <a:cs typeface="Times New Roman"/>
              </a:rPr>
              <a:t>(A  </a:t>
            </a:r>
            <a:r>
              <a:rPr sz="1700" spc="50" dirty="0">
                <a:solidFill>
                  <a:srgbClr val="FFFF00"/>
                </a:solidFill>
                <a:latin typeface="Times New Roman"/>
                <a:cs typeface="Times New Roman"/>
              </a:rPr>
              <a:t>COMBINATION </a:t>
            </a:r>
            <a:r>
              <a:rPr sz="1700" spc="90" dirty="0">
                <a:solidFill>
                  <a:srgbClr val="FFFF00"/>
                </a:solidFill>
                <a:latin typeface="Times New Roman"/>
                <a:cs typeface="Times New Roman"/>
              </a:rPr>
              <a:t>OF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1700" spc="70" dirty="0">
                <a:solidFill>
                  <a:srgbClr val="FFFF00"/>
                </a:solidFill>
                <a:latin typeface="Times New Roman"/>
                <a:cs typeface="Times New Roman"/>
              </a:rPr>
              <a:t>ADJECTIVES </a:t>
            </a:r>
            <a:r>
              <a:rPr sz="1700" spc="40" dirty="0">
                <a:solidFill>
                  <a:srgbClr val="FFFF00"/>
                </a:solidFill>
                <a:latin typeface="Times New Roman"/>
                <a:cs typeface="Times New Roman"/>
              </a:rPr>
              <a:t>ALONG </a:t>
            </a:r>
            <a:r>
              <a:rPr sz="1700" spc="70" dirty="0">
                <a:solidFill>
                  <a:srgbClr val="FFFF00"/>
                </a:solidFill>
                <a:latin typeface="Times New Roman"/>
                <a:cs typeface="Times New Roman"/>
              </a:rPr>
              <a:t>WITH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VERBS 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VERBS) </a:t>
            </a:r>
            <a:r>
              <a:rPr sz="1700" spc="35" dirty="0">
                <a:solidFill>
                  <a:srgbClr val="FFFF00"/>
                </a:solidFill>
                <a:latin typeface="Times New Roman"/>
                <a:cs typeface="Times New Roman"/>
              </a:rPr>
              <a:t>IN </a:t>
            </a:r>
            <a:r>
              <a:rPr sz="1700" spc="140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1700" spc="120" dirty="0">
                <a:solidFill>
                  <a:srgbClr val="FFFF00"/>
                </a:solidFill>
                <a:latin typeface="Times New Roman"/>
                <a:cs typeface="Times New Roman"/>
              </a:rPr>
              <a:t>TWEETS. </a:t>
            </a:r>
            <a:r>
              <a:rPr sz="1700" spc="140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1700" spc="105" dirty="0">
                <a:solidFill>
                  <a:srgbClr val="FFFF00"/>
                </a:solidFill>
                <a:latin typeface="Times New Roman"/>
                <a:cs typeface="Times New Roman"/>
              </a:rPr>
              <a:t>CORPUS-BASED </a:t>
            </a:r>
            <a:r>
              <a:rPr sz="1700" spc="75" dirty="0">
                <a:solidFill>
                  <a:srgbClr val="FFFF00"/>
                </a:solidFill>
                <a:latin typeface="Times New Roman"/>
                <a:cs typeface="Times New Roman"/>
              </a:rPr>
              <a:t>METHOD 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WAS </a:t>
            </a:r>
            <a:r>
              <a:rPr sz="1700" spc="80" dirty="0">
                <a:solidFill>
                  <a:srgbClr val="FFFF00"/>
                </a:solidFill>
                <a:latin typeface="Times New Roman"/>
                <a:cs typeface="Times New Roman"/>
              </a:rPr>
              <a:t>USED </a:t>
            </a:r>
            <a:r>
              <a:rPr sz="1700" spc="125" dirty="0">
                <a:solidFill>
                  <a:srgbClr val="FFFF00"/>
                </a:solidFill>
                <a:latin typeface="Times New Roman"/>
                <a:cs typeface="Times New Roman"/>
              </a:rPr>
              <a:t>TO </a:t>
            </a:r>
            <a:r>
              <a:rPr sz="1700" spc="60" dirty="0">
                <a:solidFill>
                  <a:srgbClr val="FFFF00"/>
                </a:solidFill>
                <a:latin typeface="Times New Roman"/>
                <a:cs typeface="Times New Roman"/>
              </a:rPr>
              <a:t>FIND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1700" spc="6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FFFF00"/>
                </a:solidFill>
                <a:latin typeface="Times New Roman"/>
                <a:cs typeface="Times New Roman"/>
              </a:rPr>
              <a:t>SEMANTIC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ORIENTATION </a:t>
            </a:r>
            <a:r>
              <a:rPr sz="1700" spc="75" dirty="0">
                <a:solidFill>
                  <a:srgbClr val="FFFF00"/>
                </a:solidFill>
                <a:latin typeface="Times New Roman"/>
                <a:cs typeface="Times New Roman"/>
              </a:rPr>
              <a:t>OF  </a:t>
            </a:r>
            <a:r>
              <a:rPr sz="1700" spc="70" dirty="0">
                <a:solidFill>
                  <a:srgbClr val="FFFF00"/>
                </a:solidFill>
                <a:latin typeface="Times New Roman"/>
                <a:cs typeface="Times New Roman"/>
              </a:rPr>
              <a:t>ADJECTIVES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1700" spc="70" dirty="0">
                <a:solidFill>
                  <a:srgbClr val="FFFF00"/>
                </a:solidFill>
                <a:latin typeface="Times New Roman"/>
                <a:cs typeface="Times New Roman"/>
              </a:rPr>
              <a:t>DICTIONARY-BASED </a:t>
            </a:r>
            <a:r>
              <a:rPr sz="1700" spc="75" dirty="0">
                <a:solidFill>
                  <a:srgbClr val="FFFF00"/>
                </a:solidFill>
                <a:latin typeface="Times New Roman"/>
                <a:cs typeface="Times New Roman"/>
              </a:rPr>
              <a:t>METHOD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TO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FIND 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1700" spc="75" dirty="0">
                <a:solidFill>
                  <a:srgbClr val="FFFF00"/>
                </a:solidFill>
                <a:latin typeface="Times New Roman"/>
                <a:cs typeface="Times New Roman"/>
              </a:rPr>
              <a:t>SEMANTIC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ORIENTATION </a:t>
            </a:r>
            <a:r>
              <a:rPr sz="1700" spc="80" dirty="0">
                <a:solidFill>
                  <a:srgbClr val="FFFF00"/>
                </a:solidFill>
                <a:latin typeface="Times New Roman"/>
                <a:cs typeface="Times New Roman"/>
              </a:rPr>
              <a:t>OF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VERBS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1700" spc="55" dirty="0">
                <a:solidFill>
                  <a:srgbClr val="FFFF00"/>
                </a:solidFill>
                <a:latin typeface="Times New Roman"/>
                <a:cs typeface="Times New Roman"/>
              </a:rPr>
              <a:t>ADVERBS.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 </a:t>
            </a:r>
            <a:r>
              <a:rPr sz="1700" spc="40" dirty="0">
                <a:solidFill>
                  <a:srgbClr val="FFFF00"/>
                </a:solidFill>
                <a:latin typeface="Times New Roman"/>
                <a:cs typeface="Times New Roman"/>
              </a:rPr>
              <a:t>OVERALL </a:t>
            </a:r>
            <a:r>
              <a:rPr sz="1700" spc="130" dirty="0">
                <a:solidFill>
                  <a:srgbClr val="FFFF00"/>
                </a:solidFill>
                <a:latin typeface="Times New Roman"/>
                <a:cs typeface="Times New Roman"/>
              </a:rPr>
              <a:t>TWEET </a:t>
            </a:r>
            <a:r>
              <a:rPr sz="1700" spc="100" dirty="0">
                <a:solidFill>
                  <a:srgbClr val="FFFF00"/>
                </a:solidFill>
                <a:latin typeface="Times New Roman"/>
                <a:cs typeface="Times New Roman"/>
              </a:rPr>
              <a:t>SENTIMENT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WAS </a:t>
            </a:r>
            <a:r>
              <a:rPr sz="1700" spc="125" dirty="0">
                <a:solidFill>
                  <a:srgbClr val="FFFF00"/>
                </a:solidFill>
                <a:latin typeface="Times New Roman"/>
                <a:cs typeface="Times New Roman"/>
              </a:rPr>
              <a:t>THEN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CALCULATED  </a:t>
            </a:r>
            <a:r>
              <a:rPr sz="1700" spc="60" dirty="0">
                <a:solidFill>
                  <a:srgbClr val="FFFF00"/>
                </a:solidFill>
                <a:latin typeface="Times New Roman"/>
                <a:cs typeface="Times New Roman"/>
              </a:rPr>
              <a:t>USING </a:t>
            </a:r>
            <a:r>
              <a:rPr sz="1700" spc="25" dirty="0">
                <a:solidFill>
                  <a:srgbClr val="FFFF00"/>
                </a:solidFill>
                <a:latin typeface="Times New Roman"/>
                <a:cs typeface="Times New Roman"/>
              </a:rPr>
              <a:t>A </a:t>
            </a:r>
            <a:r>
              <a:rPr sz="1700" spc="40" dirty="0">
                <a:solidFill>
                  <a:srgbClr val="FFFF00"/>
                </a:solidFill>
                <a:latin typeface="Times New Roman"/>
                <a:cs typeface="Times New Roman"/>
              </a:rPr>
              <a:t>LINEAR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EQUATION </a:t>
            </a:r>
            <a:r>
              <a:rPr sz="1700" spc="35" dirty="0">
                <a:solidFill>
                  <a:srgbClr val="FFFF00"/>
                </a:solidFill>
                <a:latin typeface="Times New Roman"/>
                <a:cs typeface="Times New Roman"/>
              </a:rPr>
              <a:t>WHICH </a:t>
            </a:r>
            <a:r>
              <a:rPr sz="1700" spc="55" dirty="0">
                <a:solidFill>
                  <a:srgbClr val="FFFF00"/>
                </a:solidFill>
                <a:latin typeface="Times New Roman"/>
                <a:cs typeface="Times New Roman"/>
              </a:rPr>
              <a:t>INCORPORATED </a:t>
            </a: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EMOTION  </a:t>
            </a:r>
            <a:r>
              <a:rPr sz="1700" spc="75" dirty="0">
                <a:solidFill>
                  <a:srgbClr val="FFFF00"/>
                </a:solidFill>
                <a:latin typeface="Times New Roman"/>
                <a:cs typeface="Times New Roman"/>
              </a:rPr>
              <a:t>INTENSIFIERS </a:t>
            </a:r>
            <a:r>
              <a:rPr sz="1700" spc="85" dirty="0">
                <a:solidFill>
                  <a:srgbClr val="FFFF00"/>
                </a:solidFill>
                <a:latin typeface="Times New Roman"/>
                <a:cs typeface="Times New Roman"/>
              </a:rPr>
              <a:t>TOO. </a:t>
            </a:r>
            <a:r>
              <a:rPr sz="1700" spc="100" dirty="0">
                <a:solidFill>
                  <a:srgbClr val="FFFF00"/>
                </a:solidFill>
                <a:latin typeface="Times New Roman"/>
                <a:cs typeface="Times New Roman"/>
              </a:rPr>
              <a:t>THIS </a:t>
            </a:r>
            <a:r>
              <a:rPr sz="1700" spc="15" dirty="0">
                <a:solidFill>
                  <a:srgbClr val="FFFF00"/>
                </a:solidFill>
                <a:latin typeface="Times New Roman"/>
                <a:cs typeface="Times New Roman"/>
              </a:rPr>
              <a:t>WORK </a:t>
            </a:r>
            <a:r>
              <a:rPr sz="1700" spc="40" dirty="0">
                <a:solidFill>
                  <a:srgbClr val="FFFF00"/>
                </a:solidFill>
                <a:latin typeface="Times New Roman"/>
                <a:cs typeface="Times New Roman"/>
              </a:rPr>
              <a:t>IS EXPLORATORY </a:t>
            </a:r>
            <a:r>
              <a:rPr sz="1700" spc="30" dirty="0">
                <a:solidFill>
                  <a:srgbClr val="FFFF00"/>
                </a:solidFill>
                <a:latin typeface="Times New Roman"/>
                <a:cs typeface="Times New Roman"/>
              </a:rPr>
              <a:t>IN </a:t>
            </a:r>
            <a:r>
              <a:rPr sz="1700" spc="85" dirty="0">
                <a:solidFill>
                  <a:srgbClr val="FFFF00"/>
                </a:solidFill>
                <a:latin typeface="Times New Roman"/>
                <a:cs typeface="Times New Roman"/>
              </a:rPr>
              <a:t>NATURE 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AND   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1700" spc="6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FFFF00"/>
                </a:solidFill>
                <a:latin typeface="Times New Roman"/>
                <a:cs typeface="Times New Roman"/>
              </a:rPr>
              <a:t>PROTOTYPE    </a:t>
            </a:r>
            <a:r>
              <a:rPr sz="1700" spc="70" dirty="0">
                <a:solidFill>
                  <a:srgbClr val="FFFF00"/>
                </a:solidFill>
                <a:latin typeface="Times New Roman"/>
                <a:cs typeface="Times New Roman"/>
              </a:rPr>
              <a:t>EVALUATED    </a:t>
            </a:r>
            <a:r>
              <a:rPr sz="1700" spc="50" dirty="0">
                <a:solidFill>
                  <a:srgbClr val="FFFF00"/>
                </a:solidFill>
                <a:latin typeface="Times New Roman"/>
                <a:cs typeface="Times New Roman"/>
              </a:rPr>
              <a:t>IS    </a:t>
            </a:r>
            <a:r>
              <a:rPr sz="1700" spc="25" dirty="0">
                <a:solidFill>
                  <a:srgbClr val="FFFF00"/>
                </a:solidFill>
                <a:latin typeface="Times New Roman"/>
                <a:cs typeface="Times New Roman"/>
              </a:rPr>
              <a:t>A  </a:t>
            </a:r>
            <a:r>
              <a:rPr sz="1700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FFFF00"/>
                </a:solidFill>
                <a:latin typeface="Times New Roman"/>
                <a:cs typeface="Times New Roman"/>
              </a:rPr>
              <a:t>PRELIMINARY</a:t>
            </a: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ts val="1395"/>
              </a:lnSpc>
            </a:pPr>
            <a:r>
              <a:rPr sz="1700" spc="95" dirty="0">
                <a:solidFill>
                  <a:srgbClr val="FFFF00"/>
                </a:solidFill>
                <a:latin typeface="Times New Roman"/>
                <a:cs typeface="Times New Roman"/>
              </a:rPr>
              <a:t>PROTOTYPE.  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THE 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INITIAL   </a:t>
            </a:r>
            <a:r>
              <a:rPr sz="1700" spc="95" dirty="0">
                <a:solidFill>
                  <a:srgbClr val="FFFF00"/>
                </a:solidFill>
                <a:latin typeface="Times New Roman"/>
                <a:cs typeface="Times New Roman"/>
              </a:rPr>
              <a:t>RESULTS   </a:t>
            </a:r>
            <a:r>
              <a:rPr sz="1700" spc="50" dirty="0">
                <a:solidFill>
                  <a:srgbClr val="FFFF00"/>
                </a:solidFill>
                <a:latin typeface="Times New Roman"/>
                <a:cs typeface="Times New Roman"/>
              </a:rPr>
              <a:t>SHOW   </a:t>
            </a:r>
            <a:r>
              <a:rPr sz="1700" spc="135" dirty="0">
                <a:solidFill>
                  <a:srgbClr val="FFFF00"/>
                </a:solidFill>
                <a:latin typeface="Times New Roman"/>
                <a:cs typeface="Times New Roman"/>
              </a:rPr>
              <a:t>THAT  </a:t>
            </a:r>
            <a:r>
              <a:rPr sz="1700" spc="110" dirty="0">
                <a:solidFill>
                  <a:srgbClr val="FFFF00"/>
                </a:solidFill>
                <a:latin typeface="Times New Roman"/>
                <a:cs typeface="Times New Roman"/>
              </a:rPr>
              <a:t>IT </a:t>
            </a:r>
            <a:r>
              <a:rPr sz="1700" spc="6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1700" spc="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ts val="1800"/>
              </a:lnSpc>
            </a:pPr>
            <a:r>
              <a:rPr sz="1700" spc="65" dirty="0">
                <a:solidFill>
                  <a:srgbClr val="FFFF00"/>
                </a:solidFill>
                <a:latin typeface="Times New Roman"/>
                <a:cs typeface="Times New Roman"/>
              </a:rPr>
              <a:t>MOTIVATING</a:t>
            </a:r>
            <a:r>
              <a:rPr sz="1700" spc="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FFFF00"/>
                </a:solidFill>
                <a:latin typeface="Times New Roman"/>
                <a:cs typeface="Times New Roman"/>
              </a:rPr>
              <a:t>TECHNIQUE</a:t>
            </a:r>
            <a:r>
              <a:rPr sz="1700" spc="75" dirty="0">
                <a:solidFill>
                  <a:srgbClr val="FFFF00"/>
                </a:solidFill>
                <a:latin typeface="Gothic Uralic"/>
                <a:cs typeface="Gothic Uralic"/>
              </a:rPr>
              <a:t>.</a:t>
            </a:r>
            <a:endParaRPr sz="17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8" y="0"/>
            <a:ext cx="9145905" cy="6858634"/>
            <a:chOff x="-1588" y="0"/>
            <a:chExt cx="9145905" cy="6858634"/>
          </a:xfrm>
        </p:grpSpPr>
        <p:sp>
          <p:nvSpPr>
            <p:cNvPr id="3" name="object 3"/>
            <p:cNvSpPr/>
            <p:nvPr/>
          </p:nvSpPr>
          <p:spPr>
            <a:xfrm>
              <a:off x="-1588" y="0"/>
              <a:ext cx="912044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05343" y="0"/>
              <a:ext cx="765048" cy="1164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5603" y="0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471182"/>
                  </a:moveTo>
                  <a:lnTo>
                    <a:pt x="0" y="471182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471182"/>
                  </a:lnTo>
                  <a:close/>
                </a:path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85800" y="128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69"/>
              <a:ext cx="9144000" cy="6856730"/>
            </a:xfrm>
            <a:custGeom>
              <a:avLst/>
              <a:gdLst/>
              <a:ahLst/>
              <a:cxnLst/>
              <a:rect l="l" t="t" r="r" b="b"/>
              <a:pathLst>
                <a:path w="9144000" h="6856730">
                  <a:moveTo>
                    <a:pt x="9144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9144000" y="6856730"/>
                  </a:lnTo>
                  <a:lnTo>
                    <a:pt x="9144000" y="6380480"/>
                  </a:lnTo>
                  <a:lnTo>
                    <a:pt x="9144000" y="470154"/>
                  </a:lnTo>
                  <a:lnTo>
                    <a:pt x="8781923" y="470154"/>
                  </a:lnTo>
                  <a:lnTo>
                    <a:pt x="8781923" y="6380480"/>
                  </a:lnTo>
                  <a:lnTo>
                    <a:pt x="357276" y="6380480"/>
                  </a:lnTo>
                  <a:lnTo>
                    <a:pt x="357276" y="469900"/>
                  </a:lnTo>
                  <a:lnTo>
                    <a:pt x="9144000" y="469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600" y="475462"/>
              <a:ext cx="8432800" cy="59096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7656" y="4050410"/>
              <a:ext cx="5695315" cy="29209"/>
            </a:xfrm>
            <a:custGeom>
              <a:avLst/>
              <a:gdLst/>
              <a:ahLst/>
              <a:cxnLst/>
              <a:rect l="l" t="t" r="r" b="b"/>
              <a:pathLst>
                <a:path w="5695315" h="29210">
                  <a:moveTo>
                    <a:pt x="5695238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5695238" y="28956"/>
                  </a:lnTo>
                  <a:lnTo>
                    <a:pt x="5695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4981" y="3464178"/>
            <a:ext cx="57238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Palladio Uralic"/>
                <a:cs typeface="Palladio Uralic"/>
              </a:rPr>
              <a:t>SENTIMENT</a:t>
            </a:r>
            <a:r>
              <a:rPr sz="4000" spc="-45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Palladio Uralic"/>
                <a:cs typeface="Palladio Uralic"/>
              </a:rPr>
              <a:t>ANALYSIS  USING</a:t>
            </a:r>
            <a:r>
              <a:rPr sz="4000" dirty="0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Palladio Uralic"/>
                <a:cs typeface="Palladio Uralic"/>
              </a:rPr>
              <a:t>PYTHON</a:t>
            </a:r>
            <a:endParaRPr sz="4000">
              <a:latin typeface="Palladio Uralic"/>
              <a:cs typeface="Palladio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7656" y="0"/>
            <a:ext cx="7424420" cy="4689475"/>
            <a:chOff x="957656" y="0"/>
            <a:chExt cx="7424420" cy="4689475"/>
          </a:xfrm>
        </p:grpSpPr>
        <p:sp>
          <p:nvSpPr>
            <p:cNvPr id="13" name="object 13"/>
            <p:cNvSpPr/>
            <p:nvPr/>
          </p:nvSpPr>
          <p:spPr>
            <a:xfrm>
              <a:off x="957656" y="4660010"/>
              <a:ext cx="3968750" cy="29209"/>
            </a:xfrm>
            <a:custGeom>
              <a:avLst/>
              <a:gdLst/>
              <a:ahLst/>
              <a:cxnLst/>
              <a:rect l="l" t="t" r="r" b="b"/>
              <a:pathLst>
                <a:path w="3968750" h="29210">
                  <a:moveTo>
                    <a:pt x="3968546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3968546" y="28956"/>
                  </a:lnTo>
                  <a:lnTo>
                    <a:pt x="3968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89163" y="0"/>
              <a:ext cx="592835" cy="12085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28407" y="0"/>
              <a:ext cx="514350" cy="1143000"/>
            </a:xfrm>
            <a:custGeom>
              <a:avLst/>
              <a:gdLst/>
              <a:ahLst/>
              <a:cxnLst/>
              <a:rect l="l" t="t" r="r" b="b"/>
              <a:pathLst>
                <a:path w="514350" h="1143000">
                  <a:moveTo>
                    <a:pt x="51435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4350" y="1143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45200" y="4807077"/>
            <a:ext cx="136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FFFF00"/>
                </a:solidFill>
                <a:latin typeface="Gothic Uralic"/>
                <a:cs typeface="Gothic Uralic"/>
              </a:rPr>
              <a:t>572,573,593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870" y="756031"/>
            <a:ext cx="2627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REFERENCES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2437" y="2374772"/>
            <a:ext cx="806894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lain"/>
              <a:tabLst>
                <a:tab pos="335915" algn="l"/>
              </a:tabLst>
            </a:pP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2"/>
              </a:rPr>
              <a:t>www.kaggle.com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80670" algn="l"/>
              </a:tabLst>
            </a:pP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3"/>
              </a:rPr>
              <a:t>https://monkeylearn.com/blog/sentiment-analysis-of-twitter/ </a:t>
            </a:r>
            <a:r>
              <a:rPr sz="1800" b="1" spc="-5" dirty="0">
                <a:latin typeface="Times New Roman"/>
                <a:cs typeface="Times New Roman"/>
              </a:rPr>
              <a:t> [3]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4"/>
              </a:rPr>
              <a:t>https://www.geeksforgeeks.org/twitter-sentiment-analysis-using-python/ </a:t>
            </a:r>
            <a:r>
              <a:rPr sz="1800" b="1" spc="-5" dirty="0">
                <a:latin typeface="Times New Roman"/>
                <a:cs typeface="Times New Roman"/>
              </a:rPr>
              <a:t> [4]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5"/>
              </a:rPr>
              <a:t>https://www.analyticsvidhya.com/blog/2021/06/twitter-sentiment-analysis-a-nlp-  use-case-for-beginners/</a:t>
            </a:r>
            <a:endParaRPr sz="1800">
              <a:latin typeface="Times New Roman"/>
              <a:cs typeface="Times New Roman"/>
            </a:endParaRPr>
          </a:p>
          <a:p>
            <a:pPr marL="12700" marR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[5]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6"/>
              </a:rPr>
              <a:t>https://towardsdatascience.com/twitter-sentiment-analysis-in-python-  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6"/>
              </a:rPr>
              <a:t>1bafebe0b566?gi=ccaabaf3996f </a:t>
            </a:r>
            <a:r>
              <a:rPr sz="1800" b="1" dirty="0">
                <a:latin typeface="Times New Roman"/>
                <a:cs typeface="Times New Roman"/>
              </a:rPr>
              <a:t> [6]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htt</a:t>
            </a:r>
            <a:r>
              <a:rPr sz="1800" b="1" u="heavy" spc="-1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p</a:t>
            </a:r>
            <a:r>
              <a:rPr sz="1800" b="1" u="heavy" spc="-1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s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:/</a:t>
            </a:r>
            <a:r>
              <a:rPr sz="1800" b="1" u="heavy" spc="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/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deve</a:t>
            </a:r>
            <a:r>
              <a:rPr sz="1800" b="1" u="heavy" spc="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l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ope</a:t>
            </a:r>
            <a:r>
              <a:rPr sz="1800" b="1" u="heavy" spc="-16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r</a:t>
            </a:r>
            <a:r>
              <a:rPr sz="1800" b="1" u="heavy" spc="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.</a:t>
            </a:r>
            <a:r>
              <a:rPr sz="1800" b="1" u="heavy" spc="-1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t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witt</a:t>
            </a:r>
            <a:r>
              <a:rPr sz="1800" b="1" u="heavy" spc="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e</a:t>
            </a:r>
            <a:r>
              <a:rPr sz="1800" b="1" u="heavy" spc="-17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r</a:t>
            </a:r>
            <a:r>
              <a:rPr sz="1800" b="1" u="heavy" spc="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.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c</a:t>
            </a:r>
            <a:r>
              <a:rPr sz="1800" b="1" u="heavy" spc="-1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o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m/</a:t>
            </a:r>
            <a:r>
              <a:rPr sz="1800" b="1" u="heavy" spc="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e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n/</a:t>
            </a:r>
            <a:r>
              <a:rPr sz="1800" b="1" u="heavy" spc="-1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d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ocs/tuto</a:t>
            </a:r>
            <a:r>
              <a:rPr sz="1800" b="1" u="heavy" spc="-1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r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ia</a:t>
            </a:r>
            <a:r>
              <a:rPr sz="1800" b="1" u="heavy" spc="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l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s/</a:t>
            </a:r>
            <a:r>
              <a:rPr sz="1800" b="1" u="heavy" spc="-1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ho</a:t>
            </a:r>
            <a:r>
              <a:rPr sz="1800" b="1" u="heavy" spc="2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w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-to-an</a:t>
            </a:r>
            <a:r>
              <a:rPr sz="1800" b="1" u="heavy" spc="-2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a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l</a:t>
            </a:r>
            <a:r>
              <a:rPr sz="1800" b="1" u="heavy" spc="1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y</a:t>
            </a:r>
            <a:r>
              <a:rPr sz="1800" b="1" u="heavy" spc="-2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z</a:t>
            </a:r>
            <a:r>
              <a:rPr sz="1800" b="1" u="heavy" spc="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e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-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the-sentiment-</a:t>
            </a:r>
            <a:r>
              <a:rPr sz="1800" b="1" u="heavy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of- </a:t>
            </a:r>
            <a:r>
              <a:rPr sz="1800" b="1" dirty="0">
                <a:solidFill>
                  <a:srgbClr val="8F8F8F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7"/>
              </a:rPr>
              <a:t>your-own-tweets</a:t>
            </a:r>
            <a:endParaRPr sz="1800">
              <a:latin typeface="Times New Roman"/>
              <a:cs typeface="Times New Roman"/>
            </a:endParaRPr>
          </a:p>
          <a:p>
            <a:pPr marL="12700" marR="2774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[7]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8"/>
              </a:rPr>
              <a:t>https://www.kdnuggets.com/2015/11/tutorial-twitter-sentiment-analysis.html </a:t>
            </a:r>
            <a:r>
              <a:rPr sz="1800" b="1" spc="-5" dirty="0">
                <a:latin typeface="Times New Roman"/>
                <a:cs typeface="Times New Roman"/>
              </a:rPr>
              <a:t> [8]</a:t>
            </a:r>
            <a:r>
              <a:rPr sz="1800" b="1" u="heavy" spc="-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  <a:hlinkClick r:id="rId9"/>
              </a:rPr>
              <a:t>https://ipullrank.com/step-step-twitter-sentiment-analysis-visualizing-united-  airlines-pr-crisis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588" y="0"/>
            <a:ext cx="9120505" cy="6858000"/>
            <a:chOff x="-1588" y="0"/>
            <a:chExt cx="9120505" cy="6858000"/>
          </a:xfrm>
        </p:grpSpPr>
        <p:sp>
          <p:nvSpPr>
            <p:cNvPr id="4" name="object 4"/>
            <p:cNvSpPr/>
            <p:nvPr/>
          </p:nvSpPr>
          <p:spPr>
            <a:xfrm>
              <a:off x="-1588" y="0"/>
              <a:ext cx="912044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39666" y="402119"/>
              <a:ext cx="4310380" cy="6054090"/>
            </a:xfrm>
            <a:custGeom>
              <a:avLst/>
              <a:gdLst/>
              <a:ahLst/>
              <a:cxnLst/>
              <a:rect l="l" t="t" r="r" b="b"/>
              <a:pathLst>
                <a:path w="4310380" h="6054090">
                  <a:moveTo>
                    <a:pt x="4309872" y="0"/>
                  </a:moveTo>
                  <a:lnTo>
                    <a:pt x="844042" y="0"/>
                  </a:lnTo>
                  <a:lnTo>
                    <a:pt x="844042" y="28917"/>
                  </a:lnTo>
                  <a:lnTo>
                    <a:pt x="0" y="28917"/>
                  </a:lnTo>
                  <a:lnTo>
                    <a:pt x="41021" y="302094"/>
                  </a:lnTo>
                  <a:lnTo>
                    <a:pt x="77343" y="572858"/>
                  </a:lnTo>
                  <a:lnTo>
                    <a:pt x="108712" y="846035"/>
                  </a:lnTo>
                  <a:lnTo>
                    <a:pt x="137795" y="1116926"/>
                  </a:lnTo>
                  <a:lnTo>
                    <a:pt x="159512" y="1387690"/>
                  </a:lnTo>
                  <a:lnTo>
                    <a:pt x="176403" y="1656041"/>
                  </a:lnTo>
                  <a:lnTo>
                    <a:pt x="191008" y="1924392"/>
                  </a:lnTo>
                  <a:lnTo>
                    <a:pt x="200660" y="2187918"/>
                  </a:lnTo>
                  <a:lnTo>
                    <a:pt x="207899" y="2446617"/>
                  </a:lnTo>
                  <a:lnTo>
                    <a:pt x="210312" y="2702903"/>
                  </a:lnTo>
                  <a:lnTo>
                    <a:pt x="210312" y="3198584"/>
                  </a:lnTo>
                  <a:lnTo>
                    <a:pt x="205486" y="3437852"/>
                  </a:lnTo>
                  <a:lnTo>
                    <a:pt x="198247" y="3670008"/>
                  </a:lnTo>
                  <a:lnTo>
                    <a:pt x="188595" y="3894798"/>
                  </a:lnTo>
                  <a:lnTo>
                    <a:pt x="178816" y="4112476"/>
                  </a:lnTo>
                  <a:lnTo>
                    <a:pt x="166751" y="4320375"/>
                  </a:lnTo>
                  <a:lnTo>
                    <a:pt x="154686" y="4521035"/>
                  </a:lnTo>
                  <a:lnTo>
                    <a:pt x="140208" y="4709630"/>
                  </a:lnTo>
                  <a:lnTo>
                    <a:pt x="125730" y="4890986"/>
                  </a:lnTo>
                  <a:lnTo>
                    <a:pt x="94234" y="5217350"/>
                  </a:lnTo>
                  <a:lnTo>
                    <a:pt x="65278" y="5495391"/>
                  </a:lnTo>
                  <a:lnTo>
                    <a:pt x="41021" y="5717819"/>
                  </a:lnTo>
                  <a:lnTo>
                    <a:pt x="19304" y="5884646"/>
                  </a:lnTo>
                  <a:lnTo>
                    <a:pt x="0" y="6024880"/>
                  </a:lnTo>
                  <a:lnTo>
                    <a:pt x="844042" y="6024880"/>
                  </a:lnTo>
                  <a:lnTo>
                    <a:pt x="844042" y="6053709"/>
                  </a:lnTo>
                  <a:lnTo>
                    <a:pt x="4309872" y="6053709"/>
                  </a:lnTo>
                  <a:lnTo>
                    <a:pt x="4309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5252" y="427863"/>
              <a:ext cx="503555" cy="2373630"/>
            </a:xfrm>
            <a:custGeom>
              <a:avLst/>
              <a:gdLst/>
              <a:ahLst/>
              <a:cxnLst/>
              <a:rect l="l" t="t" r="r" b="b"/>
              <a:pathLst>
                <a:path w="503554" h="2373630">
                  <a:moveTo>
                    <a:pt x="315722" y="0"/>
                  </a:moveTo>
                  <a:lnTo>
                    <a:pt x="0" y="37337"/>
                  </a:lnTo>
                  <a:lnTo>
                    <a:pt x="23875" y="113791"/>
                  </a:lnTo>
                  <a:lnTo>
                    <a:pt x="47371" y="190373"/>
                  </a:lnTo>
                  <a:lnTo>
                    <a:pt x="70358" y="266953"/>
                  </a:lnTo>
                  <a:lnTo>
                    <a:pt x="91821" y="344042"/>
                  </a:lnTo>
                  <a:lnTo>
                    <a:pt x="113411" y="421132"/>
                  </a:lnTo>
                  <a:lnTo>
                    <a:pt x="134238" y="498221"/>
                  </a:lnTo>
                  <a:lnTo>
                    <a:pt x="153670" y="574675"/>
                  </a:lnTo>
                  <a:lnTo>
                    <a:pt x="172847" y="652652"/>
                  </a:lnTo>
                  <a:lnTo>
                    <a:pt x="191515" y="729869"/>
                  </a:lnTo>
                  <a:lnTo>
                    <a:pt x="208787" y="805941"/>
                  </a:lnTo>
                  <a:lnTo>
                    <a:pt x="226440" y="883285"/>
                  </a:lnTo>
                  <a:lnTo>
                    <a:pt x="242950" y="959485"/>
                  </a:lnTo>
                  <a:lnTo>
                    <a:pt x="258318" y="1035812"/>
                  </a:lnTo>
                  <a:lnTo>
                    <a:pt x="273812" y="1112012"/>
                  </a:lnTo>
                  <a:lnTo>
                    <a:pt x="288544" y="1187577"/>
                  </a:lnTo>
                  <a:lnTo>
                    <a:pt x="302260" y="1262126"/>
                  </a:lnTo>
                  <a:lnTo>
                    <a:pt x="315468" y="1337310"/>
                  </a:lnTo>
                  <a:lnTo>
                    <a:pt x="328675" y="1411604"/>
                  </a:lnTo>
                  <a:lnTo>
                    <a:pt x="340613" y="1485011"/>
                  </a:lnTo>
                  <a:lnTo>
                    <a:pt x="352678" y="1558289"/>
                  </a:lnTo>
                  <a:lnTo>
                    <a:pt x="363982" y="1630807"/>
                  </a:lnTo>
                  <a:lnTo>
                    <a:pt x="374396" y="1702815"/>
                  </a:lnTo>
                  <a:lnTo>
                    <a:pt x="385063" y="1773809"/>
                  </a:lnTo>
                  <a:lnTo>
                    <a:pt x="394588" y="1844294"/>
                  </a:lnTo>
                  <a:lnTo>
                    <a:pt x="403478" y="1913889"/>
                  </a:lnTo>
                  <a:lnTo>
                    <a:pt x="412369" y="1982342"/>
                  </a:lnTo>
                  <a:lnTo>
                    <a:pt x="420877" y="2049526"/>
                  </a:lnTo>
                  <a:lnTo>
                    <a:pt x="428498" y="2116454"/>
                  </a:lnTo>
                  <a:lnTo>
                    <a:pt x="443102" y="2247011"/>
                  </a:lnTo>
                  <a:lnTo>
                    <a:pt x="455675" y="2373249"/>
                  </a:lnTo>
                  <a:lnTo>
                    <a:pt x="500507" y="2346071"/>
                  </a:lnTo>
                  <a:lnTo>
                    <a:pt x="501842" y="2318586"/>
                  </a:lnTo>
                  <a:lnTo>
                    <a:pt x="502776" y="2288453"/>
                  </a:lnTo>
                  <a:lnTo>
                    <a:pt x="503320" y="2255781"/>
                  </a:lnTo>
                  <a:lnTo>
                    <a:pt x="503484" y="2220678"/>
                  </a:lnTo>
                  <a:lnTo>
                    <a:pt x="503279" y="2183255"/>
                  </a:lnTo>
                  <a:lnTo>
                    <a:pt x="502717" y="2143620"/>
                  </a:lnTo>
                  <a:lnTo>
                    <a:pt x="501810" y="2101884"/>
                  </a:lnTo>
                  <a:lnTo>
                    <a:pt x="500567" y="2058154"/>
                  </a:lnTo>
                  <a:lnTo>
                    <a:pt x="499001" y="2012541"/>
                  </a:lnTo>
                  <a:lnTo>
                    <a:pt x="497123" y="1965154"/>
                  </a:lnTo>
                  <a:lnTo>
                    <a:pt x="494835" y="1913889"/>
                  </a:lnTo>
                  <a:lnTo>
                    <a:pt x="492473" y="1865495"/>
                  </a:lnTo>
                  <a:lnTo>
                    <a:pt x="489725" y="1813441"/>
                  </a:lnTo>
                  <a:lnTo>
                    <a:pt x="486708" y="1760051"/>
                  </a:lnTo>
                  <a:lnTo>
                    <a:pt x="483435" y="1705433"/>
                  </a:lnTo>
                  <a:lnTo>
                    <a:pt x="479917" y="1649697"/>
                  </a:lnTo>
                  <a:lnTo>
                    <a:pt x="476164" y="1592953"/>
                  </a:lnTo>
                  <a:lnTo>
                    <a:pt x="472189" y="1535309"/>
                  </a:lnTo>
                  <a:lnTo>
                    <a:pt x="468001" y="1476875"/>
                  </a:lnTo>
                  <a:lnTo>
                    <a:pt x="463613" y="1417760"/>
                  </a:lnTo>
                  <a:lnTo>
                    <a:pt x="459036" y="1358074"/>
                  </a:lnTo>
                  <a:lnTo>
                    <a:pt x="454280" y="1297925"/>
                  </a:lnTo>
                  <a:lnTo>
                    <a:pt x="449357" y="1237424"/>
                  </a:lnTo>
                  <a:lnTo>
                    <a:pt x="444278" y="1176679"/>
                  </a:lnTo>
                  <a:lnTo>
                    <a:pt x="439055" y="1115801"/>
                  </a:lnTo>
                  <a:lnTo>
                    <a:pt x="433698" y="1054897"/>
                  </a:lnTo>
                  <a:lnTo>
                    <a:pt x="428218" y="994078"/>
                  </a:lnTo>
                  <a:lnTo>
                    <a:pt x="422628" y="933453"/>
                  </a:lnTo>
                  <a:lnTo>
                    <a:pt x="416937" y="873131"/>
                  </a:lnTo>
                  <a:lnTo>
                    <a:pt x="411157" y="813222"/>
                  </a:lnTo>
                  <a:lnTo>
                    <a:pt x="405300" y="753835"/>
                  </a:lnTo>
                  <a:lnTo>
                    <a:pt x="399376" y="695079"/>
                  </a:lnTo>
                  <a:lnTo>
                    <a:pt x="393397" y="637063"/>
                  </a:lnTo>
                  <a:lnTo>
                    <a:pt x="387374" y="579898"/>
                  </a:lnTo>
                  <a:lnTo>
                    <a:pt x="381318" y="523691"/>
                  </a:lnTo>
                  <a:lnTo>
                    <a:pt x="375240" y="468553"/>
                  </a:lnTo>
                  <a:lnTo>
                    <a:pt x="369151" y="414593"/>
                  </a:lnTo>
                  <a:lnTo>
                    <a:pt x="363063" y="361921"/>
                  </a:lnTo>
                  <a:lnTo>
                    <a:pt x="356987" y="310645"/>
                  </a:lnTo>
                  <a:lnTo>
                    <a:pt x="350934" y="260874"/>
                  </a:lnTo>
                  <a:lnTo>
                    <a:pt x="344914" y="212719"/>
                  </a:lnTo>
                  <a:lnTo>
                    <a:pt x="338940" y="166289"/>
                  </a:lnTo>
                  <a:lnTo>
                    <a:pt x="333023" y="121692"/>
                  </a:lnTo>
                  <a:lnTo>
                    <a:pt x="327173" y="79039"/>
                  </a:lnTo>
                  <a:lnTo>
                    <a:pt x="321402" y="38438"/>
                  </a:lnTo>
                  <a:lnTo>
                    <a:pt x="315722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276" y="6356349"/>
              <a:ext cx="8425180" cy="25400"/>
            </a:xfrm>
            <a:custGeom>
              <a:avLst/>
              <a:gdLst/>
              <a:ahLst/>
              <a:cxnLst/>
              <a:rect l="l" t="t" r="r" b="b"/>
              <a:pathLst>
                <a:path w="8425180" h="25400">
                  <a:moveTo>
                    <a:pt x="0" y="25400"/>
                  </a:moveTo>
                  <a:lnTo>
                    <a:pt x="8424646" y="25400"/>
                  </a:lnTo>
                  <a:lnTo>
                    <a:pt x="8424646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57276" y="514350"/>
            <a:ext cx="157480" cy="5842000"/>
          </a:xfrm>
          <a:custGeom>
            <a:avLst/>
            <a:gdLst/>
            <a:ahLst/>
            <a:cxnLst/>
            <a:rect l="l" t="t" r="r" b="b"/>
            <a:pathLst>
              <a:path w="157479" h="5842000">
                <a:moveTo>
                  <a:pt x="0" y="5842000"/>
                </a:moveTo>
                <a:lnTo>
                  <a:pt x="157073" y="5842000"/>
                </a:lnTo>
                <a:lnTo>
                  <a:pt x="157073" y="0"/>
                </a:lnTo>
                <a:lnTo>
                  <a:pt x="0" y="0"/>
                </a:lnTo>
                <a:lnTo>
                  <a:pt x="0" y="584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71169"/>
            <a:ext cx="8782050" cy="43180"/>
          </a:xfrm>
          <a:custGeom>
            <a:avLst/>
            <a:gdLst/>
            <a:ahLst/>
            <a:cxnLst/>
            <a:rect l="l" t="t" r="r" b="b"/>
            <a:pathLst>
              <a:path w="8782050" h="43179">
                <a:moveTo>
                  <a:pt x="0" y="43180"/>
                </a:moveTo>
                <a:lnTo>
                  <a:pt x="8781923" y="43180"/>
                </a:lnTo>
                <a:lnTo>
                  <a:pt x="8781923" y="0"/>
                </a:lnTo>
                <a:lnTo>
                  <a:pt x="0" y="0"/>
                </a:lnTo>
                <a:lnTo>
                  <a:pt x="0" y="43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42350" y="514350"/>
            <a:ext cx="139700" cy="5842000"/>
          </a:xfrm>
          <a:custGeom>
            <a:avLst/>
            <a:gdLst/>
            <a:ahLst/>
            <a:cxnLst/>
            <a:rect l="l" t="t" r="r" b="b"/>
            <a:pathLst>
              <a:path w="139700" h="5842000">
                <a:moveTo>
                  <a:pt x="0" y="5842000"/>
                </a:moveTo>
                <a:lnTo>
                  <a:pt x="139573" y="5842000"/>
                </a:lnTo>
                <a:lnTo>
                  <a:pt x="139573" y="0"/>
                </a:lnTo>
                <a:lnTo>
                  <a:pt x="0" y="0"/>
                </a:lnTo>
                <a:lnTo>
                  <a:pt x="0" y="584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144000" cy="6858634"/>
            <a:chOff x="0" y="0"/>
            <a:chExt cx="9144000" cy="6858634"/>
          </a:xfrm>
        </p:grpSpPr>
        <p:sp>
          <p:nvSpPr>
            <p:cNvPr id="12" name="object 12"/>
            <p:cNvSpPr/>
            <p:nvPr/>
          </p:nvSpPr>
          <p:spPr>
            <a:xfrm>
              <a:off x="7705343" y="0"/>
              <a:ext cx="765048" cy="1164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5603" y="0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471182"/>
                  </a:moveTo>
                  <a:lnTo>
                    <a:pt x="0" y="471182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471182"/>
                  </a:lnTo>
                  <a:close/>
                </a:path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85800" y="128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89164" y="0"/>
              <a:ext cx="592835" cy="1208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1269"/>
            <a:ext cx="9144000" cy="6856730"/>
          </a:xfrm>
          <a:custGeom>
            <a:avLst/>
            <a:gdLst/>
            <a:ahLst/>
            <a:cxnLst/>
            <a:rect l="l" t="t" r="r" b="b"/>
            <a:pathLst>
              <a:path w="9144000" h="6856730">
                <a:moveTo>
                  <a:pt x="9144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9144000" y="6856730"/>
                </a:lnTo>
                <a:lnTo>
                  <a:pt x="9144000" y="6380480"/>
                </a:lnTo>
                <a:lnTo>
                  <a:pt x="9144000" y="470154"/>
                </a:lnTo>
                <a:lnTo>
                  <a:pt x="8781923" y="470154"/>
                </a:lnTo>
                <a:lnTo>
                  <a:pt x="8781923" y="6380480"/>
                </a:lnTo>
                <a:lnTo>
                  <a:pt x="357276" y="6380480"/>
                </a:lnTo>
                <a:lnTo>
                  <a:pt x="357276" y="469900"/>
                </a:lnTo>
                <a:lnTo>
                  <a:pt x="9144000" y="469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70753" y="2727640"/>
            <a:ext cx="1966595" cy="1926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5080" indent="-101600">
              <a:lnSpc>
                <a:spcPct val="115500"/>
              </a:lnSpc>
              <a:spcBef>
                <a:spcPts val="100"/>
              </a:spcBef>
            </a:pPr>
            <a:r>
              <a:rPr sz="5400" u="none" dirty="0">
                <a:solidFill>
                  <a:srgbClr val="EBEBEB"/>
                </a:solidFill>
                <a:latin typeface="Gothic Uralic"/>
                <a:cs typeface="Gothic Uralic"/>
              </a:rPr>
              <a:t>Tha</a:t>
            </a:r>
            <a:r>
              <a:rPr sz="5400" u="none" spc="-15" dirty="0">
                <a:solidFill>
                  <a:srgbClr val="EBEBEB"/>
                </a:solidFill>
                <a:latin typeface="Gothic Uralic"/>
                <a:cs typeface="Gothic Uralic"/>
              </a:rPr>
              <a:t>n</a:t>
            </a:r>
            <a:r>
              <a:rPr sz="5400" u="none" dirty="0">
                <a:solidFill>
                  <a:srgbClr val="EBEBEB"/>
                </a:solidFill>
                <a:latin typeface="Gothic Uralic"/>
                <a:cs typeface="Gothic Uralic"/>
              </a:rPr>
              <a:t>k  </a:t>
            </a:r>
            <a:r>
              <a:rPr sz="5400" u="none" dirty="0">
                <a:solidFill>
                  <a:srgbClr val="EE52A4"/>
                </a:solidFill>
                <a:latin typeface="Gothic Uralic"/>
                <a:cs typeface="Gothic Uralic"/>
              </a:rPr>
              <a:t>YOU</a:t>
            </a:r>
            <a:endParaRPr sz="5400">
              <a:latin typeface="Gothic Uralic"/>
              <a:cs typeface="Gothic Ural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89164" y="0"/>
            <a:ext cx="593090" cy="1209040"/>
            <a:chOff x="7789164" y="0"/>
            <a:chExt cx="593090" cy="1209040"/>
          </a:xfrm>
        </p:grpSpPr>
        <p:sp>
          <p:nvSpPr>
            <p:cNvPr id="19" name="object 19"/>
            <p:cNvSpPr/>
            <p:nvPr/>
          </p:nvSpPr>
          <p:spPr>
            <a:xfrm>
              <a:off x="7789164" y="0"/>
              <a:ext cx="592835" cy="1208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28407" y="0"/>
              <a:ext cx="514350" cy="1143000"/>
            </a:xfrm>
            <a:custGeom>
              <a:avLst/>
              <a:gdLst/>
              <a:ahLst/>
              <a:cxnLst/>
              <a:rect l="l" t="t" r="r" b="b"/>
              <a:pathLst>
                <a:path w="514350" h="1143000">
                  <a:moveTo>
                    <a:pt x="51435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4350" y="1143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78763" y="1554480"/>
            <a:ext cx="3846829" cy="3846829"/>
            <a:chOff x="778763" y="1554480"/>
            <a:chExt cx="3846829" cy="3846829"/>
          </a:xfrm>
        </p:grpSpPr>
        <p:sp>
          <p:nvSpPr>
            <p:cNvPr id="22" name="object 22"/>
            <p:cNvSpPr/>
            <p:nvPr/>
          </p:nvSpPr>
          <p:spPr>
            <a:xfrm>
              <a:off x="778763" y="1554480"/>
              <a:ext cx="3846576" cy="3846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319" y="1557655"/>
              <a:ext cx="3739680" cy="37396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685" y="961771"/>
            <a:ext cx="346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Table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dirty="0"/>
              <a:t>contents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370" y="2407666"/>
            <a:ext cx="3569335" cy="3287438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Introduction</a:t>
            </a:r>
            <a:endParaRPr lang="en-US" spc="114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  <a:tabLst>
                <a:tab pos="354965" algn="l"/>
              </a:tabLst>
            </a:pPr>
            <a:r>
              <a:rPr lang="en-US" spc="23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lang="en-US" spc="145" dirty="0">
                <a:solidFill>
                  <a:srgbClr val="404040"/>
                </a:solidFill>
                <a:latin typeface="Times New Roman"/>
                <a:cs typeface="Times New Roman"/>
              </a:rPr>
              <a:t>Motivation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Flowchart</a:t>
            </a:r>
            <a:r>
              <a:rPr lang="en-US"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150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18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17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Libraries</a:t>
            </a:r>
            <a:endParaRPr sz="1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140" dirty="0">
                <a:solidFill>
                  <a:srgbClr val="404040"/>
                </a:solidFill>
                <a:latin typeface="Times New Roman"/>
                <a:cs typeface="Times New Roman"/>
              </a:rPr>
              <a:t>Generating 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random </a:t>
            </a:r>
            <a:r>
              <a:rPr sz="1800" spc="175" dirty="0">
                <a:solidFill>
                  <a:srgbClr val="404040"/>
                </a:solidFill>
                <a:latin typeface="Times New Roman"/>
                <a:cs typeface="Times New Roman"/>
              </a:rPr>
              <a:t>tweet </a:t>
            </a:r>
            <a:r>
              <a:rPr sz="1800" spc="100" dirty="0">
                <a:solidFill>
                  <a:srgbClr val="404040"/>
                </a:solidFill>
                <a:latin typeface="Times New Roman"/>
                <a:cs typeface="Times New Roman"/>
              </a:rPr>
              <a:t>&amp;  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Classifying </a:t>
            </a:r>
            <a:r>
              <a:rPr sz="1800" spc="150" dirty="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sz="1800" spc="9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tweets  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1800" spc="160" dirty="0">
                <a:solidFill>
                  <a:srgbClr val="404040"/>
                </a:solidFill>
                <a:latin typeface="Times New Roman"/>
                <a:cs typeface="Times New Roman"/>
              </a:rPr>
              <a:t>sentiments </a:t>
            </a:r>
            <a:r>
              <a:rPr sz="1800" spc="150" dirty="0">
                <a:solidFill>
                  <a:srgbClr val="404040"/>
                </a:solidFill>
                <a:latin typeface="Times New Roman"/>
                <a:cs typeface="Times New Roman"/>
              </a:rPr>
              <a:t>[Partial  </a:t>
            </a:r>
            <a:r>
              <a:rPr sz="1800" spc="160" dirty="0">
                <a:solidFill>
                  <a:srgbClr val="404040"/>
                </a:solidFill>
                <a:latin typeface="Times New Roman"/>
                <a:cs typeface="Times New Roman"/>
              </a:rPr>
              <a:t>code/output]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9665" y="2534158"/>
            <a:ext cx="3892550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95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160" dirty="0">
                <a:solidFill>
                  <a:srgbClr val="404040"/>
                </a:solidFill>
                <a:latin typeface="Times New Roman"/>
                <a:cs typeface="Times New Roman"/>
              </a:rPr>
              <a:t>Geo-tagging 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[Latitude </a:t>
            </a:r>
            <a:r>
              <a:rPr sz="1800" spc="95" dirty="0">
                <a:solidFill>
                  <a:srgbClr val="404040"/>
                </a:solidFill>
                <a:latin typeface="Times New Roman"/>
                <a:cs typeface="Times New Roman"/>
              </a:rPr>
              <a:t>&amp;  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Longitude]{Partial 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code/output}</a:t>
            </a:r>
            <a:endParaRPr sz="1800">
              <a:latin typeface="Times New Roman"/>
              <a:cs typeface="Times New Roman"/>
            </a:endParaRPr>
          </a:p>
          <a:p>
            <a:pPr marL="355600" marR="7429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Breakdown </a:t>
            </a:r>
            <a:r>
              <a:rPr sz="1800" spc="1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airline </a:t>
            </a:r>
            <a:r>
              <a:rPr sz="1800" spc="140" dirty="0">
                <a:solidFill>
                  <a:srgbClr val="404040"/>
                </a:solidFill>
                <a:latin typeface="Times New Roman"/>
                <a:cs typeface="Times New Roman"/>
              </a:rPr>
              <a:t>by  </a:t>
            </a:r>
            <a:r>
              <a:rPr sz="1800" spc="155" dirty="0">
                <a:solidFill>
                  <a:srgbClr val="404040"/>
                </a:solidFill>
                <a:latin typeface="Times New Roman"/>
                <a:cs typeface="Times New Roman"/>
              </a:rPr>
              <a:t>sentiment </a:t>
            </a:r>
            <a:r>
              <a:rPr sz="1800" spc="150" dirty="0">
                <a:solidFill>
                  <a:srgbClr val="404040"/>
                </a:solidFill>
                <a:latin typeface="Times New Roman"/>
                <a:cs typeface="Times New Roman"/>
              </a:rPr>
              <a:t>[Partial</a:t>
            </a:r>
            <a:r>
              <a:rPr sz="1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160" dirty="0">
                <a:solidFill>
                  <a:srgbClr val="404040"/>
                </a:solidFill>
                <a:latin typeface="Times New Roman"/>
                <a:cs typeface="Times New Roman"/>
              </a:rPr>
              <a:t>code/output]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155" dirty="0">
                <a:solidFill>
                  <a:srgbClr val="404040"/>
                </a:solidFill>
                <a:latin typeface="Times New Roman"/>
                <a:cs typeface="Times New Roman"/>
              </a:rPr>
              <a:t>Star 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Rating[Partial</a:t>
            </a:r>
            <a:r>
              <a:rPr sz="18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160" dirty="0">
                <a:solidFill>
                  <a:srgbClr val="404040"/>
                </a:solidFill>
                <a:latin typeface="Times New Roman"/>
                <a:cs typeface="Times New Roman"/>
              </a:rPr>
              <a:t>code/output]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ADVANTAGES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60" dirty="0">
                <a:solidFill>
                  <a:srgbClr val="404040"/>
                </a:solidFill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90" dirty="0">
                <a:solidFill>
                  <a:srgbClr val="404040"/>
                </a:solidFill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92" y="928242"/>
            <a:ext cx="2865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6031" y="2388870"/>
            <a:ext cx="7871459" cy="33839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What is Sentiment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Analysis?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Sentiment analysis 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 learning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tool that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analyses texts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polarity, 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positive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negative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.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training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 learning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tools with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emotions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text, machines automatically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learn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how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detect sentiment without  human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input.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Types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800" spc="-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analysis: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80"/>
              </a:spcBef>
              <a:buClr>
                <a:srgbClr val="B31166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Fine-grained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B31166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Emotion Detection Sentiment</a:t>
            </a:r>
            <a:r>
              <a:rPr sz="1800" b="1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Clr>
                <a:srgbClr val="B31166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Aspect-based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80"/>
              </a:spcBef>
              <a:buClr>
                <a:srgbClr val="B31166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Intent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777" y="928242"/>
            <a:ext cx="587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/>
              <a:t>Motivation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28268" y="2515361"/>
            <a:ext cx="7802245" cy="317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6350" indent="-287020" algn="just">
              <a:lnSpc>
                <a:spcPct val="100000"/>
              </a:lnSpc>
              <a:spcBef>
                <a:spcPts val="95"/>
              </a:spcBef>
            </a:pPr>
            <a:r>
              <a:rPr sz="1500" spc="28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As we know that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 the new oil, and thus analysing that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900" spc="-145" dirty="0">
                <a:solidFill>
                  <a:srgbClr val="404040"/>
                </a:solidFill>
                <a:latin typeface="Times New Roman"/>
                <a:cs typeface="Times New Roman"/>
              </a:rPr>
              <a:t>and 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representing it into user friendly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manner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 our</a:t>
            </a: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goal.</a:t>
            </a:r>
            <a:endParaRPr sz="19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994"/>
              </a:spcBef>
            </a:pPr>
            <a:r>
              <a:rPr sz="1500" spc="28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Every </a:t>
            </a:r>
            <a:r>
              <a:rPr sz="1900" spc="-40" dirty="0">
                <a:solidFill>
                  <a:srgbClr val="404040"/>
                </a:solidFill>
                <a:latin typeface="Times New Roman"/>
                <a:cs typeface="Times New Roman"/>
              </a:rPr>
              <a:t>day,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passengers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all parts of the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world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carried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over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900" spc="-60" dirty="0">
                <a:solidFill>
                  <a:srgbClr val="404040"/>
                </a:solidFill>
                <a:latin typeface="Times New Roman"/>
                <a:cs typeface="Times New Roman"/>
              </a:rPr>
              <a:t>various 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destinations in about 100,000 flights.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their experience in the journey is  almost unknown to the airlines. Gaining knowledge on customer opinions 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on 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airlines is very crucial as it is very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difficult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for the Airlines to collect 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feedback.</a:t>
            </a:r>
            <a:endParaRPr sz="1900" dirty="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1015"/>
              </a:spcBef>
            </a:pPr>
            <a:r>
              <a:rPr sz="1500" spc="28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Also, the understanding of the degree to which customers are satisfied is </a:t>
            </a:r>
            <a:r>
              <a:rPr sz="1900" spc="-90" dirty="0">
                <a:solidFill>
                  <a:srgbClr val="404040"/>
                </a:solidFill>
                <a:latin typeface="Times New Roman"/>
                <a:cs typeface="Times New Roman"/>
              </a:rPr>
              <a:t>vital 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for the strategy development for the 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company.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 hence,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twitter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  utilized for the 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purpose.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8" y="0"/>
            <a:ext cx="9145905" cy="6858634"/>
            <a:chOff x="-1588" y="0"/>
            <a:chExt cx="9145905" cy="6858634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025" y="1856485"/>
              <a:ext cx="8174355" cy="4535805"/>
            </a:xfrm>
            <a:custGeom>
              <a:avLst/>
              <a:gdLst/>
              <a:ahLst/>
              <a:cxnLst/>
              <a:rect l="l" t="t" r="r" b="b"/>
              <a:pathLst>
                <a:path w="8174355" h="4535805">
                  <a:moveTo>
                    <a:pt x="0" y="0"/>
                  </a:moveTo>
                  <a:lnTo>
                    <a:pt x="0" y="4535195"/>
                  </a:lnTo>
                  <a:lnTo>
                    <a:pt x="8173961" y="4535195"/>
                  </a:lnTo>
                  <a:lnTo>
                    <a:pt x="8173961" y="286765"/>
                  </a:lnTo>
                  <a:lnTo>
                    <a:pt x="3852913" y="286765"/>
                  </a:lnTo>
                  <a:lnTo>
                    <a:pt x="3526650" y="280162"/>
                  </a:lnTo>
                  <a:lnTo>
                    <a:pt x="3210293" y="270255"/>
                  </a:lnTo>
                  <a:lnTo>
                    <a:pt x="2607043" y="243839"/>
                  </a:lnTo>
                  <a:lnTo>
                    <a:pt x="2050021" y="210947"/>
                  </a:lnTo>
                  <a:lnTo>
                    <a:pt x="1545831" y="171323"/>
                  </a:lnTo>
                  <a:lnTo>
                    <a:pt x="418579" y="56006"/>
                  </a:lnTo>
                  <a:lnTo>
                    <a:pt x="0" y="0"/>
                  </a:lnTo>
                  <a:close/>
                </a:path>
                <a:path w="8174355" h="4535805">
                  <a:moveTo>
                    <a:pt x="8173961" y="0"/>
                  </a:moveTo>
                  <a:lnTo>
                    <a:pt x="7801470" y="56006"/>
                  </a:lnTo>
                  <a:lnTo>
                    <a:pt x="7432408" y="105410"/>
                  </a:lnTo>
                  <a:lnTo>
                    <a:pt x="6690728" y="187833"/>
                  </a:lnTo>
                  <a:lnTo>
                    <a:pt x="6321666" y="217550"/>
                  </a:lnTo>
                  <a:lnTo>
                    <a:pt x="5589892" y="260350"/>
                  </a:lnTo>
                  <a:lnTo>
                    <a:pt x="4878057" y="283463"/>
                  </a:lnTo>
                  <a:lnTo>
                    <a:pt x="4528680" y="286765"/>
                  </a:lnTo>
                  <a:lnTo>
                    <a:pt x="8173961" y="286765"/>
                  </a:lnTo>
                  <a:lnTo>
                    <a:pt x="817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1169"/>
              <a:ext cx="8782050" cy="5910580"/>
            </a:xfrm>
            <a:custGeom>
              <a:avLst/>
              <a:gdLst/>
              <a:ahLst/>
              <a:cxnLst/>
              <a:rect l="l" t="t" r="r" b="b"/>
              <a:pathLst>
                <a:path w="8782050" h="5910580">
                  <a:moveTo>
                    <a:pt x="8781923" y="0"/>
                  </a:moveTo>
                  <a:lnTo>
                    <a:pt x="8642350" y="0"/>
                  </a:lnTo>
                  <a:lnTo>
                    <a:pt x="8642350" y="43180"/>
                  </a:lnTo>
                  <a:lnTo>
                    <a:pt x="8642350" y="5885180"/>
                  </a:lnTo>
                  <a:lnTo>
                    <a:pt x="514350" y="5885180"/>
                  </a:lnTo>
                  <a:lnTo>
                    <a:pt x="514350" y="43180"/>
                  </a:lnTo>
                  <a:lnTo>
                    <a:pt x="8642350" y="4318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43180"/>
                  </a:lnTo>
                  <a:lnTo>
                    <a:pt x="357276" y="43180"/>
                  </a:lnTo>
                  <a:lnTo>
                    <a:pt x="357276" y="5885180"/>
                  </a:lnTo>
                  <a:lnTo>
                    <a:pt x="357276" y="5910580"/>
                  </a:lnTo>
                  <a:lnTo>
                    <a:pt x="8781923" y="5910580"/>
                  </a:lnTo>
                  <a:lnTo>
                    <a:pt x="8781923" y="5885180"/>
                  </a:lnTo>
                  <a:lnTo>
                    <a:pt x="8781923" y="43180"/>
                  </a:lnTo>
                  <a:lnTo>
                    <a:pt x="8781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5343" y="0"/>
              <a:ext cx="765048" cy="1164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5603" y="0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471182"/>
                  </a:moveTo>
                  <a:lnTo>
                    <a:pt x="0" y="471182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471182"/>
                  </a:lnTo>
                  <a:close/>
                </a:path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685800" y="128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89164" y="0"/>
              <a:ext cx="592835" cy="1208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92"/>
              <a:ext cx="9144000" cy="68572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69"/>
              <a:ext cx="9144000" cy="6856730"/>
            </a:xfrm>
            <a:custGeom>
              <a:avLst/>
              <a:gdLst/>
              <a:ahLst/>
              <a:cxnLst/>
              <a:rect l="l" t="t" r="r" b="b"/>
              <a:pathLst>
                <a:path w="9144000" h="6856730">
                  <a:moveTo>
                    <a:pt x="9144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9144000" y="6856730"/>
                  </a:lnTo>
                  <a:lnTo>
                    <a:pt x="9144000" y="6380480"/>
                  </a:lnTo>
                  <a:lnTo>
                    <a:pt x="9144000" y="470154"/>
                  </a:lnTo>
                  <a:lnTo>
                    <a:pt x="8781923" y="470154"/>
                  </a:lnTo>
                  <a:lnTo>
                    <a:pt x="8781923" y="6380480"/>
                  </a:lnTo>
                  <a:lnTo>
                    <a:pt x="357276" y="6380480"/>
                  </a:lnTo>
                  <a:lnTo>
                    <a:pt x="357276" y="469900"/>
                  </a:lnTo>
                  <a:lnTo>
                    <a:pt x="9144000" y="469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89164" y="0"/>
              <a:ext cx="592835" cy="1208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28406" y="0"/>
              <a:ext cx="514350" cy="1143000"/>
            </a:xfrm>
            <a:custGeom>
              <a:avLst/>
              <a:gdLst/>
              <a:ahLst/>
              <a:cxnLst/>
              <a:rect l="l" t="t" r="r" b="b"/>
              <a:pathLst>
                <a:path w="514350" h="1143000">
                  <a:moveTo>
                    <a:pt x="51435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4350" y="1143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44185" y="3069717"/>
            <a:ext cx="3094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EBEBEB"/>
                </a:solidFill>
                <a:latin typeface="Palladio Uralic"/>
                <a:cs typeface="Palladio Uralic"/>
              </a:rPr>
              <a:t>Flowchart</a:t>
            </a:r>
            <a:endParaRPr sz="5400">
              <a:latin typeface="Palladio Uralic"/>
              <a:cs typeface="Palladio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2103" y="568451"/>
            <a:ext cx="2376170" cy="5852160"/>
            <a:chOff x="832103" y="568451"/>
            <a:chExt cx="2376170" cy="5852160"/>
          </a:xfrm>
        </p:grpSpPr>
        <p:sp>
          <p:nvSpPr>
            <p:cNvPr id="16" name="object 16"/>
            <p:cNvSpPr/>
            <p:nvPr/>
          </p:nvSpPr>
          <p:spPr>
            <a:xfrm>
              <a:off x="832103" y="568451"/>
              <a:ext cx="2375916" cy="5852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5469" y="571499"/>
              <a:ext cx="2269337" cy="57452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885" y="928242"/>
            <a:ext cx="33166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Software</a:t>
            </a:r>
            <a:r>
              <a:rPr sz="4000" spc="-65" dirty="0"/>
              <a:t> </a:t>
            </a:r>
            <a:r>
              <a:rPr sz="4000" spc="-5" dirty="0"/>
              <a:t>Used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43152" y="2404719"/>
            <a:ext cx="1751330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3.8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Spyder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IDE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8" y="0"/>
            <a:ext cx="9145905" cy="6858634"/>
            <a:chOff x="-1588" y="0"/>
            <a:chExt cx="9145905" cy="6858634"/>
          </a:xfrm>
        </p:grpSpPr>
        <p:sp>
          <p:nvSpPr>
            <p:cNvPr id="3" name="object 3"/>
            <p:cNvSpPr/>
            <p:nvPr/>
          </p:nvSpPr>
          <p:spPr>
            <a:xfrm>
              <a:off x="-1588" y="0"/>
              <a:ext cx="912044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987"/>
                  </a:lnTo>
                  <a:lnTo>
                    <a:pt x="8286496" y="1912493"/>
                  </a:lnTo>
                  <a:lnTo>
                    <a:pt x="7917434" y="1961896"/>
                  </a:lnTo>
                  <a:lnTo>
                    <a:pt x="7175754" y="2044319"/>
                  </a:lnTo>
                  <a:lnTo>
                    <a:pt x="6806692" y="2074037"/>
                  </a:lnTo>
                  <a:lnTo>
                    <a:pt x="6074918" y="2116836"/>
                  </a:lnTo>
                  <a:lnTo>
                    <a:pt x="5363083" y="2139950"/>
                  </a:lnTo>
                  <a:lnTo>
                    <a:pt x="5013706" y="2143252"/>
                  </a:lnTo>
                  <a:lnTo>
                    <a:pt x="4337939" y="2143252"/>
                  </a:lnTo>
                  <a:lnTo>
                    <a:pt x="4011676" y="2136648"/>
                  </a:lnTo>
                  <a:lnTo>
                    <a:pt x="3695319" y="2126742"/>
                  </a:lnTo>
                  <a:lnTo>
                    <a:pt x="3092069" y="2100326"/>
                  </a:lnTo>
                  <a:lnTo>
                    <a:pt x="2535047" y="2067433"/>
                  </a:lnTo>
                  <a:lnTo>
                    <a:pt x="2030857" y="2027809"/>
                  </a:lnTo>
                  <a:lnTo>
                    <a:pt x="903605" y="1912493"/>
                  </a:lnTo>
                  <a:lnTo>
                    <a:pt x="514350" y="186041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5343" y="0"/>
              <a:ext cx="765048" cy="1164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5602" y="0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94303" y="961771"/>
            <a:ext cx="1827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Libraries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55573" y="1628787"/>
            <a:ext cx="7705090" cy="1080135"/>
          </a:xfrm>
          <a:prstGeom prst="rect">
            <a:avLst/>
          </a:prstGeom>
          <a:solidFill>
            <a:srgbClr val="FFFFFF"/>
          </a:solidFill>
          <a:ln w="19050">
            <a:solidFill>
              <a:srgbClr val="830948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172085" marR="167005" indent="635" algn="ctr">
              <a:lnSpc>
                <a:spcPct val="100000"/>
              </a:lnSpc>
              <a:spcBef>
                <a:spcPts val="980"/>
              </a:spcBef>
            </a:pPr>
            <a:r>
              <a:rPr sz="1800" b="1" spc="-5" dirty="0">
                <a:latin typeface="Gothic Uralic"/>
                <a:cs typeface="Gothic Uralic"/>
              </a:rPr>
              <a:t>Streamlit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5" dirty="0">
                <a:latin typeface="Gothic Uralic"/>
                <a:cs typeface="Gothic Uralic"/>
              </a:rPr>
              <a:t>an open-source app </a:t>
            </a:r>
            <a:r>
              <a:rPr sz="1800" spc="-10" dirty="0">
                <a:latin typeface="Gothic Uralic"/>
                <a:cs typeface="Gothic Uralic"/>
              </a:rPr>
              <a:t>framework </a:t>
            </a:r>
            <a:r>
              <a:rPr sz="1800" spc="-5" dirty="0">
                <a:latin typeface="Gothic Uralic"/>
                <a:cs typeface="Gothic Uralic"/>
              </a:rPr>
              <a:t>for </a:t>
            </a:r>
            <a:r>
              <a:rPr sz="1800" dirty="0">
                <a:latin typeface="Gothic Uralic"/>
                <a:cs typeface="Gothic Uralic"/>
              </a:rPr>
              <a:t>Machine </a:t>
            </a:r>
            <a:r>
              <a:rPr sz="1800" spc="-5" dirty="0">
                <a:latin typeface="Gothic Uralic"/>
                <a:cs typeface="Gothic Uralic"/>
              </a:rPr>
              <a:t>Learning  </a:t>
            </a:r>
            <a:r>
              <a:rPr sz="1800" spc="-10" dirty="0">
                <a:latin typeface="Gothic Uralic"/>
                <a:cs typeface="Gothic Uralic"/>
              </a:rPr>
              <a:t>and Data </a:t>
            </a:r>
            <a:r>
              <a:rPr sz="1800" dirty="0">
                <a:latin typeface="Gothic Uralic"/>
                <a:cs typeface="Gothic Uralic"/>
              </a:rPr>
              <a:t>Science </a:t>
            </a:r>
            <a:r>
              <a:rPr sz="1800" spc="-5" dirty="0">
                <a:latin typeface="Gothic Uralic"/>
                <a:cs typeface="Gothic Uralic"/>
              </a:rPr>
              <a:t>teams. </a:t>
            </a:r>
            <a:r>
              <a:rPr sz="1800" spc="-10" dirty="0">
                <a:latin typeface="Gothic Uralic"/>
                <a:cs typeface="Gothic Uralic"/>
              </a:rPr>
              <a:t>Create </a:t>
            </a:r>
            <a:r>
              <a:rPr sz="1800" spc="-5" dirty="0">
                <a:latin typeface="Gothic Uralic"/>
                <a:cs typeface="Gothic Uralic"/>
              </a:rPr>
              <a:t>beautiful data </a:t>
            </a:r>
            <a:r>
              <a:rPr sz="1800" spc="-10" dirty="0">
                <a:latin typeface="Gothic Uralic"/>
                <a:cs typeface="Gothic Uralic"/>
              </a:rPr>
              <a:t>apps </a:t>
            </a:r>
            <a:r>
              <a:rPr sz="1800" spc="10" dirty="0">
                <a:latin typeface="Gothic Uralic"/>
                <a:cs typeface="Gothic Uralic"/>
              </a:rPr>
              <a:t>in </a:t>
            </a:r>
            <a:r>
              <a:rPr sz="1800" spc="-5" dirty="0">
                <a:latin typeface="Gothic Uralic"/>
                <a:cs typeface="Gothic Uralic"/>
              </a:rPr>
              <a:t>hours, not  </a:t>
            </a:r>
            <a:r>
              <a:rPr sz="1800" spc="-10" dirty="0">
                <a:latin typeface="Gothic Uralic"/>
                <a:cs typeface="Gothic Uralic"/>
              </a:rPr>
              <a:t>weeks. </a:t>
            </a:r>
            <a:r>
              <a:rPr sz="1800" spc="10" dirty="0">
                <a:latin typeface="Gothic Uralic"/>
                <a:cs typeface="Gothic Uralic"/>
              </a:rPr>
              <a:t>All in </a:t>
            </a:r>
            <a:r>
              <a:rPr sz="1800" spc="-5" dirty="0">
                <a:latin typeface="Gothic Uralic"/>
                <a:cs typeface="Gothic Uralic"/>
              </a:rPr>
              <a:t>pure</a:t>
            </a:r>
            <a:r>
              <a:rPr sz="1800" spc="-10" dirty="0">
                <a:latin typeface="Gothic Uralic"/>
                <a:cs typeface="Gothic Uralic"/>
              </a:rPr>
              <a:t> Python.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573" y="2969272"/>
            <a:ext cx="7705090" cy="1080135"/>
          </a:xfrm>
          <a:custGeom>
            <a:avLst/>
            <a:gdLst/>
            <a:ahLst/>
            <a:cxnLst/>
            <a:rect l="l" t="t" r="r" b="b"/>
            <a:pathLst>
              <a:path w="7705090" h="1080135">
                <a:moveTo>
                  <a:pt x="7704835" y="0"/>
                </a:moveTo>
                <a:lnTo>
                  <a:pt x="0" y="0"/>
                </a:lnTo>
                <a:lnTo>
                  <a:pt x="0" y="1080122"/>
                </a:lnTo>
                <a:lnTo>
                  <a:pt x="7704835" y="1080122"/>
                </a:lnTo>
                <a:lnTo>
                  <a:pt x="77048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5573" y="2969272"/>
            <a:ext cx="7705090" cy="1080135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362585" marR="356235" algn="ctr">
              <a:lnSpc>
                <a:spcPct val="100000"/>
              </a:lnSpc>
              <a:spcBef>
                <a:spcPts val="980"/>
              </a:spcBef>
            </a:pPr>
            <a:r>
              <a:rPr sz="1800" b="1" spc="-5" dirty="0">
                <a:latin typeface="Gothic Uralic"/>
                <a:cs typeface="Gothic Uralic"/>
              </a:rPr>
              <a:t>Pandas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5" dirty="0">
                <a:latin typeface="Gothic Uralic"/>
                <a:cs typeface="Gothic Uralic"/>
              </a:rPr>
              <a:t>fast, </a:t>
            </a:r>
            <a:r>
              <a:rPr sz="1800" spc="-10" dirty="0">
                <a:latin typeface="Gothic Uralic"/>
                <a:cs typeface="Gothic Uralic"/>
              </a:rPr>
              <a:t>powerful, </a:t>
            </a:r>
            <a:r>
              <a:rPr sz="1800" dirty="0">
                <a:latin typeface="Gothic Uralic"/>
                <a:cs typeface="Gothic Uralic"/>
              </a:rPr>
              <a:t>flexible </a:t>
            </a:r>
            <a:r>
              <a:rPr sz="1800" spc="-10" dirty="0">
                <a:latin typeface="Gothic Uralic"/>
                <a:cs typeface="Gothic Uralic"/>
              </a:rPr>
              <a:t>and easy to </a:t>
            </a:r>
            <a:r>
              <a:rPr sz="1800" dirty="0">
                <a:latin typeface="Gothic Uralic"/>
                <a:cs typeface="Gothic Uralic"/>
              </a:rPr>
              <a:t>use </a:t>
            </a:r>
            <a:r>
              <a:rPr sz="1800" spc="-10" dirty="0">
                <a:latin typeface="Gothic Uralic"/>
                <a:cs typeface="Gothic Uralic"/>
              </a:rPr>
              <a:t>open </a:t>
            </a:r>
            <a:r>
              <a:rPr sz="1800" spc="-5" dirty="0">
                <a:latin typeface="Gothic Uralic"/>
                <a:cs typeface="Gothic Uralic"/>
              </a:rPr>
              <a:t>source  </a:t>
            </a:r>
            <a:r>
              <a:rPr sz="1800" spc="-10" dirty="0">
                <a:latin typeface="Gothic Uralic"/>
                <a:cs typeface="Gothic Uralic"/>
              </a:rPr>
              <a:t>data </a:t>
            </a:r>
            <a:r>
              <a:rPr sz="1800" spc="-5" dirty="0">
                <a:latin typeface="Gothic Uralic"/>
                <a:cs typeface="Gothic Uralic"/>
              </a:rPr>
              <a:t>analysis </a:t>
            </a:r>
            <a:r>
              <a:rPr sz="1800" spc="-10" dirty="0">
                <a:latin typeface="Gothic Uralic"/>
                <a:cs typeface="Gothic Uralic"/>
              </a:rPr>
              <a:t>and </a:t>
            </a:r>
            <a:r>
              <a:rPr sz="1800" dirty="0">
                <a:latin typeface="Gothic Uralic"/>
                <a:cs typeface="Gothic Uralic"/>
              </a:rPr>
              <a:t>manipulation </a:t>
            </a:r>
            <a:r>
              <a:rPr sz="1800" spc="-5" dirty="0">
                <a:latin typeface="Gothic Uralic"/>
                <a:cs typeface="Gothic Uralic"/>
              </a:rPr>
              <a:t>tool, </a:t>
            </a:r>
            <a:r>
              <a:rPr sz="1800" dirty="0">
                <a:latin typeface="Gothic Uralic"/>
                <a:cs typeface="Gothic Uralic"/>
              </a:rPr>
              <a:t>built </a:t>
            </a:r>
            <a:r>
              <a:rPr sz="1800" spc="-5" dirty="0">
                <a:latin typeface="Gothic Uralic"/>
                <a:cs typeface="Gothic Uralic"/>
              </a:rPr>
              <a:t>on top of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Python  programming</a:t>
            </a:r>
            <a:r>
              <a:rPr sz="1800" spc="-2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language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5573" y="4293120"/>
            <a:ext cx="7705090" cy="1080135"/>
          </a:xfrm>
          <a:custGeom>
            <a:avLst/>
            <a:gdLst/>
            <a:ahLst/>
            <a:cxnLst/>
            <a:rect l="l" t="t" r="r" b="b"/>
            <a:pathLst>
              <a:path w="7705090" h="1080135">
                <a:moveTo>
                  <a:pt x="7704835" y="0"/>
                </a:moveTo>
                <a:lnTo>
                  <a:pt x="0" y="0"/>
                </a:lnTo>
                <a:lnTo>
                  <a:pt x="0" y="1080122"/>
                </a:lnTo>
                <a:lnTo>
                  <a:pt x="7704835" y="1080122"/>
                </a:lnTo>
                <a:lnTo>
                  <a:pt x="77048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5573" y="4293120"/>
            <a:ext cx="7705090" cy="1080135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173990" marR="169545" indent="-635" algn="ctr">
              <a:lnSpc>
                <a:spcPct val="100000"/>
              </a:lnSpc>
              <a:spcBef>
                <a:spcPts val="985"/>
              </a:spcBef>
            </a:pPr>
            <a:r>
              <a:rPr sz="1800" b="1" spc="-5" dirty="0">
                <a:latin typeface="Gothic Uralic"/>
                <a:cs typeface="Gothic Uralic"/>
              </a:rPr>
              <a:t>NumPy </a:t>
            </a:r>
            <a:r>
              <a:rPr sz="1800" spc="-5" dirty="0">
                <a:latin typeface="Gothic Uralic"/>
                <a:cs typeface="Gothic Uralic"/>
              </a:rPr>
              <a:t>offers comprehensive mathematical functions, random  number generators, </a:t>
            </a:r>
            <a:r>
              <a:rPr sz="1800" dirty="0">
                <a:latin typeface="Gothic Uralic"/>
                <a:cs typeface="Gothic Uralic"/>
              </a:rPr>
              <a:t>linear </a:t>
            </a:r>
            <a:r>
              <a:rPr sz="1800" spc="-5" dirty="0">
                <a:latin typeface="Gothic Uralic"/>
                <a:cs typeface="Gothic Uralic"/>
              </a:rPr>
              <a:t>algebra routines, </a:t>
            </a:r>
            <a:r>
              <a:rPr sz="1800" dirty="0">
                <a:latin typeface="Gothic Uralic"/>
                <a:cs typeface="Gothic Uralic"/>
              </a:rPr>
              <a:t>Fourier </a:t>
            </a:r>
            <a:r>
              <a:rPr sz="1800" spc="-10" dirty="0">
                <a:latin typeface="Gothic Uralic"/>
                <a:cs typeface="Gothic Uralic"/>
              </a:rPr>
              <a:t>transforms, and  </a:t>
            </a:r>
            <a:r>
              <a:rPr sz="1800" spc="-5" dirty="0">
                <a:latin typeface="Gothic Uralic"/>
                <a:cs typeface="Gothic Uralic"/>
              </a:rPr>
              <a:t>more.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5573" y="5517236"/>
            <a:ext cx="7731125" cy="1269365"/>
          </a:xfrm>
          <a:prstGeom prst="rect">
            <a:avLst/>
          </a:prstGeom>
          <a:solidFill>
            <a:srgbClr val="FFFFFF"/>
          </a:solidFill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02235" marR="95250" algn="ctr">
              <a:lnSpc>
                <a:spcPct val="99800"/>
              </a:lnSpc>
            </a:pPr>
            <a:r>
              <a:rPr sz="1600" b="1" spc="-5" dirty="0">
                <a:latin typeface="Gothic Uralic"/>
                <a:cs typeface="Gothic Uralic"/>
              </a:rPr>
              <a:t>Plotly Express </a:t>
            </a:r>
            <a:r>
              <a:rPr sz="1600" spc="-5" dirty="0">
                <a:latin typeface="Gothic Uralic"/>
                <a:cs typeface="Gothic Uralic"/>
              </a:rPr>
              <a:t>is </a:t>
            </a:r>
            <a:r>
              <a:rPr sz="1600" spc="-10" dirty="0">
                <a:latin typeface="Gothic Uralic"/>
                <a:cs typeface="Gothic Uralic"/>
              </a:rPr>
              <a:t>the </a:t>
            </a:r>
            <a:r>
              <a:rPr sz="1600" spc="-5" dirty="0">
                <a:latin typeface="Gothic Uralic"/>
                <a:cs typeface="Gothic Uralic"/>
              </a:rPr>
              <a:t>easy-to-use, </a:t>
            </a:r>
            <a:r>
              <a:rPr sz="1600" dirty="0">
                <a:latin typeface="Gothic Uralic"/>
                <a:cs typeface="Gothic Uralic"/>
              </a:rPr>
              <a:t>high-level </a:t>
            </a:r>
            <a:r>
              <a:rPr sz="1600" spc="-5" dirty="0">
                <a:latin typeface="Gothic Uralic"/>
                <a:cs typeface="Gothic Uralic"/>
              </a:rPr>
              <a:t>interface </a:t>
            </a:r>
            <a:r>
              <a:rPr sz="1600" spc="-10" dirty="0">
                <a:latin typeface="Gothic Uralic"/>
                <a:cs typeface="Gothic Uralic"/>
              </a:rPr>
              <a:t>to </a:t>
            </a:r>
            <a:r>
              <a:rPr sz="1600" dirty="0">
                <a:latin typeface="Gothic Uralic"/>
                <a:cs typeface="Gothic Uralic"/>
              </a:rPr>
              <a:t>Plotly, </a:t>
            </a:r>
            <a:r>
              <a:rPr sz="1600" spc="-10" dirty="0">
                <a:latin typeface="Gothic Uralic"/>
                <a:cs typeface="Gothic Uralic"/>
              </a:rPr>
              <a:t>which </a:t>
            </a:r>
            <a:r>
              <a:rPr sz="1600" spc="-5" dirty="0">
                <a:latin typeface="Gothic Uralic"/>
                <a:cs typeface="Gothic Uralic"/>
              </a:rPr>
              <a:t>operates  on a variety of types of </a:t>
            </a:r>
            <a:r>
              <a:rPr sz="1600" spc="-10" dirty="0">
                <a:latin typeface="Gothic Uralic"/>
                <a:cs typeface="Gothic Uralic"/>
              </a:rPr>
              <a:t>data </a:t>
            </a:r>
            <a:r>
              <a:rPr sz="1600" spc="-5" dirty="0">
                <a:latin typeface="Gothic Uralic"/>
                <a:cs typeface="Gothic Uralic"/>
              </a:rPr>
              <a:t>and </a:t>
            </a:r>
            <a:r>
              <a:rPr sz="1600" spc="-10" dirty="0">
                <a:latin typeface="Gothic Uralic"/>
                <a:cs typeface="Gothic Uralic"/>
              </a:rPr>
              <a:t>produces </a:t>
            </a:r>
            <a:r>
              <a:rPr sz="1600" spc="-5" dirty="0">
                <a:latin typeface="Gothic Uralic"/>
                <a:cs typeface="Gothic Uralic"/>
              </a:rPr>
              <a:t>easy-to-style figures. </a:t>
            </a:r>
            <a:r>
              <a:rPr sz="1600" spc="5" dirty="0">
                <a:latin typeface="Gothic Uralic"/>
                <a:cs typeface="Gothic Uralic"/>
              </a:rPr>
              <a:t>It </a:t>
            </a:r>
            <a:r>
              <a:rPr sz="1600" spc="-5" dirty="0">
                <a:latin typeface="Gothic Uralic"/>
                <a:cs typeface="Gothic Uralic"/>
              </a:rPr>
              <a:t>provides  functions </a:t>
            </a:r>
            <a:r>
              <a:rPr sz="1600" spc="-10" dirty="0">
                <a:latin typeface="Gothic Uralic"/>
                <a:cs typeface="Gothic Uralic"/>
              </a:rPr>
              <a:t>to </a:t>
            </a:r>
            <a:r>
              <a:rPr sz="1600" dirty="0">
                <a:latin typeface="Gothic Uralic"/>
                <a:cs typeface="Gothic Uralic"/>
              </a:rPr>
              <a:t>visualize </a:t>
            </a:r>
            <a:r>
              <a:rPr sz="1600" spc="-5" dirty="0">
                <a:latin typeface="Gothic Uralic"/>
                <a:cs typeface="Gothic Uralic"/>
              </a:rPr>
              <a:t>a variety of </a:t>
            </a:r>
            <a:r>
              <a:rPr sz="1600" spc="-10" dirty="0">
                <a:latin typeface="Gothic Uralic"/>
                <a:cs typeface="Gothic Uralic"/>
              </a:rPr>
              <a:t>types </a:t>
            </a:r>
            <a:r>
              <a:rPr sz="1600" spc="-5" dirty="0">
                <a:latin typeface="Gothic Uralic"/>
                <a:cs typeface="Gothic Uralic"/>
              </a:rPr>
              <a:t>of </a:t>
            </a:r>
            <a:r>
              <a:rPr sz="1600" spc="-10" dirty="0">
                <a:latin typeface="Gothic Uralic"/>
                <a:cs typeface="Gothic Uralic"/>
              </a:rPr>
              <a:t>data. </a:t>
            </a:r>
            <a:r>
              <a:rPr sz="1600" spc="-5" dirty="0">
                <a:latin typeface="Gothic Uralic"/>
                <a:cs typeface="Gothic Uralic"/>
              </a:rPr>
              <a:t>Most functions such as px.  bar or</a:t>
            </a:r>
            <a:r>
              <a:rPr sz="1600" dirty="0">
                <a:latin typeface="Gothic Uralic"/>
                <a:cs typeface="Gothic Uralic"/>
              </a:rPr>
              <a:t> </a:t>
            </a:r>
            <a:r>
              <a:rPr sz="1600" spc="-5" dirty="0">
                <a:latin typeface="Gothic Uralic"/>
                <a:cs typeface="Gothic Uralic"/>
              </a:rPr>
              <a:t>px.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Generating random tweet &amp; Classifying</a:t>
            </a:r>
            <a:r>
              <a:rPr spc="-40" dirty="0"/>
              <a:t> </a:t>
            </a:r>
            <a:r>
              <a:rPr spc="-5" dirty="0"/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8233" y="865073"/>
            <a:ext cx="5908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of tweets by sentiments [Partial</a:t>
            </a:r>
            <a:r>
              <a:rPr sz="28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 </a:t>
            </a: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ladio Uralic"/>
                <a:cs typeface="Palladio Uralic"/>
              </a:rPr>
              <a:t>code]</a:t>
            </a:r>
            <a:endParaRPr sz="2800">
              <a:latin typeface="Palladio Uralic"/>
              <a:cs typeface="Palladio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546" y="2168905"/>
            <a:ext cx="4896485" cy="4387850"/>
            <a:chOff x="539546" y="2168905"/>
            <a:chExt cx="4896485" cy="4387850"/>
          </a:xfrm>
        </p:grpSpPr>
        <p:sp>
          <p:nvSpPr>
            <p:cNvPr id="5" name="object 5"/>
            <p:cNvSpPr/>
            <p:nvPr/>
          </p:nvSpPr>
          <p:spPr>
            <a:xfrm>
              <a:off x="539546" y="2168905"/>
              <a:ext cx="4896485" cy="1855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2030" y="2260091"/>
              <a:ext cx="3448050" cy="1542415"/>
            </a:xfrm>
            <a:custGeom>
              <a:avLst/>
              <a:gdLst/>
              <a:ahLst/>
              <a:cxnLst/>
              <a:rect l="l" t="t" r="r" b="b"/>
              <a:pathLst>
                <a:path w="3448050" h="1542414">
                  <a:moveTo>
                    <a:pt x="495681" y="6604"/>
                  </a:moveTo>
                  <a:lnTo>
                    <a:pt x="495681" y="592836"/>
                  </a:lnTo>
                </a:path>
                <a:path w="3448050" h="1542414">
                  <a:moveTo>
                    <a:pt x="495681" y="141605"/>
                  </a:moveTo>
                  <a:lnTo>
                    <a:pt x="3448050" y="141605"/>
                  </a:lnTo>
                </a:path>
                <a:path w="3448050" h="1542414">
                  <a:moveTo>
                    <a:pt x="0" y="0"/>
                  </a:moveTo>
                  <a:lnTo>
                    <a:pt x="495681" y="0"/>
                  </a:lnTo>
                </a:path>
                <a:path w="3448050" h="1542414">
                  <a:moveTo>
                    <a:pt x="0" y="591312"/>
                  </a:moveTo>
                  <a:lnTo>
                    <a:pt x="495681" y="591312"/>
                  </a:lnTo>
                </a:path>
                <a:path w="3448050" h="1542414">
                  <a:moveTo>
                    <a:pt x="1287780" y="736854"/>
                  </a:moveTo>
                  <a:lnTo>
                    <a:pt x="3448050" y="545973"/>
                  </a:lnTo>
                </a:path>
                <a:path w="3448050" h="1542414">
                  <a:moveTo>
                    <a:pt x="1783460" y="1144143"/>
                  </a:moveTo>
                  <a:lnTo>
                    <a:pt x="3435350" y="889254"/>
                  </a:lnTo>
                </a:path>
                <a:path w="3448050" h="1542414">
                  <a:moveTo>
                    <a:pt x="626618" y="1542161"/>
                  </a:moveTo>
                  <a:lnTo>
                    <a:pt x="3448050" y="1542161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546" y="4176217"/>
              <a:ext cx="4896485" cy="2379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83002" y="5353557"/>
              <a:ext cx="2685415" cy="525145"/>
            </a:xfrm>
            <a:custGeom>
              <a:avLst/>
              <a:gdLst/>
              <a:ahLst/>
              <a:cxnLst/>
              <a:rect l="l" t="t" r="r" b="b"/>
              <a:pathLst>
                <a:path w="2685415" h="525145">
                  <a:moveTo>
                    <a:pt x="0" y="15620"/>
                  </a:moveTo>
                  <a:lnTo>
                    <a:pt x="2393061" y="15620"/>
                  </a:lnTo>
                </a:path>
                <a:path w="2685415" h="525145">
                  <a:moveTo>
                    <a:pt x="2378710" y="0"/>
                  </a:moveTo>
                  <a:lnTo>
                    <a:pt x="2388870" y="525017"/>
                  </a:lnTo>
                </a:path>
                <a:path w="2685415" h="525145">
                  <a:moveTo>
                    <a:pt x="10160" y="525017"/>
                  </a:moveTo>
                  <a:lnTo>
                    <a:pt x="2403094" y="525017"/>
                  </a:lnTo>
                </a:path>
                <a:path w="2685415" h="525145">
                  <a:moveTo>
                    <a:pt x="2388870" y="255892"/>
                  </a:moveTo>
                  <a:lnTo>
                    <a:pt x="2685288" y="25589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06846" y="2209901"/>
            <a:ext cx="2376805" cy="319405"/>
          </a:xfrm>
          <a:prstGeom prst="rect">
            <a:avLst/>
          </a:prstGeom>
          <a:solidFill>
            <a:srgbClr val="B31166"/>
          </a:solidFill>
          <a:ln w="19050">
            <a:solidFill>
              <a:srgbClr val="830948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The libraries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we</a:t>
            </a:r>
            <a:r>
              <a:rPr sz="11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need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6846" y="2609316"/>
            <a:ext cx="2376805" cy="319405"/>
          </a:xfrm>
          <a:prstGeom prst="rect">
            <a:avLst/>
          </a:prstGeom>
          <a:solidFill>
            <a:srgbClr val="B31166"/>
          </a:solidFill>
          <a:ln w="19050">
            <a:solidFill>
              <a:srgbClr val="830948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Code to display the</a:t>
            </a:r>
            <a:r>
              <a:rPr sz="1100" spc="-9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title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6846" y="2989935"/>
            <a:ext cx="2448560" cy="319405"/>
          </a:xfrm>
          <a:prstGeom prst="rect">
            <a:avLst/>
          </a:prstGeom>
          <a:solidFill>
            <a:srgbClr val="B31166"/>
          </a:solidFill>
          <a:ln w="19050">
            <a:solidFill>
              <a:srgbClr val="83094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645"/>
              </a:spcBef>
            </a:pPr>
            <a:r>
              <a:rPr sz="1000" spc="-10" dirty="0">
                <a:solidFill>
                  <a:srgbClr val="FFFFFF"/>
                </a:solidFill>
                <a:latin typeface="Gothic Uralic"/>
                <a:cs typeface="Gothic Uralic"/>
              </a:rPr>
              <a:t>Code </a:t>
            </a:r>
            <a:r>
              <a:rPr sz="100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000" spc="-5" dirty="0">
                <a:solidFill>
                  <a:srgbClr val="FFFFFF"/>
                </a:solidFill>
                <a:latin typeface="Gothic Uralic"/>
                <a:cs typeface="Gothic Uralic"/>
              </a:rPr>
              <a:t>display the </a:t>
            </a:r>
            <a:r>
              <a:rPr sz="1000" dirty="0">
                <a:solidFill>
                  <a:srgbClr val="FFFFFF"/>
                </a:solidFill>
                <a:latin typeface="Gothic Uralic"/>
                <a:cs typeface="Gothic Uralic"/>
              </a:rPr>
              <a:t>titles </a:t>
            </a:r>
            <a:r>
              <a:rPr sz="1000" spc="-10" dirty="0">
                <a:solidFill>
                  <a:srgbClr val="FFFFFF"/>
                </a:solidFill>
                <a:latin typeface="Gothic Uralic"/>
                <a:cs typeface="Gothic Uralic"/>
              </a:rPr>
              <a:t>on</a:t>
            </a:r>
            <a:r>
              <a:rPr sz="10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Gothic Uralic"/>
                <a:cs typeface="Gothic Uralic"/>
              </a:rPr>
              <a:t>sidebar</a:t>
            </a:r>
            <a:endParaRPr sz="10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6846" y="3618077"/>
            <a:ext cx="2376805" cy="319405"/>
          </a:xfrm>
          <a:prstGeom prst="rect">
            <a:avLst/>
          </a:prstGeom>
          <a:solidFill>
            <a:srgbClr val="B31166"/>
          </a:solidFill>
          <a:ln w="19050">
            <a:solidFill>
              <a:srgbClr val="830948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Code to access the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data</a:t>
            </a:r>
            <a:r>
              <a:rPr sz="1100" spc="-1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sheet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1159" y="5408256"/>
            <a:ext cx="2376805" cy="319405"/>
          </a:xfrm>
          <a:prstGeom prst="rect">
            <a:avLst/>
          </a:prstGeom>
          <a:solidFill>
            <a:srgbClr val="B31166"/>
          </a:solidFill>
          <a:ln w="19050">
            <a:solidFill>
              <a:srgbClr val="8309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245"/>
              </a:lnSpc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Code to generate</a:t>
            </a:r>
            <a:r>
              <a:rPr sz="1100" spc="-8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random</a:t>
            </a:r>
            <a:endParaRPr sz="1100">
              <a:latin typeface="Gothic Uralic"/>
              <a:cs typeface="Gothic Uralic"/>
            </a:endParaRPr>
          </a:p>
          <a:p>
            <a:pPr marL="635" algn="ctr">
              <a:lnSpc>
                <a:spcPts val="1265"/>
              </a:lnSpc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tweet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5830" y="3056508"/>
            <a:ext cx="3676650" cy="3396615"/>
          </a:xfrm>
          <a:custGeom>
            <a:avLst/>
            <a:gdLst/>
            <a:ahLst/>
            <a:cxnLst/>
            <a:rect l="l" t="t" r="r" b="b"/>
            <a:pathLst>
              <a:path w="3676650" h="3396615">
                <a:moveTo>
                  <a:pt x="1724024" y="2869463"/>
                </a:moveTo>
                <a:lnTo>
                  <a:pt x="3390265" y="2869463"/>
                </a:lnTo>
              </a:path>
              <a:path w="3676650" h="3396615">
                <a:moveTo>
                  <a:pt x="3393694" y="2871495"/>
                </a:moveTo>
                <a:lnTo>
                  <a:pt x="3403854" y="3396462"/>
                </a:lnTo>
              </a:path>
              <a:path w="3676650" h="3396615">
                <a:moveTo>
                  <a:pt x="1010793" y="3396462"/>
                </a:moveTo>
                <a:lnTo>
                  <a:pt x="3403854" y="3396462"/>
                </a:lnTo>
              </a:path>
              <a:path w="3676650" h="3396615">
                <a:moveTo>
                  <a:pt x="3380231" y="3131705"/>
                </a:moveTo>
                <a:lnTo>
                  <a:pt x="3676650" y="3131705"/>
                </a:lnTo>
              </a:path>
              <a:path w="3676650" h="3396615">
                <a:moveTo>
                  <a:pt x="1866265" y="0"/>
                </a:moveTo>
                <a:lnTo>
                  <a:pt x="1866265" y="650366"/>
                </a:lnTo>
              </a:path>
              <a:path w="3676650" h="3396615">
                <a:moveTo>
                  <a:pt x="1376680" y="16763"/>
                </a:moveTo>
                <a:lnTo>
                  <a:pt x="1872360" y="16763"/>
                </a:lnTo>
              </a:path>
              <a:path w="3676650" h="3396615">
                <a:moveTo>
                  <a:pt x="859917" y="650366"/>
                </a:moveTo>
                <a:lnTo>
                  <a:pt x="1859660" y="650366"/>
                </a:lnTo>
              </a:path>
              <a:path w="3676650" h="3396615">
                <a:moveTo>
                  <a:pt x="0" y="2172716"/>
                </a:moveTo>
                <a:lnTo>
                  <a:pt x="3511550" y="189687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81573" y="6028753"/>
            <a:ext cx="2376805" cy="319405"/>
          </a:xfrm>
          <a:prstGeom prst="rect">
            <a:avLst/>
          </a:prstGeom>
          <a:solidFill>
            <a:srgbClr val="B31166"/>
          </a:solidFill>
          <a:ln w="19050">
            <a:solidFill>
              <a:srgbClr val="8309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0520">
              <a:lnSpc>
                <a:spcPts val="1245"/>
              </a:lnSpc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Code to visualize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data</a:t>
            </a:r>
            <a:r>
              <a:rPr sz="1100" spc="-1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endParaRPr sz="1100">
              <a:latin typeface="Gothic Uralic"/>
              <a:cs typeface="Gothic Uralic"/>
            </a:endParaRPr>
          </a:p>
          <a:p>
            <a:pPr marL="370205">
              <a:lnSpc>
                <a:spcPts val="1260"/>
              </a:lnSpc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histogram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pie</a:t>
            </a:r>
            <a:r>
              <a:rPr sz="1100" spc="-1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chart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8685" y="4784191"/>
            <a:ext cx="2376805" cy="319405"/>
          </a:xfrm>
          <a:prstGeom prst="rect">
            <a:avLst/>
          </a:prstGeom>
          <a:solidFill>
            <a:srgbClr val="B31166"/>
          </a:solidFill>
          <a:ln w="19050">
            <a:solidFill>
              <a:srgbClr val="8309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5"/>
              </a:lnSpc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Load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data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function is</a:t>
            </a:r>
            <a:r>
              <a:rPr sz="1100" spc="-7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being</a:t>
            </a:r>
            <a:endParaRPr sz="1100">
              <a:latin typeface="Gothic Uralic"/>
              <a:cs typeface="Gothic Uralic"/>
            </a:endParaRPr>
          </a:p>
          <a:p>
            <a:pPr marL="635" algn="ctr">
              <a:lnSpc>
                <a:spcPts val="1265"/>
              </a:lnSpc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called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8685" y="4296384"/>
            <a:ext cx="2376805" cy="319405"/>
          </a:xfrm>
          <a:prstGeom prst="rect">
            <a:avLst/>
          </a:prstGeom>
          <a:solidFill>
            <a:srgbClr val="B31166"/>
          </a:solidFill>
          <a:ln w="19050">
            <a:solidFill>
              <a:srgbClr val="8309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245"/>
              </a:lnSpc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Code to create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define</a:t>
            </a:r>
            <a:r>
              <a:rPr sz="1100" spc="-1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endParaRPr sz="1100">
              <a:latin typeface="Gothic Uralic"/>
              <a:cs typeface="Gothic Uralic"/>
            </a:endParaRPr>
          </a:p>
          <a:p>
            <a:pPr marL="1270" algn="ctr">
              <a:lnSpc>
                <a:spcPts val="1270"/>
              </a:lnSpc>
            </a:pP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load </a:t>
            </a:r>
            <a:r>
              <a:rPr sz="1100" spc="-5" dirty="0">
                <a:solidFill>
                  <a:srgbClr val="FFFFFF"/>
                </a:solidFill>
                <a:latin typeface="Gothic Uralic"/>
                <a:cs typeface="Gothic Uralic"/>
              </a:rPr>
              <a:t>data</a:t>
            </a:r>
            <a:r>
              <a:rPr sz="1100" spc="-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100" dirty="0">
                <a:solidFill>
                  <a:srgbClr val="FFFFFF"/>
                </a:solidFill>
                <a:latin typeface="Gothic Uralic"/>
                <a:cs typeface="Gothic Uralic"/>
              </a:rPr>
              <a:t>function</a:t>
            </a:r>
            <a:endParaRPr sz="11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F8F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946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Gothic Uralic</vt:lpstr>
      <vt:lpstr>Palladio Uralic</vt:lpstr>
      <vt:lpstr>Times New Roman</vt:lpstr>
      <vt:lpstr>Office Theme</vt:lpstr>
      <vt:lpstr>PowerPoint Presentation</vt:lpstr>
      <vt:lpstr>PowerPoint Presentation</vt:lpstr>
      <vt:lpstr>Table of contents</vt:lpstr>
      <vt:lpstr>Introduction</vt:lpstr>
      <vt:lpstr>Motivation</vt:lpstr>
      <vt:lpstr>PowerPoint Presentation</vt:lpstr>
      <vt:lpstr>Software Used</vt:lpstr>
      <vt:lpstr>Libraries</vt:lpstr>
      <vt:lpstr>Generating random tweet &amp; Classifying number</vt:lpstr>
      <vt:lpstr>Generating random tweet &amp; Classifying number</vt:lpstr>
      <vt:lpstr>PowerPoint Presentation</vt:lpstr>
      <vt:lpstr>Geo-tagging [Latitude &amp; Longitude]</vt:lpstr>
      <vt:lpstr>Geo-tagging [Latitude &amp; Longitude] {Partial</vt:lpstr>
      <vt:lpstr>Breakdown of airline by sentiment- [Partial</vt:lpstr>
      <vt:lpstr>Breakdown of airline by sentiment –[Partial</vt:lpstr>
      <vt:lpstr>Star Rating-[Partial code]</vt:lpstr>
      <vt:lpstr>Star Rating – [Partial Output]</vt:lpstr>
      <vt:lpstr>Proposed  Model</vt:lpstr>
      <vt:lpstr>CONCLUSION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SENTIMENT ANALYSIS USING PYTHON</dc:title>
  <dc:creator>USER</dc:creator>
  <cp:lastModifiedBy>Parikshit singh</cp:lastModifiedBy>
  <cp:revision>2</cp:revision>
  <dcterms:created xsi:type="dcterms:W3CDTF">2022-04-08T08:58:31Z</dcterms:created>
  <dcterms:modified xsi:type="dcterms:W3CDTF">2022-04-13T05:50:35Z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2022-04-08T00:00:00Z</vt:filetime>
  </property>
</Properties>
</file>