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9576684d9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9576684d9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576684d9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9576684d9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9576684d9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9576684d9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9576684d9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9576684d9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9576684d9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9576684d9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576684d9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576684d9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9576684d9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9576684d9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9576684d9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9576684d9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9576684d9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9576684d9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576684d9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576684d9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576684d9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576684d9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9576684d9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9576684d9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9576684d9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9576684d9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9576684d9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576684d9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ricshee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90350" y="1322450"/>
            <a:ext cx="8271900" cy="21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and Predicting Outcomes of Cricket Matches</a:t>
            </a:r>
            <a:endParaRPr/>
          </a:p>
        </p:txBody>
      </p:sp>
      <p:sp>
        <p:nvSpPr>
          <p:cNvPr id="87" name="Google Shape;87;p13"/>
          <p:cNvSpPr txBox="1"/>
          <p:nvPr>
            <p:ph idx="1" type="subTitle"/>
          </p:nvPr>
        </p:nvSpPr>
        <p:spPr>
          <a:xfrm>
            <a:off x="802300" y="3479475"/>
            <a:ext cx="7688100" cy="16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Parikshit Shembekar</a:t>
            </a:r>
            <a:endParaRPr/>
          </a:p>
          <a:p>
            <a:pPr indent="0" lvl="0" marL="0" rtl="0" algn="l">
              <a:spcBef>
                <a:spcPts val="0"/>
              </a:spcBef>
              <a:spcAft>
                <a:spcPts val="0"/>
              </a:spcAft>
              <a:buNone/>
            </a:pPr>
            <a:r>
              <a:rPr lang="en"/>
              <a:t>        Dipesh Virkar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114800" rtl="0" algn="l">
              <a:spcBef>
                <a:spcPts val="0"/>
              </a:spcBef>
              <a:spcAft>
                <a:spcPts val="0"/>
              </a:spcAft>
              <a:buNone/>
            </a:pPr>
            <a:r>
              <a:rPr lang="en"/>
              <a:t>Professor - Dr Carol Romanowski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Work</a:t>
            </a:r>
            <a:endParaRPr/>
          </a:p>
        </p:txBody>
      </p:sp>
      <p:sp>
        <p:nvSpPr>
          <p:cNvPr id="141" name="Google Shape;141;p22"/>
          <p:cNvSpPr txBox="1"/>
          <p:nvPr>
            <p:ph idx="1" type="body"/>
          </p:nvPr>
        </p:nvSpPr>
        <p:spPr>
          <a:xfrm>
            <a:off x="729450" y="2078875"/>
            <a:ext cx="7688700" cy="27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1. Predict which of the given two teams would win</a:t>
            </a:r>
            <a:endParaRPr b="1" sz="1400"/>
          </a:p>
          <a:p>
            <a:pPr indent="0" lvl="0" marL="0" rtl="0" algn="l">
              <a:spcBef>
                <a:spcPts val="1600"/>
              </a:spcBef>
              <a:spcAft>
                <a:spcPts val="0"/>
              </a:spcAft>
              <a:buNone/>
            </a:pPr>
            <a:r>
              <a:rPr lang="en" sz="1400"/>
              <a:t>Features like number of runs scored, class of runs( Class A: &gt; 300, Class B: 250 &lt; Runs &lt; 300, Class C: 200&lt; Runs &lt; 250 and Class D: &lt; 200) were used</a:t>
            </a:r>
            <a:endParaRPr sz="1400"/>
          </a:p>
          <a:p>
            <a:pPr indent="0" lvl="0" marL="0" rtl="0" algn="l">
              <a:spcBef>
                <a:spcPts val="1600"/>
              </a:spcBef>
              <a:spcAft>
                <a:spcPts val="0"/>
              </a:spcAft>
              <a:buNone/>
            </a:pPr>
            <a:r>
              <a:rPr lang="en" sz="1400"/>
              <a:t>Similar classes were created for the number of wickets between ( 1-10). We found top 3 batsmen in terms of runs for each team and then checked if each of the batsman were playing in the match that we want to predict.</a:t>
            </a:r>
            <a:endParaRPr sz="1400"/>
          </a:p>
          <a:p>
            <a:pPr indent="0" lvl="0" marL="0" rtl="0" algn="l">
              <a:spcBef>
                <a:spcPts val="1600"/>
              </a:spcBef>
              <a:spcAft>
                <a:spcPts val="0"/>
              </a:spcAft>
              <a:buNone/>
            </a:pPr>
            <a:r>
              <a:rPr lang="en" sz="1400"/>
              <a:t>Our other features were the toss decision, toss winner, the over and ball number and the</a:t>
            </a:r>
            <a:r>
              <a:rPr lang="en" sz="1400"/>
              <a:t> </a:t>
            </a:r>
            <a:r>
              <a:rPr lang="en" sz="1400"/>
              <a:t>number of runs scored on that delivery</a:t>
            </a:r>
            <a:endParaRPr sz="1400"/>
          </a:p>
          <a:p>
            <a:pPr indent="0" lvl="0" marL="0" rtl="0" algn="l">
              <a:spcBef>
                <a:spcPts val="1600"/>
              </a:spcBef>
              <a:spcAft>
                <a:spcPts val="1600"/>
              </a:spcAft>
              <a:buNone/>
            </a:pPr>
            <a:r>
              <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Work</a:t>
            </a:r>
            <a:endParaRPr/>
          </a:p>
          <a:p>
            <a:pPr indent="0" lvl="0" marL="0" rtl="0" algn="l">
              <a:spcBef>
                <a:spcPts val="0"/>
              </a:spcBef>
              <a:spcAft>
                <a:spcPts val="0"/>
              </a:spcAft>
              <a:buNone/>
            </a:pPr>
            <a:r>
              <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2. Predicting if a given team could win while chasing</a:t>
            </a:r>
            <a:endParaRPr b="1" sz="1400"/>
          </a:p>
          <a:p>
            <a:pPr indent="0" lvl="0" marL="0" rtl="0" algn="l">
              <a:spcBef>
                <a:spcPts val="1600"/>
              </a:spcBef>
              <a:spcAft>
                <a:spcPts val="0"/>
              </a:spcAft>
              <a:buNone/>
            </a:pPr>
            <a:r>
              <a:rPr lang="en" sz="1400"/>
              <a:t>In this we needed to keep track of how each team has performed while batting first against our target team. We maintain a similar feature vector as our first case. </a:t>
            </a:r>
            <a:endParaRPr sz="1400"/>
          </a:p>
          <a:p>
            <a:pPr indent="0" lvl="0" marL="0" rtl="0" algn="l">
              <a:spcBef>
                <a:spcPts val="1600"/>
              </a:spcBef>
              <a:spcAft>
                <a:spcPts val="0"/>
              </a:spcAft>
              <a:buClr>
                <a:srgbClr val="000000"/>
              </a:buClr>
              <a:buSzPts val="1100"/>
              <a:buFont typeface="Arial"/>
              <a:buNone/>
            </a:pPr>
            <a:r>
              <a:rPr lang="en" sz="1400"/>
              <a:t>In our prediction stage, we do not check the 2nd innings score of our team, and on the basis of team batting first's runs scored we make the prediction.</a:t>
            </a:r>
            <a:endParaRPr sz="1400"/>
          </a:p>
          <a:p>
            <a:pPr indent="0" lvl="0" marL="0" rtl="0" algn="l">
              <a:spcBef>
                <a:spcPts val="16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4"/>
          <p:cNvPicPr preferRelativeResize="0"/>
          <p:nvPr/>
        </p:nvPicPr>
        <p:blipFill>
          <a:blip r:embed="rId3">
            <a:alphaModFix/>
          </a:blip>
          <a:stretch>
            <a:fillRect/>
          </a:stretch>
        </p:blipFill>
        <p:spPr>
          <a:xfrm>
            <a:off x="666750" y="1853850"/>
            <a:ext cx="7846225" cy="30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5"/>
          <p:cNvPicPr preferRelativeResize="0"/>
          <p:nvPr/>
        </p:nvPicPr>
        <p:blipFill>
          <a:blip r:embed="rId3">
            <a:alphaModFix/>
          </a:blip>
          <a:stretch>
            <a:fillRect/>
          </a:stretch>
        </p:blipFill>
        <p:spPr>
          <a:xfrm>
            <a:off x="729454" y="2078875"/>
            <a:ext cx="7688700" cy="244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a:t>
            </a:r>
            <a:endParaRPr/>
          </a:p>
        </p:txBody>
      </p:sp>
      <p:sp>
        <p:nvSpPr>
          <p:cNvPr id="167" name="Google Shape;167;p26"/>
          <p:cNvSpPr txBox="1"/>
          <p:nvPr>
            <p:ph idx="1" type="body"/>
          </p:nvPr>
        </p:nvSpPr>
        <p:spPr>
          <a:xfrm>
            <a:off x="729450" y="2078875"/>
            <a:ext cx="7688700" cy="26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Initially, in our project proposal phase we had planned to make prediction for a batsman vs bowler, that is for a given batsman and a given bowler, predict what would happen on the next ball, would it be four, six or a wicket?</a:t>
            </a:r>
            <a:endParaRPr sz="1400"/>
          </a:p>
          <a:p>
            <a:pPr indent="0" lvl="0" marL="0" rtl="0" algn="l">
              <a:spcBef>
                <a:spcPts val="1600"/>
              </a:spcBef>
              <a:spcAft>
                <a:spcPts val="0"/>
              </a:spcAft>
              <a:buNone/>
            </a:pPr>
            <a:r>
              <a:rPr lang="en" sz="1400"/>
              <a:t> But as we got into the data exploration phase, we realized that our data was unsuited for this task. To make such kinds of predictions we needed quantitative information of the swing, spin of the ball, the length of the delivery, the pitch condition etc.</a:t>
            </a:r>
            <a:endParaRPr sz="1400"/>
          </a:p>
          <a:p>
            <a:pPr indent="0" lvl="0" marL="0" rtl="0" algn="l">
              <a:spcBef>
                <a:spcPts val="1600"/>
              </a:spcBef>
              <a:spcAft>
                <a:spcPts val="0"/>
              </a:spcAft>
              <a:buClr>
                <a:srgbClr val="000000"/>
              </a:buClr>
              <a:buSzPts val="1100"/>
              <a:buFont typeface="Arial"/>
              <a:buNone/>
            </a:pPr>
            <a:r>
              <a:rPr lang="en" sz="1400"/>
              <a:t>We have stadium information, but even that information is insufficient as, the pitch and outfield quality depends upon the current weather, which is missing in our data. </a:t>
            </a:r>
            <a:endParaRPr sz="1400"/>
          </a:p>
          <a:p>
            <a:pPr indent="0" lvl="0" marL="0" rtl="0" algn="l">
              <a:spcBef>
                <a:spcPts val="1600"/>
              </a:spcBef>
              <a:spcAft>
                <a:spcPts val="0"/>
              </a:spcAft>
              <a:buClr>
                <a:srgbClr val="000000"/>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173" name="Google Shape;173;p27"/>
          <p:cNvSpPr txBox="1"/>
          <p:nvPr>
            <p:ph idx="1" type="body"/>
          </p:nvPr>
        </p:nvSpPr>
        <p:spPr>
          <a:xfrm>
            <a:off x="729450" y="2078875"/>
            <a:ext cx="7688700" cy="25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Generally, cricket matches are very hard to predict, as right from the toss and the weather condition, a lot of uncertainties are involved. One can easily predict the winner of the match at the beginning with a 50% accuracy as, either of the team has the equal chances of winning.</a:t>
            </a:r>
            <a:endParaRPr sz="1400"/>
          </a:p>
          <a:p>
            <a:pPr indent="0" lvl="0" marL="0" rtl="0" algn="l">
              <a:spcBef>
                <a:spcPts val="1600"/>
              </a:spcBef>
              <a:spcAft>
                <a:spcPts val="0"/>
              </a:spcAft>
              <a:buNone/>
            </a:pPr>
            <a:r>
              <a:rPr lang="en" sz="1400"/>
              <a:t>We attempted to observe the performance of machine learning models on predicting match winners, and we have achieved a score of around 73\% which is way better than chance accuracy of 50% </a:t>
            </a:r>
            <a:endParaRPr sz="1400"/>
          </a:p>
          <a:p>
            <a:pPr indent="0" lvl="0" marL="0" rtl="0" algn="l">
              <a:spcBef>
                <a:spcPts val="1600"/>
              </a:spcBef>
              <a:spcAft>
                <a:spcPts val="0"/>
              </a:spcAft>
              <a:buClr>
                <a:srgbClr val="000000"/>
              </a:buClr>
              <a:buSzPts val="1100"/>
              <a:buFont typeface="Arial"/>
              <a:buNone/>
            </a:pPr>
            <a:r>
              <a:rPr lang="en" sz="1400"/>
              <a:t>Creation of better datasets which takes into account various details like length, speed, swing of each delivery will enable player performance prediction for a given delivery.</a:t>
            </a:r>
            <a:endParaRPr sz="1400"/>
          </a:p>
          <a:p>
            <a:pPr indent="0" lvl="0" marL="0" rtl="0" algn="l">
              <a:spcBef>
                <a:spcPts val="1600"/>
              </a:spcBef>
              <a:spcAft>
                <a:spcPts val="0"/>
              </a:spcAft>
              <a:buClr>
                <a:srgbClr val="000000"/>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a:p>
            <a:pPr indent="0" lvl="0" marL="0" rtl="0" algn="l">
              <a:spcBef>
                <a:spcPts val="0"/>
              </a:spcBef>
              <a:spcAft>
                <a:spcPts val="0"/>
              </a:spcAft>
              <a:buNone/>
            </a:pPr>
            <a:r>
              <a:rPr lang="en"/>
              <a:t>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Introduction</a:t>
            </a:r>
            <a:endParaRPr sz="1400"/>
          </a:p>
          <a:p>
            <a:pPr indent="-317500" lvl="0" marL="457200" rtl="0" algn="l">
              <a:spcBef>
                <a:spcPts val="0"/>
              </a:spcBef>
              <a:spcAft>
                <a:spcPts val="0"/>
              </a:spcAft>
              <a:buSzPts val="1400"/>
              <a:buAutoNum type="arabicPeriod"/>
            </a:pPr>
            <a:r>
              <a:rPr lang="en" sz="1400"/>
              <a:t>Data Understanding</a:t>
            </a:r>
            <a:endParaRPr sz="1400"/>
          </a:p>
          <a:p>
            <a:pPr indent="-317500" lvl="0" marL="457200" rtl="0" algn="l">
              <a:spcBef>
                <a:spcPts val="0"/>
              </a:spcBef>
              <a:spcAft>
                <a:spcPts val="0"/>
              </a:spcAft>
              <a:buSzPts val="1400"/>
              <a:buAutoNum type="arabicPeriod"/>
            </a:pPr>
            <a:r>
              <a:rPr lang="en" sz="1400"/>
              <a:t>Data Preparation</a:t>
            </a:r>
            <a:endParaRPr sz="1400"/>
          </a:p>
          <a:p>
            <a:pPr indent="-317500" lvl="0" marL="457200" rtl="0" algn="l">
              <a:spcBef>
                <a:spcPts val="0"/>
              </a:spcBef>
              <a:spcAft>
                <a:spcPts val="0"/>
              </a:spcAft>
              <a:buSzPts val="1400"/>
              <a:buAutoNum type="arabicPeriod"/>
            </a:pPr>
            <a:r>
              <a:rPr lang="en" sz="1400"/>
              <a:t>Objective</a:t>
            </a:r>
            <a:endParaRPr sz="1400"/>
          </a:p>
          <a:p>
            <a:pPr indent="-317500" lvl="0" marL="457200" rtl="0" algn="l">
              <a:spcBef>
                <a:spcPts val="0"/>
              </a:spcBef>
              <a:spcAft>
                <a:spcPts val="0"/>
              </a:spcAft>
              <a:buSzPts val="1400"/>
              <a:buAutoNum type="arabicPeriod"/>
            </a:pPr>
            <a:r>
              <a:rPr lang="en" sz="1400"/>
              <a:t>Current Work</a:t>
            </a:r>
            <a:endParaRPr sz="1400"/>
          </a:p>
          <a:p>
            <a:pPr indent="-317500" lvl="0" marL="457200" rtl="0" algn="l">
              <a:spcBef>
                <a:spcPts val="0"/>
              </a:spcBef>
              <a:spcAft>
                <a:spcPts val="0"/>
              </a:spcAft>
              <a:buSzPts val="1400"/>
              <a:buAutoNum type="arabicPeriod"/>
            </a:pPr>
            <a:r>
              <a:rPr lang="en" sz="1400"/>
              <a:t>Results</a:t>
            </a:r>
            <a:endParaRPr sz="1400"/>
          </a:p>
          <a:p>
            <a:pPr indent="-317500" lvl="0" marL="457200" rtl="0" algn="l">
              <a:spcBef>
                <a:spcPts val="0"/>
              </a:spcBef>
              <a:spcAft>
                <a:spcPts val="0"/>
              </a:spcAft>
              <a:buSzPts val="1400"/>
              <a:buAutoNum type="arabicPeriod"/>
            </a:pPr>
            <a:r>
              <a:rPr lang="en" sz="1400"/>
              <a:t>Future Work</a:t>
            </a:r>
            <a:endParaRPr sz="1400"/>
          </a:p>
          <a:p>
            <a:pPr indent="-317500" lvl="0" marL="457200" rtl="0" algn="l">
              <a:spcBef>
                <a:spcPts val="0"/>
              </a:spcBef>
              <a:spcAft>
                <a:spcPts val="0"/>
              </a:spcAft>
              <a:buSzPts val="1400"/>
              <a:buAutoNum type="arabicPeriod"/>
            </a:pPr>
            <a:r>
              <a:rPr lang="en" sz="1400"/>
              <a:t>Conclusion</a:t>
            </a:r>
            <a:endParaRPr sz="1400"/>
          </a:p>
          <a:p>
            <a:pPr indent="0" lvl="0" marL="45720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8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t>Cricket is a game played with bat and ball wherein two teams, each of 11 players, compete against each other on a 20 meter pitch by scoring runs and taking wickets.</a:t>
            </a:r>
            <a:endParaRPr sz="1400"/>
          </a:p>
          <a:p>
            <a:pPr indent="0" lvl="0" marL="0" rtl="0" algn="l">
              <a:spcBef>
                <a:spcPts val="1600"/>
              </a:spcBef>
              <a:spcAft>
                <a:spcPts val="0"/>
              </a:spcAft>
              <a:buNone/>
            </a:pPr>
            <a:r>
              <a:rPr lang="en" sz="1400"/>
              <a:t>At a given time, the batting team has 2 players on the pitch and the bowling team has 11 players on the field one of which is a bowler.</a:t>
            </a:r>
            <a:endParaRPr sz="1400"/>
          </a:p>
          <a:p>
            <a:pPr indent="0" lvl="0" marL="0" rtl="0" algn="l">
              <a:spcBef>
                <a:spcPts val="1600"/>
              </a:spcBef>
              <a:spcAft>
                <a:spcPts val="0"/>
              </a:spcAft>
              <a:buNone/>
            </a:pPr>
            <a:r>
              <a:rPr lang="en" sz="1400"/>
              <a:t> Each player on the batting team scores runs by running between the pitches or hitting boundaries (4 or 6 runs). The team score is the total score of each individual player</a:t>
            </a:r>
            <a:endParaRPr sz="1400"/>
          </a:p>
          <a:p>
            <a:pPr indent="0" lvl="0" marL="0" rtl="0" algn="l">
              <a:spcBef>
                <a:spcPts val="1600"/>
              </a:spcBef>
              <a:spcAft>
                <a:spcPts val="1600"/>
              </a:spcAft>
              <a:buNone/>
            </a:pPr>
            <a:r>
              <a:rPr lang="en" sz="1400"/>
              <a:t>Each team has 10 wickets, so the aim of the bowling team is to get the 10 wickets as soon as possible. The goal is to outperform the other team by scoring more runs.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Cricket is a huge business market, especially in India. Hence analyzing this game, could be considered one of the most interesting data mining projects. There are hundreds of statistics to compare and analyze from, each being important in their own way. </a:t>
            </a:r>
            <a:endParaRPr sz="1400"/>
          </a:p>
          <a:p>
            <a:pPr indent="0" lvl="0" marL="0" rtl="0" algn="l">
              <a:spcBef>
                <a:spcPts val="1600"/>
              </a:spcBef>
              <a:spcAft>
                <a:spcPts val="0"/>
              </a:spcAft>
              <a:buNone/>
            </a:pPr>
            <a:r>
              <a:rPr lang="en" sz="1400"/>
              <a:t>Cricket being a big money market, there is a great demand for prediction of the match winner, which can be used for betting purposes.</a:t>
            </a:r>
            <a:endParaRPr sz="1400"/>
          </a:p>
          <a:p>
            <a:pPr indent="0" lvl="0" marL="45720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a:t>
            </a:r>
            <a:r>
              <a:rPr lang="en" sz="1400"/>
              <a:t>e wanted to leverage the fact that this data set gives us ball to ball information of every match. This was a crucial information, with which multiple predictions and conclusions were possible.</a:t>
            </a:r>
            <a:endParaRPr sz="1400"/>
          </a:p>
          <a:p>
            <a:pPr indent="0" lvl="0" marL="0" rtl="0" algn="l">
              <a:spcBef>
                <a:spcPts val="1600"/>
              </a:spcBef>
              <a:spcAft>
                <a:spcPts val="0"/>
              </a:spcAft>
              <a:buNone/>
            </a:pPr>
            <a:r>
              <a:rPr lang="en" sz="1400"/>
              <a:t>As we had data about the team matches played, it was possible to predict the winner based on past matches. Many features given in the data set like venue, bowler to batsman ball by ball performance, can be used to somewhat predict the winner of the match. </a:t>
            </a:r>
            <a:endParaRPr sz="1400"/>
          </a:p>
          <a:p>
            <a:pPr indent="0" lvl="0" marL="0" rtl="0" algn="l">
              <a:spcBef>
                <a:spcPts val="1600"/>
              </a:spcBef>
              <a:spcAft>
                <a:spcPts val="0"/>
              </a:spcAft>
              <a:buNone/>
            </a:pPr>
            <a:r>
              <a:rPr lang="en" sz="1400"/>
              <a:t>Thus, we could predict the winner of the next match International ODI or T20 match based on the right feature selection.</a:t>
            </a:r>
            <a:endParaRPr sz="1400"/>
          </a:p>
          <a:p>
            <a:pPr indent="0" lvl="0" marL="0" rtl="0" algn="l">
              <a:spcBef>
                <a:spcPts val="1600"/>
              </a:spcBef>
              <a:spcAft>
                <a:spcPts val="0"/>
              </a:spcAft>
              <a:buClr>
                <a:srgbClr val="000000"/>
              </a:buClr>
              <a:buSzPts val="1100"/>
              <a:buFont typeface="Arial"/>
              <a:buNone/>
            </a:pPr>
            <a:r>
              <a:t/>
            </a:r>
            <a:endParaRPr sz="1400"/>
          </a:p>
          <a:p>
            <a:pPr indent="0" lvl="0" marL="0" rtl="0" algn="l">
              <a:spcBef>
                <a:spcPts val="1600"/>
              </a:spcBef>
              <a:spcAft>
                <a:spcPts val="0"/>
              </a:spcAft>
              <a:buClr>
                <a:srgbClr val="000000"/>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t>This data was collected from obtained </a:t>
            </a:r>
            <a:r>
              <a:rPr lang="en" sz="1400" u="sng">
                <a:solidFill>
                  <a:schemeClr val="hlink"/>
                </a:solidFill>
                <a:hlinkClick r:id="rId3"/>
              </a:rPr>
              <a:t>cricsheet.org </a:t>
            </a:r>
            <a:r>
              <a:rPr lang="en" sz="1400"/>
              <a:t>which is a data repository containing ball by ball information about around 3994 cricket matches  in CSV and YAML format</a:t>
            </a:r>
            <a:endParaRPr sz="1400"/>
          </a:p>
          <a:p>
            <a:pPr indent="0" lvl="0" marL="0" rtl="0" algn="l">
              <a:spcBef>
                <a:spcPts val="1600"/>
              </a:spcBef>
              <a:spcAft>
                <a:spcPts val="0"/>
              </a:spcAft>
              <a:buClr>
                <a:srgbClr val="000000"/>
              </a:buClr>
              <a:buSzPts val="1100"/>
              <a:buFont typeface="Arial"/>
              <a:buNone/>
            </a:pPr>
            <a:r>
              <a:rPr lang="en" sz="1400"/>
              <a:t> It contains information like match results, the umpire of the match and most importantly ball to ball information of every match. This information was about the current batsman and bowler, how many balls were played, runs scored at each ball, wickets taken at each ball.</a:t>
            </a:r>
            <a:endParaRPr sz="1400"/>
          </a:p>
          <a:p>
            <a:pPr indent="0" lvl="0" marL="0" rtl="0" algn="l">
              <a:spcBef>
                <a:spcPts val="1600"/>
              </a:spcBef>
              <a:spcAft>
                <a:spcPts val="0"/>
              </a:spcAft>
              <a:buClr>
                <a:srgbClr val="000000"/>
              </a:buClr>
              <a:buSzPts val="1100"/>
              <a:buFont typeface="Arial"/>
              <a:buNone/>
            </a:pPr>
            <a:r>
              <a:rPr lang="en" sz="1400"/>
              <a:t>We believe we have sufficient background and knowledge in in this game, and hence would be able to take the decisions of considering and not considering features while predicting or analyzing the results.</a:t>
            </a:r>
            <a:endParaRPr sz="1400"/>
          </a:p>
          <a:p>
            <a:pPr indent="0" lvl="0" marL="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b="1" lang="en" sz="1400"/>
              <a:t>Data cleaning</a:t>
            </a:r>
            <a:r>
              <a:rPr lang="en" sz="1400"/>
              <a:t> is one of the most important steps in data mining.</a:t>
            </a:r>
            <a:endParaRPr sz="1400"/>
          </a:p>
          <a:p>
            <a:pPr indent="0" lvl="0" marL="0" rtl="0" algn="l">
              <a:spcBef>
                <a:spcPts val="1600"/>
              </a:spcBef>
              <a:spcAft>
                <a:spcPts val="0"/>
              </a:spcAft>
              <a:buNone/>
            </a:pPr>
            <a:r>
              <a:rPr lang="en" sz="1400"/>
              <a:t> It involves processing of the given resource data by correcting or removing data which is redundant and fixing the missing or incomplete data with appropriate values. </a:t>
            </a:r>
            <a:endParaRPr sz="1400"/>
          </a:p>
          <a:p>
            <a:pPr indent="0" lvl="0" marL="0" rtl="0" algn="l">
              <a:spcBef>
                <a:spcPts val="1600"/>
              </a:spcBef>
              <a:spcAft>
                <a:spcPts val="0"/>
              </a:spcAft>
              <a:buNone/>
            </a:pPr>
            <a:r>
              <a:rPr lang="en" sz="1400"/>
              <a:t>This may involve modifying the original data resource to fit in better for specific data mining needs.</a:t>
            </a:r>
            <a:endParaRPr sz="1400"/>
          </a:p>
          <a:p>
            <a:pPr indent="0" lvl="0" marL="0" rtl="0" algn="l">
              <a:spcBef>
                <a:spcPts val="1600"/>
              </a:spcBef>
              <a:spcAft>
                <a:spcPts val="0"/>
              </a:spcAft>
              <a:buClr>
                <a:srgbClr val="000000"/>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t>
            </a:r>
            <a:endParaRPr/>
          </a:p>
        </p:txBody>
      </p:sp>
      <p:sp>
        <p:nvSpPr>
          <p:cNvPr id="129" name="Google Shape;129;p20"/>
          <p:cNvSpPr txBox="1"/>
          <p:nvPr>
            <p:ph idx="1" type="body"/>
          </p:nvPr>
        </p:nvSpPr>
        <p:spPr>
          <a:xfrm>
            <a:off x="729450" y="2078875"/>
            <a:ext cx="7688700" cy="25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YAML files</a:t>
            </a:r>
            <a:r>
              <a:rPr lang="en" sz="1400"/>
              <a:t> were used for analysis of this project</a:t>
            </a:r>
            <a:endParaRPr sz="1400"/>
          </a:p>
          <a:p>
            <a:pPr indent="0" lvl="0" marL="0" rtl="0" algn="l">
              <a:spcBef>
                <a:spcPts val="1600"/>
              </a:spcBef>
              <a:spcAft>
                <a:spcPts val="0"/>
              </a:spcAft>
              <a:buNone/>
            </a:pPr>
            <a:r>
              <a:rPr lang="en" sz="1400"/>
              <a:t>YAML stands for </a:t>
            </a:r>
            <a:r>
              <a:rPr b="1" lang="en" sz="1400"/>
              <a:t>YAML Ain’t Markup Language</a:t>
            </a:r>
            <a:r>
              <a:rPr lang="en" sz="1400"/>
              <a:t>, which is a human readable data serialization language. It is used to store data in a structured format. </a:t>
            </a:r>
            <a:endParaRPr sz="1400"/>
          </a:p>
          <a:p>
            <a:pPr indent="0" lvl="0" marL="0" rtl="0" algn="l">
              <a:spcBef>
                <a:spcPts val="1600"/>
              </a:spcBef>
              <a:spcAft>
                <a:spcPts val="0"/>
              </a:spcAft>
              <a:buNone/>
            </a:pPr>
            <a:r>
              <a:rPr lang="en" sz="1400"/>
              <a:t>It provides same functionality as a JSON or XML file. These files have specific tags, for each component, and the information related to each component is stored in the corresponding tags. </a:t>
            </a:r>
            <a:endParaRPr sz="1400"/>
          </a:p>
          <a:p>
            <a:pPr indent="0" lvl="0" marL="0" rtl="0" algn="l">
              <a:spcBef>
                <a:spcPts val="1600"/>
              </a:spcBef>
              <a:spcAft>
                <a:spcPts val="0"/>
              </a:spcAft>
              <a:buClr>
                <a:srgbClr val="000000"/>
              </a:buClr>
              <a:buSzPts val="1100"/>
              <a:buFont typeface="Arial"/>
              <a:buNone/>
            </a:pPr>
            <a:r>
              <a:rPr lang="en" sz="1400"/>
              <a:t>It creates mappings for each component, and has values which can be string, numbers, arrays, lists.</a:t>
            </a:r>
            <a:endParaRPr sz="1400"/>
          </a:p>
          <a:p>
            <a:pPr indent="0" lvl="0" marL="0" rtl="0" algn="l">
              <a:spcBef>
                <a:spcPts val="1600"/>
              </a:spcBef>
              <a:spcAft>
                <a:spcPts val="0"/>
              </a:spcAft>
              <a:buClr>
                <a:srgbClr val="000000"/>
              </a:buClr>
              <a:buSzPts val="1100"/>
              <a:buFont typeface="Arial"/>
              <a:buNone/>
            </a:pPr>
            <a:r>
              <a:rPr lang="en"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35" name="Google Shape;135;p21"/>
          <p:cNvSpPr txBox="1"/>
          <p:nvPr>
            <p:ph idx="1" type="body"/>
          </p:nvPr>
        </p:nvSpPr>
        <p:spPr>
          <a:xfrm>
            <a:off x="777100" y="2031250"/>
            <a:ext cx="7688700" cy="26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 example for mapping can be Winner: India. In this example winner is the key and India is the value.</a:t>
            </a:r>
            <a:endParaRPr sz="1400"/>
          </a:p>
          <a:p>
            <a:pPr indent="0" lvl="0" marL="0" rtl="0" algn="l">
              <a:spcBef>
                <a:spcPts val="1600"/>
              </a:spcBef>
              <a:spcAft>
                <a:spcPts val="0"/>
              </a:spcAft>
              <a:buNone/>
            </a:pPr>
            <a:r>
              <a:rPr lang="en" sz="1400"/>
              <a:t> A key can store a value or a list as well. For example, deliveries: -0.1 -0.2 -0.3. In this example deliveries in the key have sequences 0.1,0.2,0.3. Sequences start with – (dash).</a:t>
            </a:r>
            <a:endParaRPr sz="1400"/>
          </a:p>
          <a:p>
            <a:pPr indent="0" lvl="0" marL="0" rtl="0" algn="l">
              <a:spcBef>
                <a:spcPts val="1600"/>
              </a:spcBef>
              <a:spcAft>
                <a:spcPts val="1600"/>
              </a:spcAft>
              <a:buNone/>
            </a:pPr>
            <a:r>
              <a:rPr lang="en" sz="1400"/>
              <a:t> After loading the file into a dictionary say mydict, one can easily access the components by using the dictionary. For example accessing deliveries as mydict[`deliveries'][0] this will let us access the data stored in deliveries: 0.1.</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