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charts/chart30.xml" ContentType="application/vnd.openxmlformats-officedocument.drawingml.chart+xml"/>
  <Override PartName="/ppt/charts/chart29.xml" ContentType="application/vnd.openxmlformats-officedocument.drawingml.chart+xml"/>
  <Override PartName="/ppt/charts/chart28.xml" ContentType="application/vnd.openxmlformats-officedocument.drawingml.char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C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Venture</c:v>
                </c:pt>
                <c:pt idx="1">
                  <c:v>Seed</c:v>
                </c:pt>
                <c:pt idx="2">
                  <c:v>Angel</c:v>
                </c:pt>
                <c:pt idx="3">
                  <c:v>Private Equaity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558487.96</c:v>
                </c:pt>
                <c:pt idx="1">
                  <c:v>15554.78</c:v>
                </c:pt>
                <c:pt idx="2">
                  <c:v>4235.95</c:v>
                </c:pt>
                <c:pt idx="3">
                  <c:v>126978.91</c:v>
                </c:pt>
              </c:numCache>
            </c:numRef>
          </c:val>
        </c:ser>
        <c:gapWidth val="100"/>
        <c:overlap val="0"/>
        <c:axId val="18272311"/>
        <c:axId val="82204295"/>
      </c:barChart>
      <c:catAx>
        <c:axId val="18272311"/>
        <c:scaling>
          <c:orientation val="minMax"/>
        </c:scaling>
        <c:delete val="1"/>
        <c:axPos val="t"/>
        <c:numFmt formatCode="DD/MM/YYYY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82204295"/>
        <c:crosses val="max"/>
        <c:auto val="1"/>
        <c:lblAlgn val="ctr"/>
        <c:lblOffset val="100"/>
      </c:catAx>
      <c:valAx>
        <c:axId val="82204295"/>
        <c:scaling>
          <c:orientation val="minMax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18272311"/>
        <c:crosses val="max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gap"/>
  </c:chart>
  <c:spPr>
    <a:solidFill>
      <a:srgbClr val="ffffff"/>
    </a:solidFill>
    <a:ln>
      <a:noFill/>
    </a:ln>
  </c:spPr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Investment Counts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Venture</c:v>
                </c:pt>
                <c:pt idx="1">
                  <c:v>Seed</c:v>
                </c:pt>
                <c:pt idx="2">
                  <c:v>Angel</c:v>
                </c:pt>
                <c:pt idx="3">
                  <c:v>Private Equaity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47509</c:v>
                </c:pt>
                <c:pt idx="1">
                  <c:v>20875</c:v>
                </c:pt>
                <c:pt idx="2">
                  <c:v>4368</c:v>
                </c:pt>
                <c:pt idx="3">
                  <c:v>1801</c:v>
                </c:pt>
              </c:numCache>
            </c:numRef>
          </c:val>
        </c:ser>
        <c:gapWidth val="100"/>
        <c:overlap val="0"/>
        <c:axId val="10251344"/>
        <c:axId val="89423661"/>
      </c:barChart>
      <c:catAx>
        <c:axId val="10251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89423661"/>
        <c:crosses val="autoZero"/>
        <c:auto val="1"/>
        <c:lblAlgn val="ctr"/>
        <c:lblOffset val="100"/>
      </c:catAx>
      <c:valAx>
        <c:axId val="89423661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10251344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gap"/>
  </c:chart>
  <c:spPr>
    <a:solidFill>
      <a:srgbClr val="ffffff"/>
    </a:solidFill>
    <a:ln>
      <a:noFill/>
    </a:ln>
  </c:spPr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Investment Amounts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0"/>
                <c:pt idx="0">
                  <c:v>USA</c:v>
                </c:pt>
                <c:pt idx="1">
                  <c:v>CHN </c:v>
                </c:pt>
                <c:pt idx="2">
                  <c:v>GBR</c:v>
                </c:pt>
                <c:pt idx="3">
                  <c:v>IND </c:v>
                </c:pt>
                <c:pt idx="4">
                  <c:v>CAN </c:v>
                </c:pt>
                <c:pt idx="5">
                  <c:v>FRA  </c:v>
                </c:pt>
                <c:pt idx="6">
                  <c:v>ISR </c:v>
                </c:pt>
                <c:pt idx="7">
                  <c:v>DEU  </c:v>
                </c:pt>
                <c:pt idx="8">
                  <c:v>JPN </c:v>
                </c:pt>
                <c:pt idx="9">
                  <c:v>SWE  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421885.86</c:v>
                </c:pt>
                <c:pt idx="1">
                  <c:v>37447.37</c:v>
                </c:pt>
                <c:pt idx="2">
                  <c:v>19397.43</c:v>
                </c:pt>
                <c:pt idx="3">
                  <c:v>14298.15</c:v>
                </c:pt>
                <c:pt idx="4">
                  <c:v>9536.6</c:v>
                </c:pt>
                <c:pt idx="5">
                  <c:v>6839.31</c:v>
                </c:pt>
                <c:pt idx="6">
                  <c:v>6602.42</c:v>
                </c:pt>
                <c:pt idx="7">
                  <c:v>6182.36</c:v>
                </c:pt>
                <c:pt idx="8">
                  <c:v>3214.17</c:v>
                </c:pt>
                <c:pt idx="9">
                  <c:v>3126.78</c:v>
                </c:pt>
              </c:numCache>
            </c:numRef>
          </c:val>
        </c:ser>
        <c:gapWidth val="100"/>
        <c:overlap val="0"/>
        <c:axId val="7390789"/>
        <c:axId val="84744345"/>
      </c:barChart>
      <c:catAx>
        <c:axId val="7390789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84744345"/>
        <c:crosses val="autoZero"/>
        <c:auto val="1"/>
        <c:lblAlgn val="ctr"/>
        <c:lblOffset val="100"/>
      </c:catAx>
      <c:valAx>
        <c:axId val="84744345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7390789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gap"/>
  </c:chart>
  <c:spPr>
    <a:solidFill>
      <a:srgbClr val="ffffff"/>
    </a:solidFill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10449360" y="325800"/>
            <a:ext cx="1446120" cy="379080"/>
          </a:xfrm>
          <a:prstGeom prst="rect">
            <a:avLst/>
          </a:prstGeom>
          <a:ln>
            <a:noFill/>
          </a:ln>
        </p:spPr>
      </p:pic>
      <p:pic>
        <p:nvPicPr>
          <p:cNvPr id="1" name="Picture 7" descr=""/>
          <p:cNvPicPr/>
          <p:nvPr/>
        </p:nvPicPr>
        <p:blipFill>
          <a:blip r:embed="rId3"/>
          <a:stretch/>
        </p:blipFill>
        <p:spPr>
          <a:xfrm>
            <a:off x="0" y="177840"/>
            <a:ext cx="1267560" cy="8143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200" cy="85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6" descr=""/>
          <p:cNvPicPr/>
          <p:nvPr/>
        </p:nvPicPr>
        <p:blipFill>
          <a:blip r:embed="rId2"/>
          <a:stretch/>
        </p:blipFill>
        <p:spPr>
          <a:xfrm>
            <a:off x="10449360" y="325800"/>
            <a:ext cx="1446120" cy="379080"/>
          </a:xfrm>
          <a:prstGeom prst="rect">
            <a:avLst/>
          </a:prstGeom>
          <a:ln>
            <a:noFill/>
          </a:ln>
        </p:spPr>
      </p:pic>
      <p:pic>
        <p:nvPicPr>
          <p:cNvPr id="39" name="Picture 7" descr=""/>
          <p:cNvPicPr/>
          <p:nvPr/>
        </p:nvPicPr>
        <p:blipFill>
          <a:blip r:embed="rId3"/>
          <a:stretch/>
        </p:blipFill>
        <p:spPr>
          <a:xfrm>
            <a:off x="0" y="177840"/>
            <a:ext cx="1267560" cy="8143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title text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chart" Target="../charts/chart28.xml"/><Relationship Id="rId2" Type="http://schemas.openxmlformats.org/officeDocument/2006/relationships/chart" Target="../charts/chart29.xml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chart" Target="../charts/chart30.xm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391400" y="344520"/>
            <a:ext cx="9143280" cy="31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INVESTMENT ASSIGNMENT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SUBMISSION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88440" y="4793760"/>
            <a:ext cx="6138000" cy="15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Name: Parikshit Singh Tomar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Mobile No: 9910112332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Address: Delhi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Date : 24 Oct 2020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05000" y="1855080"/>
            <a:ext cx="11167920" cy="43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1136520" y="640080"/>
            <a:ext cx="931320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&lt;Conclusions&gt;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1080000" y="1944000"/>
            <a:ext cx="10512000" cy="65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-: Most invested sector is </a:t>
            </a:r>
            <a:r>
              <a:rPr b="1" lang="en-IN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Venture which suits the constraints of investment 5Million to 15 Million USD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4"/>
          <p:cNvSpPr txBox="1"/>
          <p:nvPr/>
        </p:nvSpPr>
        <p:spPr>
          <a:xfrm>
            <a:off x="1080000" y="2813760"/>
            <a:ext cx="10512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-: We have total top 9 countries which are heavily invested from this set we can select USA, GRB and IND as a option to invest amounts as these are only official english speaking countries and best suitable for communication.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5"/>
          <p:cNvSpPr txBox="1"/>
          <p:nvPr/>
        </p:nvSpPr>
        <p:spPr>
          <a:xfrm>
            <a:off x="1060920" y="4032000"/>
            <a:ext cx="1051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-: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“OTHERS”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are the most heavily invested sector and ranked 1, while electorincs/semiconductors ranked 2 for USA and GBR while for India(INA)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05000" y="4032000"/>
            <a:ext cx="11167920" cy="24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Constraints for Investments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Investment start from 5 to 15 million USD per round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Investment should be English speaking countries only.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Invest where most other investors are investing.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440000"/>
            <a:ext cx="931320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Agenda: Identify best sectors, countries, and a suitable investment type for Sparx Fund Assest Management Company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136520" y="640080"/>
            <a:ext cx="931320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Exploratory Data Analysis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216000" y="2376000"/>
            <a:ext cx="1079640" cy="86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Line 3"/>
          <p:cNvSpPr/>
          <p:nvPr/>
        </p:nvSpPr>
        <p:spPr>
          <a:xfrm>
            <a:off x="1296000" y="2808000"/>
            <a:ext cx="432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4"/>
          <p:cNvSpPr/>
          <p:nvPr/>
        </p:nvSpPr>
        <p:spPr>
          <a:xfrm>
            <a:off x="1656000" y="2304000"/>
            <a:ext cx="1799640" cy="100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Find Best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Investment Type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3888000" y="2196000"/>
            <a:ext cx="1295640" cy="122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Venture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Seed,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Angel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Line 6"/>
          <p:cNvSpPr/>
          <p:nvPr/>
        </p:nvSpPr>
        <p:spPr>
          <a:xfrm>
            <a:off x="5184000" y="2808000"/>
            <a:ext cx="504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7"/>
          <p:cNvSpPr/>
          <p:nvPr/>
        </p:nvSpPr>
        <p:spPr>
          <a:xfrm>
            <a:off x="5616000" y="2232000"/>
            <a:ext cx="1943640" cy="100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Find Top 9 English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Speacking Country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8"/>
          <p:cNvSpPr/>
          <p:nvPr/>
        </p:nvSpPr>
        <p:spPr>
          <a:xfrm>
            <a:off x="7920000" y="2160000"/>
            <a:ext cx="1295640" cy="122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USA,GBR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 etc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Line 9"/>
          <p:cNvSpPr/>
          <p:nvPr/>
        </p:nvSpPr>
        <p:spPr>
          <a:xfrm>
            <a:off x="7560000" y="2772000"/>
            <a:ext cx="432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10"/>
          <p:cNvSpPr/>
          <p:nvPr/>
        </p:nvSpPr>
        <p:spPr>
          <a:xfrm>
            <a:off x="9216000" y="2772000"/>
            <a:ext cx="432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1"/>
          <p:cNvSpPr/>
          <p:nvPr/>
        </p:nvSpPr>
        <p:spPr>
          <a:xfrm>
            <a:off x="9648000" y="2268000"/>
            <a:ext cx="1943640" cy="100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Finding Best Sector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invesment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Line 12"/>
          <p:cNvSpPr/>
          <p:nvPr/>
        </p:nvSpPr>
        <p:spPr>
          <a:xfrm>
            <a:off x="3456000" y="2808000"/>
            <a:ext cx="504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3"/>
          <p:cNvSpPr/>
          <p:nvPr/>
        </p:nvSpPr>
        <p:spPr>
          <a:xfrm>
            <a:off x="5616000" y="2232000"/>
            <a:ext cx="1943640" cy="100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Find Top 9 English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Speacking Country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14"/>
          <p:cNvSpPr/>
          <p:nvPr/>
        </p:nvSpPr>
        <p:spPr>
          <a:xfrm flipH="1">
            <a:off x="10305000" y="3348000"/>
            <a:ext cx="278280" cy="10101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15"/>
          <p:cNvSpPr/>
          <p:nvPr/>
        </p:nvSpPr>
        <p:spPr>
          <a:xfrm>
            <a:off x="9216000" y="2772000"/>
            <a:ext cx="432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6"/>
          <p:cNvSpPr/>
          <p:nvPr/>
        </p:nvSpPr>
        <p:spPr>
          <a:xfrm>
            <a:off x="9000360" y="3708360"/>
            <a:ext cx="1295640" cy="122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 Top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 Sectors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7"/>
          <p:cNvSpPr/>
          <p:nvPr/>
        </p:nvSpPr>
        <p:spPr>
          <a:xfrm>
            <a:off x="6516000" y="3888000"/>
            <a:ext cx="1943640" cy="100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Analysis for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Top 3 Countries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USA,GBR,IND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Line 18"/>
          <p:cNvSpPr/>
          <p:nvPr/>
        </p:nvSpPr>
        <p:spPr>
          <a:xfrm flipH="1">
            <a:off x="8460000" y="4320000"/>
            <a:ext cx="540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19"/>
          <p:cNvSpPr/>
          <p:nvPr/>
        </p:nvSpPr>
        <p:spPr>
          <a:xfrm flipH="1">
            <a:off x="720000" y="4392000"/>
            <a:ext cx="5796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20"/>
          <p:cNvSpPr/>
          <p:nvPr/>
        </p:nvSpPr>
        <p:spPr>
          <a:xfrm>
            <a:off x="5544000" y="4392000"/>
            <a:ext cx="360" cy="86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1"/>
          <p:cNvSpPr/>
          <p:nvPr/>
        </p:nvSpPr>
        <p:spPr>
          <a:xfrm>
            <a:off x="144000" y="5256000"/>
            <a:ext cx="1439640" cy="143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Investment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Count Ranked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1,2,3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2"/>
          <p:cNvSpPr/>
          <p:nvPr/>
        </p:nvSpPr>
        <p:spPr>
          <a:xfrm>
            <a:off x="1728000" y="5256000"/>
            <a:ext cx="1439640" cy="143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Most funded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Ranked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1,2,3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3"/>
          <p:cNvSpPr/>
          <p:nvPr/>
        </p:nvSpPr>
        <p:spPr>
          <a:xfrm>
            <a:off x="3318120" y="5256000"/>
            <a:ext cx="1439640" cy="143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Investment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Count Ranked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Sectorwise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4"/>
          <p:cNvSpPr/>
          <p:nvPr/>
        </p:nvSpPr>
        <p:spPr>
          <a:xfrm>
            <a:off x="4944240" y="5256000"/>
            <a:ext cx="1439640" cy="143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Most funded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Ranked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Sector wise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Line 25"/>
          <p:cNvSpPr/>
          <p:nvPr/>
        </p:nvSpPr>
        <p:spPr>
          <a:xfrm>
            <a:off x="5544000" y="4392000"/>
            <a:ext cx="360" cy="86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26"/>
          <p:cNvSpPr/>
          <p:nvPr/>
        </p:nvSpPr>
        <p:spPr>
          <a:xfrm>
            <a:off x="4104000" y="4392000"/>
            <a:ext cx="360" cy="86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27"/>
          <p:cNvSpPr/>
          <p:nvPr/>
        </p:nvSpPr>
        <p:spPr>
          <a:xfrm>
            <a:off x="2448000" y="4392000"/>
            <a:ext cx="360" cy="86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28"/>
          <p:cNvSpPr/>
          <p:nvPr/>
        </p:nvSpPr>
        <p:spPr>
          <a:xfrm>
            <a:off x="756000" y="4392000"/>
            <a:ext cx="360" cy="86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136520" y="640080"/>
            <a:ext cx="931320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Best Investment type after data analysis of companies and rounds2 data set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05000" y="1855080"/>
            <a:ext cx="11167920" cy="43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Venture : 558487.96Million USD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Private Equity: 126978.91 Million USD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Seed: 15554.78 Million USD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Angel : 4235.95 Million USD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136520" y="640080"/>
            <a:ext cx="931320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&lt;Country Analysis top 9 after merging data set companies varaiables to rounds2 names master 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05000" y="1855080"/>
            <a:ext cx="11167920" cy="43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CHN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GBR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CAN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FRA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ISR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JPN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2016000" y="5940000"/>
            <a:ext cx="830520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&lt;Country Analysis top 9 after merging data set companies varaiables to rounds2 names master 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136520" y="640080"/>
            <a:ext cx="931320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&lt;Top invested sectors with respect to top selected countries&gt;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05000" y="1488240"/>
            <a:ext cx="11167920" cy="43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Ranked 1 -: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USA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: Others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GBR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Others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INA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Others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Ranked 2  -: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USA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Cleantech / Semiconductors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GRB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Cleantech / Semiconductors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INA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News, Search and Messaging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Ranked 3 -: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USA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:  Social, Finance, Analytics, Advertising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GBR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: Social, Finance, Analytics, Advertising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INA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: Entertainment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136520" y="640080"/>
            <a:ext cx="931320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&lt;Graph Representation of  Investment Type with respect to amount/counts of investment in millions 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6" name=""/>
          <p:cNvGraphicFramePr/>
          <p:nvPr/>
        </p:nvGraphicFramePr>
        <p:xfrm>
          <a:off x="216000" y="1944000"/>
          <a:ext cx="5400000" cy="295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17" name="TextShape 2"/>
          <p:cNvSpPr txBox="1"/>
          <p:nvPr/>
        </p:nvSpPr>
        <p:spPr>
          <a:xfrm>
            <a:off x="864000" y="5112000"/>
            <a:ext cx="3384000" cy="64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Investment type with respect to invested amounts (million USD)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8" name=""/>
          <p:cNvGraphicFramePr/>
          <p:nvPr/>
        </p:nvGraphicFramePr>
        <p:xfrm>
          <a:off x="5832000" y="2016000"/>
          <a:ext cx="6360120" cy="27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9" name="TextShape 3"/>
          <p:cNvSpPr txBox="1"/>
          <p:nvPr/>
        </p:nvSpPr>
        <p:spPr>
          <a:xfrm>
            <a:off x="6984000" y="4968000"/>
            <a:ext cx="3384000" cy="64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Investment type with respect to invested counts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05000" y="1855080"/>
            <a:ext cx="11167920" cy="43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1136520" y="640080"/>
            <a:ext cx="931320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&lt;Top 9 Countries Investment wise&gt;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2" name=""/>
          <p:cNvGraphicFramePr/>
          <p:nvPr/>
        </p:nvGraphicFramePr>
        <p:xfrm>
          <a:off x="1584000" y="1656000"/>
          <a:ext cx="9576000" cy="3239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23" name="TextShape 3"/>
          <p:cNvSpPr txBox="1"/>
          <p:nvPr/>
        </p:nvSpPr>
        <p:spPr>
          <a:xfrm>
            <a:off x="1294560" y="5616000"/>
            <a:ext cx="99374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Leaveing china as it is not a official english speaking country. Only three country are on top USA,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GRB and IND.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64000" y="5264640"/>
            <a:ext cx="325548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7488000" y="5256000"/>
            <a:ext cx="325548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344160" y="1195560"/>
            <a:ext cx="4047840" cy="427644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4120560" y="1304280"/>
            <a:ext cx="3971520" cy="422892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3"/>
          <a:stretch/>
        </p:blipFill>
        <p:spPr>
          <a:xfrm>
            <a:off x="8064000" y="1368000"/>
            <a:ext cx="3904920" cy="4247640"/>
          </a:xfrm>
          <a:prstGeom prst="rect">
            <a:avLst/>
          </a:prstGeom>
          <a:ln>
            <a:noFill/>
          </a:ln>
        </p:spPr>
      </p:pic>
      <p:sp>
        <p:nvSpPr>
          <p:cNvPr id="129" name="TextShape 3"/>
          <p:cNvSpPr txBox="1"/>
          <p:nvPr/>
        </p:nvSpPr>
        <p:spPr>
          <a:xfrm>
            <a:off x="704520" y="6120000"/>
            <a:ext cx="325548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 Sectorwise investment for Country USA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4"/>
          <p:cNvSpPr txBox="1"/>
          <p:nvPr/>
        </p:nvSpPr>
        <p:spPr>
          <a:xfrm>
            <a:off x="4124880" y="6120360"/>
            <a:ext cx="325548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 Sectorwise investment for Country GRB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5"/>
          <p:cNvSpPr txBox="1"/>
          <p:nvPr/>
        </p:nvSpPr>
        <p:spPr>
          <a:xfrm>
            <a:off x="8372880" y="6120360"/>
            <a:ext cx="325548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 Sectorwise investment for Country India(IND)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6"/>
          <p:cNvSpPr txBox="1"/>
          <p:nvPr/>
        </p:nvSpPr>
        <p:spPr>
          <a:xfrm>
            <a:off x="3528000" y="576360"/>
            <a:ext cx="475200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 Sectorwise investment for Different Countries</a:t>
            </a:r>
            <a:endParaRPr b="0" lang="en-I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2016-06-09T08:16:28Z</dcterms:created>
  <dc:creator>Chiranjeev</dc:creator>
  <dc:description/>
  <dc:language>en-IN</dc:language>
  <cp:lastModifiedBy/>
  <dcterms:modified xsi:type="dcterms:W3CDTF">2020-10-25T23:40:16Z</dcterms:modified>
  <cp:revision>42</cp:revision>
  <dc:subject/>
  <dc:title>Investment Case Study  Submission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