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00" r:id="rId1"/>
  </p:sldMasterIdLst>
  <p:sldIdLst>
    <p:sldId id="256" r:id="rId2"/>
    <p:sldId id="257" r:id="rId3"/>
    <p:sldId id="268" r:id="rId4"/>
    <p:sldId id="269" r:id="rId5"/>
    <p:sldId id="258" r:id="rId6"/>
    <p:sldId id="259" r:id="rId7"/>
    <p:sldId id="278" r:id="rId8"/>
    <p:sldId id="262" r:id="rId9"/>
    <p:sldId id="260" r:id="rId10"/>
    <p:sldId id="261" r:id="rId11"/>
    <p:sldId id="266" r:id="rId12"/>
    <p:sldId id="277" r:id="rId13"/>
    <p:sldId id="270" r:id="rId14"/>
    <p:sldId id="280" r:id="rId15"/>
    <p:sldId id="271" r:id="rId16"/>
    <p:sldId id="272" r:id="rId17"/>
    <p:sldId id="273" r:id="rId18"/>
    <p:sldId id="275" r:id="rId19"/>
    <p:sldId id="276" r:id="rId20"/>
    <p:sldId id="279" r:id="rId21"/>
    <p:sldId id="26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2426" autoAdjust="0"/>
  </p:normalViewPr>
  <p:slideViewPr>
    <p:cSldViewPr snapToGrid="0">
      <p:cViewPr varScale="1">
        <p:scale>
          <a:sx n="65" d="100"/>
          <a:sy n="65" d="100"/>
        </p:scale>
        <p:origin x="72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8A87A34-81AB-432B-8DAE-1953F412C126}" type="datetimeFigureOut">
              <a:rPr lang="en-US" smtClean="0"/>
              <a:t>7/12/2022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53773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7/12/2022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64993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7/12/2022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425157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7/12/2022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692641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7/12/2022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96401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A87A34-81AB-432B-8DAE-1953F412C126}" type="datetimeFigureOut">
              <a:rPr lang="en-US" smtClean="0"/>
              <a:pPr/>
              <a:t>7/12/2022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205935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A87A34-81AB-432B-8DAE-1953F412C126}" type="datetimeFigureOut">
              <a:rPr lang="en-US" smtClean="0"/>
              <a:pPr/>
              <a:t>7/12/2022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008020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8A87A34-81AB-432B-8DAE-1953F412C126}" type="datetimeFigureOut">
              <a:rPr lang="en-US" smtClean="0"/>
              <a:t>7/12/2022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477956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8A87A34-81AB-432B-8DAE-1953F412C126}" type="datetimeFigureOut">
              <a:rPr lang="en-US" smtClean="0"/>
              <a:t>7/12/2022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94486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64121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7/12/2022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44336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7/12/2022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77169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7/12/2022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98659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7/12/2022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86780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7/12/2022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91382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50122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56545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8A87A34-81AB-432B-8DAE-1953F412C126}" type="datetimeFigureOut">
              <a:rPr lang="en-US" smtClean="0"/>
              <a:pPr/>
              <a:t>7/12/2022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86667952"/>
      </p:ext>
    </p:extLst>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 id="2147483912" r:id="rId12"/>
    <p:sldLayoutId id="2147483913" r:id="rId13"/>
    <p:sldLayoutId id="2147483914" r:id="rId14"/>
    <p:sldLayoutId id="2147483915" r:id="rId15"/>
    <p:sldLayoutId id="2147483916" r:id="rId16"/>
    <p:sldLayoutId id="214748391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34208" y="1631731"/>
            <a:ext cx="9451426" cy="1687542"/>
          </a:xfrm>
        </p:spPr>
        <p:txBody>
          <a:bodyPr/>
          <a:lstStyle/>
          <a:p>
            <a:r>
              <a:rPr lang="en-US" b="1" dirty="0">
                <a:latin typeface="Tahoma" panose="020B0604030504040204" pitchFamily="34" charset="0"/>
                <a:ea typeface="Tahoma" panose="020B0604030504040204" pitchFamily="34" charset="0"/>
                <a:cs typeface="Tahoma" panose="020B0604030504040204" pitchFamily="34" charset="0"/>
              </a:rPr>
              <a:t>Credit-card-approval-prediction-classification</a:t>
            </a:r>
            <a:endParaRPr lang="en-IN" b="1" dirty="0">
              <a:latin typeface="Tahoma" panose="020B0604030504040204" pitchFamily="34" charset="0"/>
              <a:ea typeface="Tahoma" panose="020B0604030504040204" pitchFamily="34" charset="0"/>
              <a:cs typeface="Tahoma" panose="020B0604030504040204" pitchFamily="34" charset="0"/>
            </a:endParaRPr>
          </a:p>
        </p:txBody>
      </p:sp>
      <p:sp>
        <p:nvSpPr>
          <p:cNvPr id="3" name="Subtitle 2"/>
          <p:cNvSpPr>
            <a:spLocks noGrp="1"/>
          </p:cNvSpPr>
          <p:nvPr>
            <p:ph type="subTitle" idx="1"/>
          </p:nvPr>
        </p:nvSpPr>
        <p:spPr>
          <a:xfrm>
            <a:off x="7161196" y="3968499"/>
            <a:ext cx="3330341" cy="661254"/>
          </a:xfrm>
        </p:spPr>
        <p:txBody>
          <a:bodyPr/>
          <a:lstStyle/>
          <a:p>
            <a:r>
              <a:rPr lang="en-US" b="1" dirty="0" smtClean="0"/>
              <a:t>-  </a:t>
            </a:r>
            <a:r>
              <a:rPr lang="en-US" sz="2800" b="1" dirty="0">
                <a:latin typeface="Tahoma" panose="020B0604030504040204" pitchFamily="34" charset="0"/>
                <a:ea typeface="Tahoma" panose="020B0604030504040204" pitchFamily="34" charset="0"/>
                <a:cs typeface="Tahoma" panose="020B0604030504040204" pitchFamily="34" charset="0"/>
              </a:rPr>
              <a:t>Parikshith </a:t>
            </a:r>
            <a:r>
              <a:rPr lang="en-US" sz="2800" b="1" dirty="0" err="1">
                <a:latin typeface="Tahoma" panose="020B0604030504040204" pitchFamily="34" charset="0"/>
                <a:ea typeface="Tahoma" panose="020B0604030504040204" pitchFamily="34" charset="0"/>
                <a:cs typeface="Tahoma" panose="020B0604030504040204" pitchFamily="34" charset="0"/>
              </a:rPr>
              <a:t>ts</a:t>
            </a:r>
            <a:endParaRPr lang="en-IN" sz="2800" b="1"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7683652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smtClean="0">
                <a:latin typeface="Tahoma" panose="020B0604030504040204" pitchFamily="34" charset="0"/>
                <a:ea typeface="Tahoma" panose="020B0604030504040204" pitchFamily="34" charset="0"/>
                <a:cs typeface="Tahoma" panose="020B0604030504040204" pitchFamily="34" charset="0"/>
              </a:rPr>
              <a:t>Label encoding</a:t>
            </a:r>
            <a:endParaRPr lang="en-IN" b="1" dirty="0">
              <a:latin typeface="Tahoma" panose="020B0604030504040204" pitchFamily="34" charset="0"/>
              <a:ea typeface="Tahoma" panose="020B0604030504040204" pitchFamily="34" charset="0"/>
              <a:cs typeface="Tahoma" panose="020B0604030504040204" pitchFamily="34" charset="0"/>
            </a:endParaRP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7788" y="3772143"/>
            <a:ext cx="4933365" cy="1840348"/>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9896" y="3772143"/>
            <a:ext cx="4566273" cy="1719071"/>
          </a:xfrm>
          <a:prstGeom prst="rect">
            <a:avLst/>
          </a:prstGeom>
        </p:spPr>
      </p:pic>
      <p:sp>
        <p:nvSpPr>
          <p:cNvPr id="9" name="Right Arrow 8"/>
          <p:cNvSpPr/>
          <p:nvPr/>
        </p:nvSpPr>
        <p:spPr>
          <a:xfrm>
            <a:off x="5924349" y="4692316"/>
            <a:ext cx="734480" cy="5871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sp>
        <p:nvSpPr>
          <p:cNvPr id="10" name="TextBox 9"/>
          <p:cNvSpPr txBox="1"/>
          <p:nvPr/>
        </p:nvSpPr>
        <p:spPr>
          <a:xfrm>
            <a:off x="734480" y="2632263"/>
            <a:ext cx="10591689" cy="646331"/>
          </a:xfrm>
          <a:prstGeom prst="rect">
            <a:avLst/>
          </a:prstGeom>
          <a:noFill/>
        </p:spPr>
        <p:txBody>
          <a:bodyPr wrap="square" rtlCol="0">
            <a:spAutoFit/>
          </a:bodyPr>
          <a:lstStyle/>
          <a:p>
            <a:r>
              <a:rPr lang="en-US" dirty="0">
                <a:latin typeface="Tahoma" panose="020B0604030504040204" pitchFamily="34" charset="0"/>
                <a:ea typeface="Tahoma" panose="020B0604030504040204" pitchFamily="34" charset="0"/>
                <a:cs typeface="Tahoma" panose="020B0604030504040204" pitchFamily="34" charset="0"/>
              </a:rPr>
              <a:t>converting the labels into a numeric form so as to convert them into the machine-readable </a:t>
            </a:r>
            <a:r>
              <a:rPr lang="en-US" dirty="0" smtClean="0">
                <a:latin typeface="Tahoma" panose="020B0604030504040204" pitchFamily="34" charset="0"/>
                <a:ea typeface="Tahoma" panose="020B0604030504040204" pitchFamily="34" charset="0"/>
                <a:cs typeface="Tahoma" panose="020B0604030504040204" pitchFamily="34" charset="0"/>
              </a:rPr>
              <a:t>form . It </a:t>
            </a:r>
            <a:r>
              <a:rPr lang="en-US" dirty="0">
                <a:latin typeface="Tahoma" panose="020B0604030504040204" pitchFamily="34" charset="0"/>
                <a:ea typeface="Tahoma" panose="020B0604030504040204" pitchFamily="34" charset="0"/>
                <a:cs typeface="Tahoma" panose="020B0604030504040204" pitchFamily="34" charset="0"/>
              </a:rPr>
              <a:t>is an important pre-processing step for the structured dataset in supervised learning.</a:t>
            </a:r>
            <a:endParaRPr lang="en-IN"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0705794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ahoma" panose="020B0604030504040204" pitchFamily="34" charset="0"/>
                <a:ea typeface="Tahoma" panose="020B0604030504040204" pitchFamily="34" charset="0"/>
                <a:cs typeface="Tahoma" panose="020B0604030504040204" pitchFamily="34" charset="0"/>
              </a:rPr>
              <a:t>One hot-encoding</a:t>
            </a:r>
            <a:endParaRPr lang="en-IN" b="1" dirty="0">
              <a:latin typeface="Tahoma" panose="020B0604030504040204" pitchFamily="34" charset="0"/>
              <a:ea typeface="Tahoma" panose="020B0604030504040204" pitchFamily="34" charset="0"/>
              <a:cs typeface="Tahoma" panose="020B0604030504040204" pitchFamily="34" charset="0"/>
            </a:endParaRPr>
          </a:p>
        </p:txBody>
      </p:sp>
      <p:sp>
        <p:nvSpPr>
          <p:cNvPr id="5" name="Content Placeholder 4"/>
          <p:cNvSpPr>
            <a:spLocks noGrp="1"/>
          </p:cNvSpPr>
          <p:nvPr>
            <p:ph idx="1"/>
          </p:nvPr>
        </p:nvSpPr>
        <p:spPr>
          <a:xfrm>
            <a:off x="417786" y="2603500"/>
            <a:ext cx="11020097" cy="3416300"/>
          </a:xfrm>
        </p:spPr>
        <p:txBody>
          <a:bodyPr/>
          <a:lstStyle/>
          <a:p>
            <a:pPr marL="0" indent="0">
              <a:buNone/>
            </a:pPr>
            <a:r>
              <a:rPr lang="en-US" dirty="0" smtClean="0">
                <a:latin typeface="Tahoma" panose="020B0604030504040204" pitchFamily="34" charset="0"/>
                <a:ea typeface="Tahoma" panose="020B0604030504040204" pitchFamily="34" charset="0"/>
                <a:cs typeface="Tahoma" panose="020B0604030504040204" pitchFamily="34" charset="0"/>
              </a:rPr>
              <a:t>The process in which Categorical variable are converted into a form ,where we can apply algorithms to do prediction easily</a:t>
            </a:r>
          </a:p>
          <a:p>
            <a:pPr marL="0" indent="0">
              <a:buNone/>
            </a:pPr>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5573" y="3635476"/>
            <a:ext cx="3120412" cy="224039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6969" y="3704897"/>
            <a:ext cx="5245768" cy="2443655"/>
          </a:xfrm>
          <a:prstGeom prst="rect">
            <a:avLst/>
          </a:prstGeom>
        </p:spPr>
      </p:pic>
      <p:sp>
        <p:nvSpPr>
          <p:cNvPr id="8" name="Right Arrow 7"/>
          <p:cNvSpPr/>
          <p:nvPr/>
        </p:nvSpPr>
        <p:spPr>
          <a:xfrm>
            <a:off x="4379495" y="4389121"/>
            <a:ext cx="1203159" cy="7796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spTree>
    <p:extLst>
      <p:ext uri="{BB962C8B-B14F-4D97-AF65-F5344CB8AC3E}">
        <p14:creationId xmlns:p14="http://schemas.microsoft.com/office/powerpoint/2010/main" val="8378346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ahoma" panose="020B0604030504040204" pitchFamily="34" charset="0"/>
                <a:ea typeface="Tahoma" panose="020B0604030504040204" pitchFamily="34" charset="0"/>
                <a:cs typeface="Tahoma" panose="020B0604030504040204" pitchFamily="34" charset="0"/>
              </a:rPr>
              <a:t>Different Models</a:t>
            </a:r>
            <a:endParaRPr lang="en-IN" b="1" dirty="0">
              <a:latin typeface="Tahoma" panose="020B0604030504040204" pitchFamily="34" charset="0"/>
              <a:ea typeface="Tahoma" panose="020B0604030504040204" pitchFamily="34" charset="0"/>
              <a:cs typeface="Tahoma" panose="020B0604030504040204"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755862373"/>
              </p:ext>
            </p:extLst>
          </p:nvPr>
        </p:nvGraphicFramePr>
        <p:xfrm>
          <a:off x="236481" y="2279466"/>
          <a:ext cx="11698015" cy="4507590"/>
        </p:xfrm>
        <a:graphic>
          <a:graphicData uri="http://schemas.openxmlformats.org/drawingml/2006/table">
            <a:tbl>
              <a:tblPr firstRow="1" bandRow="1">
                <a:tableStyleId>{5C22544A-7EE6-4342-B048-85BDC9FD1C3A}</a:tableStyleId>
              </a:tblPr>
              <a:tblGrid>
                <a:gridCol w="739877"/>
                <a:gridCol w="1682887"/>
                <a:gridCol w="1201703"/>
                <a:gridCol w="1302392"/>
                <a:gridCol w="1241190"/>
                <a:gridCol w="1203291"/>
                <a:gridCol w="1288187"/>
                <a:gridCol w="1258083"/>
                <a:gridCol w="1780405"/>
              </a:tblGrid>
              <a:tr h="644585">
                <a:tc>
                  <a:txBody>
                    <a:bodyPr/>
                    <a:lstStyle/>
                    <a:p>
                      <a:r>
                        <a:rPr lang="en-US" dirty="0" smtClean="0"/>
                        <a:t> sl.no</a:t>
                      </a:r>
                      <a:endParaRPr lang="en-IN" dirty="0"/>
                    </a:p>
                  </a:txBody>
                  <a:tcPr/>
                </a:tc>
                <a:tc>
                  <a:txBody>
                    <a:bodyPr/>
                    <a:lstStyle/>
                    <a:p>
                      <a:r>
                        <a:rPr lang="en-US" dirty="0" smtClean="0"/>
                        <a:t>Model</a:t>
                      </a:r>
                      <a:endParaRPr lang="en-IN" dirty="0"/>
                    </a:p>
                  </a:txBody>
                  <a:tcPr/>
                </a:tc>
                <a:tc>
                  <a:txBody>
                    <a:bodyPr/>
                    <a:lstStyle/>
                    <a:p>
                      <a:r>
                        <a:rPr lang="en-US" dirty="0" err="1" smtClean="0"/>
                        <a:t>Auc</a:t>
                      </a:r>
                      <a:r>
                        <a:rPr lang="en-US" dirty="0" smtClean="0"/>
                        <a:t>_</a:t>
                      </a:r>
                    </a:p>
                    <a:p>
                      <a:r>
                        <a:rPr lang="en-US" dirty="0" smtClean="0"/>
                        <a:t>score</a:t>
                      </a:r>
                      <a:endParaRPr lang="en-IN" dirty="0"/>
                    </a:p>
                  </a:txBody>
                  <a:tcPr/>
                </a:tc>
                <a:tc>
                  <a:txBody>
                    <a:bodyPr/>
                    <a:lstStyle/>
                    <a:p>
                      <a:r>
                        <a:rPr lang="en-US" dirty="0" smtClean="0"/>
                        <a:t>precision</a:t>
                      </a:r>
                      <a:endParaRPr lang="en-IN" dirty="0"/>
                    </a:p>
                  </a:txBody>
                  <a:tcPr/>
                </a:tc>
                <a:tc>
                  <a:txBody>
                    <a:bodyPr/>
                    <a:lstStyle/>
                    <a:p>
                      <a:r>
                        <a:rPr lang="en-US" dirty="0" smtClean="0"/>
                        <a:t>Recall</a:t>
                      </a:r>
                      <a:endParaRPr lang="en-IN" dirty="0"/>
                    </a:p>
                  </a:txBody>
                  <a:tcPr/>
                </a:tc>
                <a:tc>
                  <a:txBody>
                    <a:bodyPr/>
                    <a:lstStyle/>
                    <a:p>
                      <a:r>
                        <a:rPr lang="en-US" dirty="0" smtClean="0"/>
                        <a:t>Accuracy</a:t>
                      </a:r>
                      <a:endParaRPr lang="en-IN" dirty="0"/>
                    </a:p>
                  </a:txBody>
                  <a:tcPr/>
                </a:tc>
                <a:tc>
                  <a:txBody>
                    <a:bodyPr/>
                    <a:lstStyle/>
                    <a:p>
                      <a:r>
                        <a:rPr lang="en-US" dirty="0" smtClean="0"/>
                        <a:t>F1_score</a:t>
                      </a:r>
                      <a:endParaRPr lang="en-IN" dirty="0"/>
                    </a:p>
                  </a:txBody>
                  <a:tcPr/>
                </a:tc>
                <a:tc>
                  <a:txBody>
                    <a:bodyPr/>
                    <a:lstStyle/>
                    <a:p>
                      <a:r>
                        <a:rPr lang="en-US" dirty="0" smtClean="0"/>
                        <a:t>Kappa</a:t>
                      </a:r>
                    </a:p>
                    <a:p>
                      <a:r>
                        <a:rPr lang="en-US" dirty="0" smtClean="0"/>
                        <a:t>score</a:t>
                      </a:r>
                      <a:endParaRPr lang="en-IN" dirty="0"/>
                    </a:p>
                  </a:txBody>
                  <a:tcPr/>
                </a:tc>
                <a:tc>
                  <a:txBody>
                    <a:bodyPr/>
                    <a:lstStyle/>
                    <a:p>
                      <a:r>
                        <a:rPr lang="en-US" dirty="0" smtClean="0"/>
                        <a:t>Confusion</a:t>
                      </a:r>
                    </a:p>
                    <a:p>
                      <a:r>
                        <a:rPr lang="en-US" dirty="0" smtClean="0"/>
                        <a:t>matrix</a:t>
                      </a:r>
                      <a:endParaRPr lang="en-IN" dirty="0"/>
                    </a:p>
                  </a:txBody>
                  <a:tcPr/>
                </a:tc>
              </a:tr>
              <a:tr h="644585">
                <a:tc>
                  <a:txBody>
                    <a:bodyPr/>
                    <a:lstStyle/>
                    <a:p>
                      <a:r>
                        <a:rPr lang="en-US" dirty="0" smtClean="0"/>
                        <a:t>01</a:t>
                      </a:r>
                      <a:endParaRPr lang="en-IN" dirty="0"/>
                    </a:p>
                  </a:txBody>
                  <a:tcPr/>
                </a:tc>
                <a:tc>
                  <a:txBody>
                    <a:bodyPr/>
                    <a:lstStyle/>
                    <a:p>
                      <a:r>
                        <a:rPr lang="en-US" sz="1600" dirty="0" smtClean="0"/>
                        <a:t>Logistic_</a:t>
                      </a:r>
                    </a:p>
                    <a:p>
                      <a:r>
                        <a:rPr lang="en-US" sz="1600" dirty="0" smtClean="0"/>
                        <a:t>regression</a:t>
                      </a:r>
                      <a:endParaRPr lang="en-IN" sz="1600" dirty="0"/>
                    </a:p>
                  </a:txBody>
                  <a:tcPr/>
                </a:tc>
                <a:tc>
                  <a:txBody>
                    <a:bodyPr/>
                    <a:lstStyle/>
                    <a:p>
                      <a:r>
                        <a:rPr lang="en-US" dirty="0" smtClean="0"/>
                        <a:t>0.57123</a:t>
                      </a:r>
                      <a:endParaRPr lang="en-IN" dirty="0"/>
                    </a:p>
                  </a:txBody>
                  <a:tcPr/>
                </a:tc>
                <a:tc>
                  <a:txBody>
                    <a:bodyPr/>
                    <a:lstStyle/>
                    <a:p>
                      <a:r>
                        <a:rPr lang="en-US" dirty="0" smtClean="0"/>
                        <a:t>0.561572</a:t>
                      </a:r>
                      <a:endParaRPr lang="en-IN" dirty="0"/>
                    </a:p>
                  </a:txBody>
                  <a:tcPr/>
                </a:tc>
                <a:tc>
                  <a:txBody>
                    <a:bodyPr/>
                    <a:lstStyle/>
                    <a:p>
                      <a:r>
                        <a:rPr lang="en-US" dirty="0" smtClean="0"/>
                        <a:t>0,649659</a:t>
                      </a:r>
                      <a:endParaRPr lang="en-IN" dirty="0"/>
                    </a:p>
                  </a:txBody>
                  <a:tcPr/>
                </a:tc>
                <a:tc>
                  <a:txBody>
                    <a:bodyPr/>
                    <a:lstStyle/>
                    <a:p>
                      <a:r>
                        <a:rPr lang="en-US" dirty="0" smtClean="0"/>
                        <a:t>0.57123</a:t>
                      </a:r>
                      <a:endParaRPr lang="en-IN" dirty="0"/>
                    </a:p>
                  </a:txBody>
                  <a:tcPr/>
                </a:tc>
                <a:tc>
                  <a:txBody>
                    <a:bodyPr/>
                    <a:lstStyle/>
                    <a:p>
                      <a:r>
                        <a:rPr lang="en-US" dirty="0" smtClean="0"/>
                        <a:t>0.602412</a:t>
                      </a:r>
                      <a:endParaRPr lang="en-IN" dirty="0"/>
                    </a:p>
                  </a:txBody>
                  <a:tcPr/>
                </a:tc>
                <a:tc>
                  <a:txBody>
                    <a:bodyPr/>
                    <a:lstStyle/>
                    <a:p>
                      <a:r>
                        <a:rPr lang="en-US" dirty="0" smtClean="0"/>
                        <a:t>0.14246</a:t>
                      </a:r>
                      <a:endParaRPr lang="en-IN" dirty="0"/>
                    </a:p>
                  </a:txBody>
                  <a:tcPr/>
                </a:tc>
                <a:tc>
                  <a:txBody>
                    <a:bodyPr/>
                    <a:lstStyle/>
                    <a:p>
                      <a:r>
                        <a:rPr lang="en-US" dirty="0" smtClean="0"/>
                        <a:t>[1951,2008</a:t>
                      </a:r>
                    </a:p>
                    <a:p>
                      <a:r>
                        <a:rPr lang="en-US" dirty="0" smtClean="0"/>
                        <a:t>1387,2572]</a:t>
                      </a:r>
                      <a:endParaRPr lang="en-IN" dirty="0"/>
                    </a:p>
                  </a:txBody>
                  <a:tcPr/>
                </a:tc>
              </a:tr>
              <a:tr h="644585">
                <a:tc>
                  <a:txBody>
                    <a:bodyPr/>
                    <a:lstStyle/>
                    <a:p>
                      <a:r>
                        <a:rPr lang="en-US" dirty="0" smtClean="0"/>
                        <a:t>02</a:t>
                      </a:r>
                      <a:endParaRPr lang="en-IN" dirty="0"/>
                    </a:p>
                  </a:txBody>
                  <a:tcPr/>
                </a:tc>
                <a:tc>
                  <a:txBody>
                    <a:bodyPr/>
                    <a:lstStyle/>
                    <a:p>
                      <a:r>
                        <a:rPr lang="en-US" sz="1600" dirty="0" smtClean="0"/>
                        <a:t>XGB classifiers</a:t>
                      </a:r>
                      <a:endParaRPr lang="en-IN" sz="1600" dirty="0"/>
                    </a:p>
                  </a:txBody>
                  <a:tcPr/>
                </a:tc>
                <a:tc>
                  <a:txBody>
                    <a:bodyPr/>
                    <a:lstStyle/>
                    <a:p>
                      <a:r>
                        <a:rPr lang="en-US" dirty="0" smtClean="0"/>
                        <a:t>0.991538</a:t>
                      </a:r>
                      <a:endParaRPr lang="en-IN" dirty="0"/>
                    </a:p>
                  </a:txBody>
                  <a:tcPr/>
                </a:tc>
                <a:tc>
                  <a:txBody>
                    <a:bodyPr/>
                    <a:lstStyle/>
                    <a:p>
                      <a:r>
                        <a:rPr lang="en-US" dirty="0" smtClean="0"/>
                        <a:t>0.992409</a:t>
                      </a:r>
                      <a:endParaRPr lang="en-IN" dirty="0"/>
                    </a:p>
                  </a:txBody>
                  <a:tcPr/>
                </a:tc>
                <a:tc>
                  <a:txBody>
                    <a:bodyPr/>
                    <a:lstStyle/>
                    <a:p>
                      <a:r>
                        <a:rPr lang="en-US" dirty="0" smtClean="0"/>
                        <a:t>0.990654</a:t>
                      </a:r>
                      <a:endParaRPr lang="en-IN" dirty="0"/>
                    </a:p>
                  </a:txBody>
                  <a:tcPr/>
                </a:tc>
                <a:tc>
                  <a:txBody>
                    <a:bodyPr/>
                    <a:lstStyle/>
                    <a:p>
                      <a:r>
                        <a:rPr lang="en-US" dirty="0" smtClean="0"/>
                        <a:t>0.991538</a:t>
                      </a:r>
                      <a:endParaRPr lang="en-IN" dirty="0"/>
                    </a:p>
                  </a:txBody>
                  <a:tcPr/>
                </a:tc>
                <a:tc>
                  <a:txBody>
                    <a:bodyPr/>
                    <a:lstStyle/>
                    <a:p>
                      <a:r>
                        <a:rPr lang="en-US" dirty="0" smtClean="0"/>
                        <a:t>0.99151</a:t>
                      </a:r>
                      <a:endParaRPr lang="en-IN" dirty="0"/>
                    </a:p>
                  </a:txBody>
                  <a:tcPr/>
                </a:tc>
                <a:tc>
                  <a:txBody>
                    <a:bodyPr/>
                    <a:lstStyle/>
                    <a:p>
                      <a:r>
                        <a:rPr lang="en-US" dirty="0" smtClean="0"/>
                        <a:t>0.983077</a:t>
                      </a:r>
                      <a:endParaRPr lang="en-IN" dirty="0"/>
                    </a:p>
                  </a:txBody>
                  <a:tcPr/>
                </a:tc>
                <a:tc>
                  <a:txBody>
                    <a:bodyPr/>
                    <a:lstStyle/>
                    <a:p>
                      <a:r>
                        <a:rPr lang="en-US" dirty="0" smtClean="0"/>
                        <a:t>[</a:t>
                      </a:r>
                      <a:r>
                        <a:rPr lang="en-US" dirty="0" smtClean="0"/>
                        <a:t>3924,19</a:t>
                      </a:r>
                      <a:endParaRPr lang="en-US" dirty="0" smtClean="0"/>
                    </a:p>
                    <a:p>
                      <a:r>
                        <a:rPr lang="en-US" dirty="0" smtClean="0"/>
                        <a:t>35,3921</a:t>
                      </a:r>
                      <a:r>
                        <a:rPr lang="en-US" dirty="0" smtClean="0"/>
                        <a:t>]</a:t>
                      </a:r>
                      <a:endParaRPr lang="en-IN" dirty="0"/>
                    </a:p>
                  </a:txBody>
                  <a:tcPr/>
                </a:tc>
              </a:tr>
              <a:tr h="644585">
                <a:tc>
                  <a:txBody>
                    <a:bodyPr/>
                    <a:lstStyle/>
                    <a:p>
                      <a:r>
                        <a:rPr lang="en-US" dirty="0" smtClean="0"/>
                        <a:t>03</a:t>
                      </a:r>
                      <a:endParaRPr lang="en-IN" dirty="0"/>
                    </a:p>
                  </a:txBody>
                  <a:tcPr/>
                </a:tc>
                <a:tc>
                  <a:txBody>
                    <a:bodyPr/>
                    <a:lstStyle/>
                    <a:p>
                      <a:r>
                        <a:rPr lang="en-US" sz="1600" dirty="0" smtClean="0"/>
                        <a:t>Randomforest</a:t>
                      </a:r>
                      <a:endParaRPr lang="en-IN" sz="1600" dirty="0"/>
                    </a:p>
                  </a:txBody>
                  <a:tcPr/>
                </a:tc>
                <a:tc>
                  <a:txBody>
                    <a:bodyPr/>
                    <a:lstStyle/>
                    <a:p>
                      <a:r>
                        <a:rPr lang="en-US" dirty="0" smtClean="0"/>
                        <a:t>0.88002</a:t>
                      </a:r>
                      <a:endParaRPr lang="en-IN" dirty="0"/>
                    </a:p>
                  </a:txBody>
                  <a:tcPr/>
                </a:tc>
                <a:tc>
                  <a:txBody>
                    <a:bodyPr/>
                    <a:lstStyle/>
                    <a:p>
                      <a:r>
                        <a:rPr lang="en-US" dirty="0" smtClean="0"/>
                        <a:t>0.9199</a:t>
                      </a:r>
                      <a:endParaRPr lang="en-IN" dirty="0"/>
                    </a:p>
                  </a:txBody>
                  <a:tcPr/>
                </a:tc>
                <a:tc>
                  <a:txBody>
                    <a:bodyPr/>
                    <a:lstStyle/>
                    <a:p>
                      <a:r>
                        <a:rPr lang="en-US" dirty="0" smtClean="0"/>
                        <a:t>0.832533</a:t>
                      </a:r>
                      <a:endParaRPr lang="en-IN" dirty="0"/>
                    </a:p>
                  </a:txBody>
                  <a:tcPr/>
                </a:tc>
                <a:tc>
                  <a:txBody>
                    <a:bodyPr/>
                    <a:lstStyle/>
                    <a:p>
                      <a:r>
                        <a:rPr lang="en-US" dirty="0" smtClean="0"/>
                        <a:t>0.8802</a:t>
                      </a:r>
                      <a:endParaRPr lang="en-IN" dirty="0"/>
                    </a:p>
                  </a:txBody>
                  <a:tcPr/>
                </a:tc>
                <a:tc>
                  <a:txBody>
                    <a:bodyPr/>
                    <a:lstStyle/>
                    <a:p>
                      <a:r>
                        <a:rPr lang="en-US" dirty="0" smtClean="0"/>
                        <a:t>0.874039</a:t>
                      </a:r>
                      <a:endParaRPr lang="en-IN" dirty="0"/>
                    </a:p>
                  </a:txBody>
                  <a:tcPr/>
                </a:tc>
                <a:tc>
                  <a:txBody>
                    <a:bodyPr/>
                    <a:lstStyle/>
                    <a:p>
                      <a:r>
                        <a:rPr lang="en-US" dirty="0" smtClean="0"/>
                        <a:t>0.76004</a:t>
                      </a:r>
                      <a:endParaRPr lang="en-IN" dirty="0"/>
                    </a:p>
                  </a:txBody>
                  <a:tcPr/>
                </a:tc>
                <a:tc>
                  <a:txBody>
                    <a:bodyPr/>
                    <a:lstStyle/>
                    <a:p>
                      <a:r>
                        <a:rPr lang="en-US" dirty="0" smtClean="0"/>
                        <a:t>[3672,287</a:t>
                      </a:r>
                    </a:p>
                    <a:p>
                      <a:r>
                        <a:rPr lang="en-US" dirty="0" smtClean="0"/>
                        <a:t>664,3295]</a:t>
                      </a:r>
                    </a:p>
                  </a:txBody>
                  <a:tcPr/>
                </a:tc>
              </a:tr>
              <a:tr h="644585">
                <a:tc>
                  <a:txBody>
                    <a:bodyPr/>
                    <a:lstStyle/>
                    <a:p>
                      <a:r>
                        <a:rPr lang="en-US" dirty="0" smtClean="0"/>
                        <a:t>04</a:t>
                      </a:r>
                      <a:endParaRPr lang="en-IN" dirty="0"/>
                    </a:p>
                  </a:txBody>
                  <a:tcPr/>
                </a:tc>
                <a:tc>
                  <a:txBody>
                    <a:bodyPr/>
                    <a:lstStyle/>
                    <a:p>
                      <a:r>
                        <a:rPr lang="en-US" dirty="0" smtClean="0"/>
                        <a:t>SVC </a:t>
                      </a:r>
                      <a:endParaRPr lang="en-IN" dirty="0"/>
                    </a:p>
                  </a:txBody>
                  <a:tcPr/>
                </a:tc>
                <a:tc>
                  <a:txBody>
                    <a:bodyPr/>
                    <a:lstStyle/>
                    <a:p>
                      <a:r>
                        <a:rPr lang="en-US" dirty="0" smtClean="0"/>
                        <a:t>0.529048</a:t>
                      </a:r>
                      <a:endParaRPr lang="en-IN" dirty="0"/>
                    </a:p>
                  </a:txBody>
                  <a:tcPr/>
                </a:tc>
                <a:tc>
                  <a:txBody>
                    <a:bodyPr/>
                    <a:lstStyle/>
                    <a:p>
                      <a:r>
                        <a:rPr lang="en-US" dirty="0" smtClean="0"/>
                        <a:t>0.532413</a:t>
                      </a:r>
                      <a:endParaRPr lang="en-IN" dirty="0"/>
                    </a:p>
                  </a:txBody>
                  <a:tcPr/>
                </a:tc>
                <a:tc>
                  <a:txBody>
                    <a:bodyPr/>
                    <a:lstStyle/>
                    <a:p>
                      <a:r>
                        <a:rPr lang="en-US" dirty="0" smtClean="0"/>
                        <a:t>0.477141</a:t>
                      </a:r>
                      <a:endParaRPr lang="en-IN" dirty="0"/>
                    </a:p>
                  </a:txBody>
                  <a:tcPr/>
                </a:tc>
                <a:tc>
                  <a:txBody>
                    <a:bodyPr/>
                    <a:lstStyle/>
                    <a:p>
                      <a:r>
                        <a:rPr lang="en-US" dirty="0" smtClean="0"/>
                        <a:t>0.529048</a:t>
                      </a:r>
                      <a:endParaRPr lang="en-IN" dirty="0"/>
                    </a:p>
                  </a:txBody>
                  <a:tcPr/>
                </a:tc>
                <a:tc>
                  <a:txBody>
                    <a:bodyPr/>
                    <a:lstStyle/>
                    <a:p>
                      <a:r>
                        <a:rPr lang="en-US" dirty="0" smtClean="0"/>
                        <a:t>0.503264</a:t>
                      </a:r>
                      <a:endParaRPr lang="en-IN" dirty="0"/>
                    </a:p>
                  </a:txBody>
                  <a:tcPr/>
                </a:tc>
                <a:tc>
                  <a:txBody>
                    <a:bodyPr/>
                    <a:lstStyle/>
                    <a:p>
                      <a:r>
                        <a:rPr lang="en-US" dirty="0" smtClean="0"/>
                        <a:t>0.058096</a:t>
                      </a:r>
                      <a:endParaRPr lang="en-IN" dirty="0"/>
                    </a:p>
                  </a:txBody>
                  <a:tcPr/>
                </a:tc>
                <a:tc>
                  <a:txBody>
                    <a:bodyPr/>
                    <a:lstStyle/>
                    <a:p>
                      <a:r>
                        <a:rPr lang="en-US" dirty="0" smtClean="0"/>
                        <a:t>[2300,1659</a:t>
                      </a:r>
                    </a:p>
                    <a:p>
                      <a:r>
                        <a:rPr lang="en-US" dirty="0" smtClean="0"/>
                        <a:t>2070,1889]</a:t>
                      </a:r>
                      <a:endParaRPr lang="en-IN" dirty="0"/>
                    </a:p>
                  </a:txBody>
                  <a:tcPr/>
                </a:tc>
              </a:tr>
              <a:tr h="644585">
                <a:tc>
                  <a:txBody>
                    <a:bodyPr/>
                    <a:lstStyle/>
                    <a:p>
                      <a:r>
                        <a:rPr lang="en-US" dirty="0" smtClean="0"/>
                        <a:t>05</a:t>
                      </a:r>
                    </a:p>
                  </a:txBody>
                  <a:tcPr/>
                </a:tc>
                <a:tc>
                  <a:txBody>
                    <a:bodyPr/>
                    <a:lstStyle/>
                    <a:p>
                      <a:r>
                        <a:rPr lang="en-US" dirty="0" smtClean="0"/>
                        <a:t>Ada_boost</a:t>
                      </a:r>
                      <a:endParaRPr lang="en-IN" dirty="0"/>
                    </a:p>
                  </a:txBody>
                  <a:tcPr/>
                </a:tc>
                <a:tc>
                  <a:txBody>
                    <a:bodyPr/>
                    <a:lstStyle/>
                    <a:p>
                      <a:r>
                        <a:rPr lang="en-US" dirty="0" smtClean="0"/>
                        <a:t>0.864107</a:t>
                      </a:r>
                      <a:endParaRPr lang="en-IN" dirty="0"/>
                    </a:p>
                  </a:txBody>
                  <a:tcPr/>
                </a:tc>
                <a:tc>
                  <a:txBody>
                    <a:bodyPr/>
                    <a:lstStyle/>
                    <a:p>
                      <a:r>
                        <a:rPr lang="en-US" dirty="0" smtClean="0"/>
                        <a:t>0.870661</a:t>
                      </a:r>
                      <a:endParaRPr lang="en-IN" dirty="0"/>
                    </a:p>
                  </a:txBody>
                  <a:tcPr/>
                </a:tc>
                <a:tc>
                  <a:txBody>
                    <a:bodyPr/>
                    <a:lstStyle/>
                    <a:p>
                      <a:r>
                        <a:rPr lang="en-US" dirty="0" smtClean="0"/>
                        <a:t>0.855266</a:t>
                      </a:r>
                      <a:endParaRPr lang="en-IN" dirty="0"/>
                    </a:p>
                  </a:txBody>
                  <a:tcPr/>
                </a:tc>
                <a:tc>
                  <a:txBody>
                    <a:bodyPr/>
                    <a:lstStyle/>
                    <a:p>
                      <a:r>
                        <a:rPr lang="en-US" dirty="0" smtClean="0"/>
                        <a:t>0.864107</a:t>
                      </a:r>
                      <a:endParaRPr lang="en-IN" dirty="0"/>
                    </a:p>
                  </a:txBody>
                  <a:tcPr/>
                </a:tc>
                <a:tc>
                  <a:txBody>
                    <a:bodyPr/>
                    <a:lstStyle/>
                    <a:p>
                      <a:r>
                        <a:rPr lang="en-US" dirty="0" smtClean="0"/>
                        <a:t>0.862895</a:t>
                      </a:r>
                      <a:endParaRPr lang="en-IN" dirty="0"/>
                    </a:p>
                  </a:txBody>
                  <a:tcPr/>
                </a:tc>
                <a:tc>
                  <a:txBody>
                    <a:bodyPr/>
                    <a:lstStyle/>
                    <a:p>
                      <a:r>
                        <a:rPr lang="en-US" dirty="0" smtClean="0"/>
                        <a:t>0.728214</a:t>
                      </a:r>
                      <a:endParaRPr lang="en-IN" dirty="0"/>
                    </a:p>
                  </a:txBody>
                  <a:tcPr/>
                </a:tc>
                <a:tc>
                  <a:txBody>
                    <a:bodyPr/>
                    <a:lstStyle/>
                    <a:p>
                      <a:r>
                        <a:rPr lang="en-US" dirty="0" smtClean="0"/>
                        <a:t>[3456,503</a:t>
                      </a:r>
                    </a:p>
                    <a:p>
                      <a:r>
                        <a:rPr lang="en-US" dirty="0" smtClean="0"/>
                        <a:t>574,3385]</a:t>
                      </a:r>
                      <a:endParaRPr lang="en-IN" dirty="0"/>
                    </a:p>
                  </a:txBody>
                  <a:tcPr/>
                </a:tc>
              </a:tr>
              <a:tr h="373416">
                <a:tc>
                  <a:txBody>
                    <a:bodyPr/>
                    <a:lstStyle/>
                    <a:p>
                      <a:r>
                        <a:rPr lang="en-US" dirty="0" smtClean="0"/>
                        <a:t>06</a:t>
                      </a:r>
                    </a:p>
                  </a:txBody>
                  <a:tcPr/>
                </a:tc>
                <a:tc>
                  <a:txBody>
                    <a:bodyPr/>
                    <a:lstStyle/>
                    <a:p>
                      <a:r>
                        <a:rPr lang="en-US" dirty="0" smtClean="0"/>
                        <a:t>Decision tree</a:t>
                      </a:r>
                      <a:endParaRPr lang="en-IN" dirty="0"/>
                    </a:p>
                  </a:txBody>
                  <a:tcPr/>
                </a:tc>
                <a:tc>
                  <a:txBody>
                    <a:bodyPr/>
                    <a:lstStyle/>
                    <a:p>
                      <a:r>
                        <a:rPr lang="en-US" dirty="0" smtClean="0"/>
                        <a:t>0.979919</a:t>
                      </a:r>
                      <a:endParaRPr lang="en-IN" dirty="0"/>
                    </a:p>
                  </a:txBody>
                  <a:tcPr/>
                </a:tc>
                <a:tc>
                  <a:txBody>
                    <a:bodyPr/>
                    <a:lstStyle/>
                    <a:p>
                      <a:r>
                        <a:rPr lang="en-US" dirty="0" smtClean="0"/>
                        <a:t>0.97387</a:t>
                      </a:r>
                      <a:endParaRPr lang="en-IN" dirty="0"/>
                    </a:p>
                  </a:txBody>
                  <a:tcPr/>
                </a:tc>
                <a:tc>
                  <a:txBody>
                    <a:bodyPr/>
                    <a:lstStyle/>
                    <a:p>
                      <a:r>
                        <a:rPr lang="en-US" dirty="0" smtClean="0"/>
                        <a:t>0.982571</a:t>
                      </a:r>
                      <a:endParaRPr lang="en-IN" dirty="0"/>
                    </a:p>
                  </a:txBody>
                  <a:tcPr/>
                </a:tc>
                <a:tc>
                  <a:txBody>
                    <a:bodyPr/>
                    <a:lstStyle/>
                    <a:p>
                      <a:r>
                        <a:rPr lang="en-US" dirty="0" smtClean="0"/>
                        <a:t>0.979919</a:t>
                      </a:r>
                      <a:endParaRPr lang="en-IN" dirty="0"/>
                    </a:p>
                  </a:txBody>
                  <a:tcPr/>
                </a:tc>
                <a:tc>
                  <a:txBody>
                    <a:bodyPr/>
                    <a:lstStyle/>
                    <a:p>
                      <a:r>
                        <a:rPr lang="en-US" dirty="0" smtClean="0"/>
                        <a:t>0.979972</a:t>
                      </a:r>
                      <a:endParaRPr lang="en-IN" dirty="0"/>
                    </a:p>
                  </a:txBody>
                  <a:tcPr/>
                </a:tc>
                <a:tc>
                  <a:txBody>
                    <a:bodyPr/>
                    <a:lstStyle/>
                    <a:p>
                      <a:r>
                        <a:rPr lang="en-US" dirty="0" smtClean="0"/>
                        <a:t>0.979972</a:t>
                      </a:r>
                      <a:endParaRPr lang="en-IN" dirty="0"/>
                    </a:p>
                  </a:txBody>
                  <a:tcPr/>
                </a:tc>
                <a:tc>
                  <a:txBody>
                    <a:bodyPr/>
                    <a:lstStyle/>
                    <a:p>
                      <a:r>
                        <a:rPr lang="en-US" dirty="0" smtClean="0"/>
                        <a:t>[3869,90</a:t>
                      </a:r>
                    </a:p>
                    <a:p>
                      <a:r>
                        <a:rPr lang="en-US" dirty="0" smtClean="0"/>
                        <a:t>69,3890]</a:t>
                      </a:r>
                      <a:endParaRPr lang="en-IN" dirty="0"/>
                    </a:p>
                  </a:txBody>
                  <a:tcPr/>
                </a:tc>
              </a:tr>
            </a:tbl>
          </a:graphicData>
        </a:graphic>
      </p:graphicFrame>
    </p:spTree>
    <p:extLst>
      <p:ext uri="{BB962C8B-B14F-4D97-AF65-F5344CB8AC3E}">
        <p14:creationId xmlns:p14="http://schemas.microsoft.com/office/powerpoint/2010/main" val="39913297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ahoma" panose="020B0604030504040204" pitchFamily="34" charset="0"/>
                <a:ea typeface="Tahoma" panose="020B0604030504040204" pitchFamily="34" charset="0"/>
                <a:cs typeface="Tahoma" panose="020B0604030504040204" pitchFamily="34" charset="0"/>
              </a:rPr>
              <a:t>Proposed Model</a:t>
            </a:r>
            <a:endParaRPr lang="en-IN" b="1"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221382" y="2222500"/>
            <a:ext cx="11970618" cy="4635499"/>
          </a:xfrm>
        </p:spPr>
        <p:txBody>
          <a:bodyPr>
            <a:normAutofit/>
          </a:bodyPr>
          <a:lstStyle/>
          <a:p>
            <a:pPr marL="0" indent="0">
              <a:buNone/>
            </a:pPr>
            <a:r>
              <a:rPr lang="en-US" sz="2400" b="1" dirty="0" smtClean="0"/>
              <a:t>XG  Boost</a:t>
            </a:r>
            <a:r>
              <a:rPr lang="en-US" sz="2400" dirty="0" smtClean="0"/>
              <a:t>(</a:t>
            </a:r>
            <a:r>
              <a:rPr lang="en-IN" sz="2400" dirty="0"/>
              <a:t> </a:t>
            </a:r>
            <a:r>
              <a:rPr lang="en-IN" sz="2400" b="1" dirty="0"/>
              <a:t>Extreme Gradient Boosting</a:t>
            </a:r>
            <a:r>
              <a:rPr lang="en-US" dirty="0" smtClean="0"/>
              <a:t>)</a:t>
            </a:r>
            <a:endParaRPr lang="en-IN" dirty="0" smtClean="0"/>
          </a:p>
          <a:p>
            <a:pPr>
              <a:buFont typeface="Wingdings" panose="05000000000000000000" pitchFamily="2" charset="2"/>
              <a:buChar char="§"/>
            </a:pPr>
            <a:r>
              <a:rPr lang="en-US" dirty="0" smtClean="0">
                <a:latin typeface="Tahoma" panose="020B0604030504040204" pitchFamily="34" charset="0"/>
                <a:ea typeface="Tahoma" panose="020B0604030504040204" pitchFamily="34" charset="0"/>
                <a:cs typeface="Tahoma" panose="020B0604030504040204" pitchFamily="34" charset="0"/>
              </a:rPr>
              <a:t>It is used for binary classification</a:t>
            </a:r>
          </a:p>
          <a:p>
            <a:pPr>
              <a:buFont typeface="Wingdings" panose="05000000000000000000" pitchFamily="2" charset="2"/>
              <a:buChar char="§"/>
            </a:pPr>
            <a:r>
              <a:rPr lang="en-US" dirty="0" smtClean="0">
                <a:latin typeface="Tahoma" panose="020B0604030504040204" pitchFamily="34" charset="0"/>
                <a:ea typeface="Tahoma" panose="020B0604030504040204" pitchFamily="34" charset="0"/>
                <a:cs typeface="Tahoma" panose="020B0604030504040204" pitchFamily="34" charset="0"/>
              </a:rPr>
              <a:t>XGBoost belongs to a family of boosting algorithms that convert weak learners into strong learners</a:t>
            </a:r>
          </a:p>
          <a:p>
            <a:pPr>
              <a:buFont typeface="Wingdings" panose="05000000000000000000" pitchFamily="2" charset="2"/>
              <a:buChar char="§"/>
            </a:pPr>
            <a:r>
              <a:rPr lang="en-US" dirty="0" smtClean="0">
                <a:latin typeface="Tahoma" panose="020B0604030504040204" pitchFamily="34" charset="0"/>
                <a:ea typeface="Tahoma" panose="020B0604030504040204" pitchFamily="34" charset="0"/>
                <a:cs typeface="Tahoma" panose="020B0604030504040204" pitchFamily="34" charset="0"/>
              </a:rPr>
              <a:t>Out put have a nice probabilistic interpretation, and the algorithm can be regularized to avoid over fitting gradient boosted</a:t>
            </a:r>
          </a:p>
          <a:p>
            <a:pPr>
              <a:buFont typeface="Wingdings" panose="05000000000000000000" pitchFamily="2" charset="2"/>
              <a:buChar char="§"/>
            </a:pPr>
            <a:r>
              <a:rPr lang="en-US" dirty="0" smtClean="0">
                <a:latin typeface="Tahoma" panose="020B0604030504040204" pitchFamily="34" charset="0"/>
                <a:ea typeface="Tahoma" panose="020B0604030504040204" pitchFamily="34" charset="0"/>
                <a:cs typeface="Tahoma" panose="020B0604030504040204" pitchFamily="34" charset="0"/>
              </a:rPr>
              <a:t> it is a sequential process trees are grown using the information from a previously grown tree one after the other, iteratively the errors of the previous model are corrected by the next predictor.</a:t>
            </a:r>
          </a:p>
          <a:p>
            <a:pPr>
              <a:buFont typeface="Wingdings" panose="05000000000000000000" pitchFamily="2" charset="2"/>
              <a:buChar char="§"/>
            </a:pPr>
            <a:r>
              <a:rPr lang="en-US" b="1" dirty="0" smtClean="0">
                <a:latin typeface="Tahoma" panose="020B0604030504040204" pitchFamily="34" charset="0"/>
                <a:ea typeface="Tahoma" panose="020B0604030504040204" pitchFamily="34" charset="0"/>
                <a:cs typeface="Tahoma" panose="020B0604030504040204" pitchFamily="34" charset="0"/>
              </a:rPr>
              <a:t>Advantages:</a:t>
            </a:r>
            <a:endParaRPr lang="en-IN" b="1" dirty="0" smtClean="0">
              <a:latin typeface="Tahoma" panose="020B0604030504040204" pitchFamily="34" charset="0"/>
              <a:ea typeface="Tahoma" panose="020B0604030504040204" pitchFamily="34" charset="0"/>
              <a:cs typeface="Tahoma" panose="020B0604030504040204" pitchFamily="34" charset="0"/>
            </a:endParaRPr>
          </a:p>
          <a:p>
            <a:pPr algn="just">
              <a:buFont typeface="Wingdings" panose="05000000000000000000" pitchFamily="2" charset="2"/>
              <a:buChar char="q"/>
            </a:pPr>
            <a:r>
              <a:rPr lang="en-US" dirty="0" smtClean="0">
                <a:latin typeface="Tahoma" panose="020B0604030504040204" pitchFamily="34" charset="0"/>
                <a:ea typeface="Tahoma" panose="020B0604030504040204" pitchFamily="34" charset="0"/>
                <a:cs typeface="Tahoma" panose="020B0604030504040204" pitchFamily="34" charset="0"/>
              </a:rPr>
              <a:t>Regularization</a:t>
            </a:r>
          </a:p>
          <a:p>
            <a:pPr algn="just">
              <a:buFont typeface="Wingdings" panose="05000000000000000000" pitchFamily="2" charset="2"/>
              <a:buChar char="q"/>
            </a:pPr>
            <a:r>
              <a:rPr lang="en-US" dirty="0" smtClean="0">
                <a:latin typeface="Tahoma" panose="020B0604030504040204" pitchFamily="34" charset="0"/>
                <a:ea typeface="Tahoma" panose="020B0604030504040204" pitchFamily="34" charset="0"/>
                <a:cs typeface="Tahoma" panose="020B0604030504040204" pitchFamily="34" charset="0"/>
              </a:rPr>
              <a:t>Tree pruning</a:t>
            </a:r>
          </a:p>
          <a:p>
            <a:pPr algn="just">
              <a:buFont typeface="Wingdings" panose="05000000000000000000" pitchFamily="2" charset="2"/>
              <a:buChar char="q"/>
            </a:pPr>
            <a:r>
              <a:rPr lang="en-US" dirty="0" smtClean="0">
                <a:latin typeface="Tahoma" panose="020B0604030504040204" pitchFamily="34" charset="0"/>
                <a:ea typeface="Tahoma" panose="020B0604030504040204" pitchFamily="34" charset="0"/>
                <a:cs typeface="Tahoma" panose="020B0604030504040204" pitchFamily="34" charset="0"/>
              </a:rPr>
              <a:t>High Flexibility</a:t>
            </a:r>
          </a:p>
        </p:txBody>
      </p:sp>
    </p:spTree>
    <p:extLst>
      <p:ext uri="{BB962C8B-B14F-4D97-AF65-F5344CB8AC3E}">
        <p14:creationId xmlns:p14="http://schemas.microsoft.com/office/powerpoint/2010/main" val="6559686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ahoma" panose="020B0604030504040204" pitchFamily="34" charset="0"/>
                <a:ea typeface="Tahoma" panose="020B0604030504040204" pitchFamily="34" charset="0"/>
                <a:cs typeface="Tahoma" panose="020B0604030504040204" pitchFamily="34" charset="0"/>
              </a:rPr>
              <a:t>testing and training accuracy</a:t>
            </a:r>
            <a:endParaRPr lang="en-IN"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444" y="3364030"/>
            <a:ext cx="5731879" cy="349397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8295" y="3364030"/>
            <a:ext cx="4408370" cy="3617395"/>
          </a:xfrm>
          <a:prstGeom prst="rect">
            <a:avLst/>
          </a:prstGeom>
        </p:spPr>
      </p:pic>
      <p:sp>
        <p:nvSpPr>
          <p:cNvPr id="6" name="TextBox 5"/>
          <p:cNvSpPr txBox="1"/>
          <p:nvPr/>
        </p:nvSpPr>
        <p:spPr>
          <a:xfrm>
            <a:off x="1154954" y="2464067"/>
            <a:ext cx="10607040" cy="369332"/>
          </a:xfrm>
          <a:prstGeom prst="rect">
            <a:avLst/>
          </a:prstGeom>
          <a:noFill/>
        </p:spPr>
        <p:txBody>
          <a:bodyPr wrap="square" rtlCol="0">
            <a:spAutoFit/>
          </a:bodyPr>
          <a:lstStyle/>
          <a:p>
            <a:r>
              <a:rPr lang="en-US" dirty="0">
                <a:latin typeface="Tahoma" panose="020B0604030504040204" pitchFamily="34" charset="0"/>
                <a:ea typeface="Tahoma" panose="020B0604030504040204" pitchFamily="34" charset="0"/>
                <a:cs typeface="Tahoma" panose="020B0604030504040204" pitchFamily="34" charset="0"/>
              </a:rPr>
              <a:t>graph depicts the variation of testing and training accuracy according to depths.</a:t>
            </a:r>
            <a:endParaRPr lang="en-IN"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1559472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ahoma" panose="020B0604030504040204" pitchFamily="34" charset="0"/>
                <a:ea typeface="Tahoma" panose="020B0604030504040204" pitchFamily="34" charset="0"/>
                <a:cs typeface="Tahoma" panose="020B0604030504040204" pitchFamily="34" charset="0"/>
              </a:rPr>
              <a:t>Evaluation Process</a:t>
            </a:r>
            <a:endParaRPr lang="en-IN" b="1"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101600" y="2286000"/>
            <a:ext cx="12090399" cy="4571999"/>
          </a:xfrm>
        </p:spPr>
        <p:txBody>
          <a:bodyPr>
            <a:normAutofit/>
          </a:bodyPr>
          <a:lstStyle/>
          <a:p>
            <a:pPr marL="0" indent="0">
              <a:buNone/>
            </a:pPr>
            <a:r>
              <a:rPr lang="en-US" b="1" dirty="0" smtClean="0">
                <a:latin typeface="Tahoma" panose="020B0604030504040204" pitchFamily="34" charset="0"/>
                <a:ea typeface="Tahoma" panose="020B0604030504040204" pitchFamily="34" charset="0"/>
                <a:cs typeface="Tahoma" panose="020B0604030504040204" pitchFamily="34" charset="0"/>
              </a:rPr>
              <a:t>Evaluation metrics:</a:t>
            </a:r>
          </a:p>
          <a:p>
            <a:pPr>
              <a:buFont typeface="Wingdings" panose="05000000000000000000" pitchFamily="2" charset="2"/>
              <a:buChar char="§"/>
            </a:pPr>
            <a:r>
              <a:rPr lang="en-US" b="1" dirty="0" smtClean="0">
                <a:latin typeface="Tahoma" panose="020B0604030504040204" pitchFamily="34" charset="0"/>
                <a:ea typeface="Tahoma" panose="020B0604030504040204" pitchFamily="34" charset="0"/>
                <a:cs typeface="Tahoma" panose="020B0604030504040204" pitchFamily="34" charset="0"/>
              </a:rPr>
              <a:t>Accuracy: </a:t>
            </a:r>
            <a:r>
              <a:rPr lang="en-US" dirty="0" smtClean="0">
                <a:latin typeface="Tahoma" panose="020B0604030504040204" pitchFamily="34" charset="0"/>
                <a:ea typeface="Tahoma" panose="020B0604030504040204" pitchFamily="34" charset="0"/>
                <a:cs typeface="Tahoma" panose="020B0604030504040204" pitchFamily="34" charset="0"/>
              </a:rPr>
              <a:t>determine the how often the model  predicts application approved or not</a:t>
            </a:r>
          </a:p>
          <a:p>
            <a:pPr>
              <a:buFont typeface="Wingdings" panose="05000000000000000000" pitchFamily="2" charset="2"/>
              <a:buChar char="§"/>
            </a:pPr>
            <a:r>
              <a:rPr lang="en-US" b="1" dirty="0" smtClean="0">
                <a:latin typeface="Tahoma" panose="020B0604030504040204" pitchFamily="34" charset="0"/>
                <a:ea typeface="Tahoma" panose="020B0604030504040204" pitchFamily="34" charset="0"/>
                <a:cs typeface="Tahoma" panose="020B0604030504040204" pitchFamily="34" charset="0"/>
              </a:rPr>
              <a:t>Precision:</a:t>
            </a:r>
            <a:r>
              <a:rPr lang="en-US" dirty="0" smtClean="0">
                <a:latin typeface="Tahoma" panose="020B0604030504040204" pitchFamily="34" charset="0"/>
                <a:ea typeface="Tahoma" panose="020B0604030504040204" pitchFamily="34" charset="0"/>
                <a:cs typeface="Tahoma" panose="020B0604030504040204" pitchFamily="34" charset="0"/>
              </a:rPr>
              <a:t> it calculates whenever our model predict values how often it is correct</a:t>
            </a:r>
          </a:p>
          <a:p>
            <a:pPr>
              <a:buFont typeface="Wingdings" panose="05000000000000000000" pitchFamily="2" charset="2"/>
              <a:buChar char="§"/>
            </a:pPr>
            <a:r>
              <a:rPr lang="en-US" b="1" dirty="0" smtClean="0">
                <a:latin typeface="Tahoma" panose="020B0604030504040204" pitchFamily="34" charset="0"/>
                <a:ea typeface="Tahoma" panose="020B0604030504040204" pitchFamily="34" charset="0"/>
                <a:cs typeface="Tahoma" panose="020B0604030504040204" pitchFamily="34" charset="0"/>
              </a:rPr>
              <a:t>Recall: </a:t>
            </a:r>
            <a:r>
              <a:rPr lang="en-US" dirty="0" smtClean="0">
                <a:latin typeface="Tahoma" panose="020B0604030504040204" pitchFamily="34" charset="0"/>
                <a:ea typeface="Tahoma" panose="020B0604030504040204" pitchFamily="34" charset="0"/>
                <a:cs typeface="Tahoma" panose="020B0604030504040204" pitchFamily="34" charset="0"/>
              </a:rPr>
              <a:t>Recall regulate the actual value that the model is actual predict</a:t>
            </a:r>
          </a:p>
          <a:p>
            <a:pPr>
              <a:buFont typeface="Wingdings" panose="05000000000000000000" pitchFamily="2" charset="2"/>
              <a:buChar char="§"/>
            </a:pPr>
            <a:r>
              <a:rPr lang="en-US" b="1" dirty="0" smtClean="0">
                <a:latin typeface="Tahoma" panose="020B0604030504040204" pitchFamily="34" charset="0"/>
                <a:ea typeface="Tahoma" panose="020B0604030504040204" pitchFamily="34" charset="0"/>
                <a:cs typeface="Tahoma" panose="020B0604030504040204" pitchFamily="34" charset="0"/>
              </a:rPr>
              <a:t>Roc Curve</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a:latin typeface="Tahoma" panose="020B0604030504040204" pitchFamily="34" charset="0"/>
                <a:ea typeface="Tahoma" panose="020B0604030504040204" pitchFamily="34" charset="0"/>
                <a:cs typeface="Tahoma" panose="020B0604030504040204" pitchFamily="34" charset="0"/>
              </a:rPr>
              <a:t>a graph showing the performance of a classification model at all classification thresholds</a:t>
            </a:r>
            <a:r>
              <a:rPr lang="en-US" dirty="0" smtClean="0">
                <a:latin typeface="Tahoma" panose="020B0604030504040204" pitchFamily="34" charset="0"/>
                <a:ea typeface="Tahoma" panose="020B0604030504040204" pitchFamily="34" charset="0"/>
                <a:cs typeface="Tahoma" panose="020B0604030504040204" pitchFamily="34" charset="0"/>
              </a:rPr>
              <a:t>.</a:t>
            </a:r>
          </a:p>
          <a:p>
            <a:pPr>
              <a:buFont typeface="Wingdings" panose="05000000000000000000" pitchFamily="2" charset="2"/>
              <a:buChar char="§"/>
            </a:pPr>
            <a:r>
              <a:rPr lang="en-US" b="1" dirty="0" smtClean="0">
                <a:latin typeface="Tahoma" panose="020B0604030504040204" pitchFamily="34" charset="0"/>
                <a:ea typeface="Tahoma" panose="020B0604030504040204" pitchFamily="34" charset="0"/>
                <a:cs typeface="Tahoma" panose="020B0604030504040204" pitchFamily="34" charset="0"/>
              </a:rPr>
              <a:t>F1</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b="1" dirty="0" smtClean="0">
                <a:latin typeface="Tahoma" panose="020B0604030504040204" pitchFamily="34" charset="0"/>
                <a:ea typeface="Tahoma" panose="020B0604030504040204" pitchFamily="34" charset="0"/>
                <a:cs typeface="Tahoma" panose="020B0604030504040204" pitchFamily="34" charset="0"/>
              </a:rPr>
              <a:t>score: </a:t>
            </a:r>
            <a:r>
              <a:rPr lang="en-US" dirty="0" smtClean="0">
                <a:latin typeface="Tahoma" panose="020B0604030504040204" pitchFamily="34" charset="0"/>
                <a:ea typeface="Tahoma" panose="020B0604030504040204" pitchFamily="34" charset="0"/>
                <a:cs typeface="Tahoma" panose="020B0604030504040204" pitchFamily="34" charset="0"/>
              </a:rPr>
              <a:t>it used compare the performance of two classifiers</a:t>
            </a:r>
          </a:p>
          <a:p>
            <a:pPr marL="0" indent="0">
              <a:buNone/>
            </a:pPr>
            <a:r>
              <a:rPr lang="en-US" b="1" dirty="0" smtClean="0">
                <a:latin typeface="Tahoma" panose="020B0604030504040204" pitchFamily="34" charset="0"/>
                <a:ea typeface="Tahoma" panose="020B0604030504040204" pitchFamily="34" charset="0"/>
                <a:cs typeface="Tahoma" panose="020B0604030504040204" pitchFamily="34" charset="0"/>
              </a:rPr>
              <a:t>Cross Validation</a:t>
            </a:r>
          </a:p>
          <a:p>
            <a:pPr marL="0" indent="0">
              <a:buNone/>
            </a:pPr>
            <a:r>
              <a:rPr lang="en-US" b="1" dirty="0" smtClean="0">
                <a:latin typeface="Tahoma" panose="020B0604030504040204" pitchFamily="34" charset="0"/>
                <a:ea typeface="Tahoma" panose="020B0604030504040204" pitchFamily="34" charset="0"/>
                <a:cs typeface="Tahoma" panose="020B0604030504040204" pitchFamily="34" charset="0"/>
              </a:rPr>
              <a:t>K fold cross </a:t>
            </a:r>
            <a:r>
              <a:rPr lang="en-US" dirty="0" smtClean="0">
                <a:latin typeface="Tahoma" panose="020B0604030504040204" pitchFamily="34" charset="0"/>
                <a:ea typeface="Tahoma" panose="020B0604030504040204" pitchFamily="34" charset="0"/>
                <a:cs typeface="Tahoma" panose="020B0604030504040204" pitchFamily="34" charset="0"/>
              </a:rPr>
              <a:t>validation </a:t>
            </a:r>
          </a:p>
          <a:p>
            <a:pPr marL="0" indent="0">
              <a:buNone/>
            </a:pPr>
            <a:endParaRPr lang="en-US" b="1" dirty="0" smtClean="0"/>
          </a:p>
          <a:p>
            <a:pPr marL="0" indent="0">
              <a:buNone/>
            </a:pPr>
            <a:endParaRPr lang="en-US" dirty="0"/>
          </a:p>
          <a:p>
            <a:pPr marL="0" indent="0">
              <a:buNone/>
            </a:pPr>
            <a:endParaRPr lang="en-US" dirty="0" smtClean="0"/>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6497" y="4652687"/>
            <a:ext cx="6295025" cy="2071306"/>
          </a:xfrm>
          <a:prstGeom prst="rect">
            <a:avLst/>
          </a:prstGeom>
        </p:spPr>
      </p:pic>
    </p:spTree>
    <p:extLst>
      <p:ext uri="{BB962C8B-B14F-4D97-AF65-F5344CB8AC3E}">
        <p14:creationId xmlns:p14="http://schemas.microsoft.com/office/powerpoint/2010/main" val="3978913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ahoma" panose="020B0604030504040204" pitchFamily="34" charset="0"/>
                <a:ea typeface="Tahoma" panose="020B0604030504040204" pitchFamily="34" charset="0"/>
                <a:cs typeface="Tahoma" panose="020B0604030504040204" pitchFamily="34" charset="0"/>
              </a:rPr>
              <a:t>Confusion Matrix</a:t>
            </a:r>
            <a:endParaRPr lang="en-IN" b="1"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807168" y="2326868"/>
            <a:ext cx="10659177" cy="3728367"/>
          </a:xfrm>
        </p:spPr>
        <p:txBody>
          <a:bodyPr>
            <a:normAutofit/>
          </a:bodyPr>
          <a:lstStyle/>
          <a:p>
            <a:pPr>
              <a:buFont typeface="Wingdings" panose="05000000000000000000" pitchFamily="2" charset="2"/>
              <a:buChar char="§"/>
            </a:pPr>
            <a:r>
              <a:rPr lang="en-US" b="1" dirty="0" smtClean="0">
                <a:latin typeface="Tahoma" panose="020B0604030504040204" pitchFamily="34" charset="0"/>
                <a:ea typeface="Tahoma" panose="020B0604030504040204" pitchFamily="34" charset="0"/>
                <a:cs typeface="Tahoma" panose="020B0604030504040204" pitchFamily="34" charset="0"/>
              </a:rPr>
              <a:t>True positive: </a:t>
            </a:r>
            <a:r>
              <a:rPr lang="en-US" dirty="0">
                <a:latin typeface="Tahoma" panose="020B0604030504040204" pitchFamily="34" charset="0"/>
                <a:ea typeface="Tahoma" panose="020B0604030504040204" pitchFamily="34" charset="0"/>
                <a:cs typeface="Tahoma" panose="020B0604030504040204" pitchFamily="34" charset="0"/>
              </a:rPr>
              <a:t>A</a:t>
            </a:r>
            <a:r>
              <a:rPr lang="en-US" dirty="0" smtClean="0">
                <a:latin typeface="Tahoma" panose="020B0604030504040204" pitchFamily="34" charset="0"/>
                <a:ea typeface="Tahoma" panose="020B0604030504040204" pitchFamily="34" charset="0"/>
                <a:cs typeface="Tahoma" panose="020B0604030504040204" pitchFamily="34" charset="0"/>
              </a:rPr>
              <a:t>pplication of a person  is Approved and predict as Approved</a:t>
            </a:r>
          </a:p>
          <a:p>
            <a:pPr>
              <a:buFont typeface="Wingdings" panose="05000000000000000000" pitchFamily="2" charset="2"/>
              <a:buChar char="§"/>
            </a:pPr>
            <a:r>
              <a:rPr lang="en-US" b="1" dirty="0" smtClean="0">
                <a:latin typeface="Tahoma" panose="020B0604030504040204" pitchFamily="34" charset="0"/>
                <a:ea typeface="Tahoma" panose="020B0604030504040204" pitchFamily="34" charset="0"/>
                <a:cs typeface="Tahoma" panose="020B0604030504040204" pitchFamily="34" charset="0"/>
              </a:rPr>
              <a:t>True negative: </a:t>
            </a:r>
            <a:r>
              <a:rPr lang="en-US" dirty="0">
                <a:latin typeface="Tahoma" panose="020B0604030504040204" pitchFamily="34" charset="0"/>
                <a:ea typeface="Tahoma" panose="020B0604030504040204" pitchFamily="34" charset="0"/>
                <a:cs typeface="Tahoma" panose="020B0604030504040204" pitchFamily="34" charset="0"/>
              </a:rPr>
              <a:t>A</a:t>
            </a:r>
            <a:r>
              <a:rPr lang="en-US" dirty="0" smtClean="0">
                <a:latin typeface="Tahoma" panose="020B0604030504040204" pitchFamily="34" charset="0"/>
                <a:ea typeface="Tahoma" panose="020B0604030504040204" pitchFamily="34" charset="0"/>
                <a:cs typeface="Tahoma" panose="020B0604030504040204" pitchFamily="34" charset="0"/>
              </a:rPr>
              <a:t>pplication of a person  Not approved and predict as Not Approved</a:t>
            </a:r>
          </a:p>
          <a:p>
            <a:pPr>
              <a:buFont typeface="Wingdings" panose="05000000000000000000" pitchFamily="2" charset="2"/>
              <a:buChar char="§"/>
            </a:pPr>
            <a:r>
              <a:rPr lang="en-US" b="1" dirty="0" smtClean="0">
                <a:latin typeface="Tahoma" panose="020B0604030504040204" pitchFamily="34" charset="0"/>
                <a:ea typeface="Tahoma" panose="020B0604030504040204" pitchFamily="34" charset="0"/>
                <a:cs typeface="Tahoma" panose="020B0604030504040204" pitchFamily="34" charset="0"/>
              </a:rPr>
              <a:t>False positive: </a:t>
            </a:r>
            <a:r>
              <a:rPr lang="en-US" dirty="0" smtClean="0">
                <a:latin typeface="Tahoma" panose="020B0604030504040204" pitchFamily="34" charset="0"/>
                <a:ea typeface="Tahoma" panose="020B0604030504040204" pitchFamily="34" charset="0"/>
                <a:cs typeface="Tahoma" panose="020B0604030504040204" pitchFamily="34" charset="0"/>
              </a:rPr>
              <a:t>Application of a person not eligible but predicted as approved</a:t>
            </a:r>
          </a:p>
          <a:p>
            <a:pPr>
              <a:buFont typeface="Wingdings" panose="05000000000000000000" pitchFamily="2" charset="2"/>
              <a:buChar char="§"/>
            </a:pPr>
            <a:r>
              <a:rPr lang="en-US" b="1" dirty="0" smtClean="0">
                <a:latin typeface="Tahoma" panose="020B0604030504040204" pitchFamily="34" charset="0"/>
                <a:ea typeface="Tahoma" panose="020B0604030504040204" pitchFamily="34" charset="0"/>
                <a:cs typeface="Tahoma" panose="020B0604030504040204" pitchFamily="34" charset="0"/>
              </a:rPr>
              <a:t>False negative: </a:t>
            </a:r>
            <a:r>
              <a:rPr lang="en-US" dirty="0" smtClean="0">
                <a:latin typeface="Tahoma" panose="020B0604030504040204" pitchFamily="34" charset="0"/>
                <a:ea typeface="Tahoma" panose="020B0604030504040204" pitchFamily="34" charset="0"/>
                <a:cs typeface="Tahoma" panose="020B0604030504040204" pitchFamily="34" charset="0"/>
              </a:rPr>
              <a:t>Application of a person  eligible  but it predicted as not approved</a:t>
            </a:r>
            <a:endParaRPr lang="en-IN" dirty="0">
              <a:latin typeface="Tahoma" panose="020B0604030504040204" pitchFamily="34" charset="0"/>
              <a:ea typeface="Tahoma" panose="020B0604030504040204" pitchFamily="34" charset="0"/>
              <a:cs typeface="Tahoma" panose="020B060403050404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7897" y="3935553"/>
            <a:ext cx="5958347" cy="2765918"/>
          </a:xfrm>
          <a:prstGeom prst="rect">
            <a:avLst/>
          </a:prstGeom>
        </p:spPr>
      </p:pic>
    </p:spTree>
    <p:extLst>
      <p:ext uri="{BB962C8B-B14F-4D97-AF65-F5344CB8AC3E}">
        <p14:creationId xmlns:p14="http://schemas.microsoft.com/office/powerpoint/2010/main" val="40895688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ahoma" panose="020B0604030504040204" pitchFamily="34" charset="0"/>
                <a:ea typeface="Tahoma" panose="020B0604030504040204" pitchFamily="34" charset="0"/>
                <a:cs typeface="Tahoma" panose="020B0604030504040204" pitchFamily="34" charset="0"/>
              </a:rPr>
              <a:t>Roc curve</a:t>
            </a:r>
            <a:endParaRPr lang="en-IN" b="1" dirty="0">
              <a:latin typeface="Tahoma" panose="020B0604030504040204" pitchFamily="34" charset="0"/>
              <a:ea typeface="Tahoma" panose="020B0604030504040204" pitchFamily="34" charset="0"/>
              <a:cs typeface="Tahoma" panose="020B060403050404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2252" y="3166042"/>
            <a:ext cx="6286815" cy="3522847"/>
          </a:xfrm>
        </p:spPr>
      </p:pic>
      <p:sp>
        <p:nvSpPr>
          <p:cNvPr id="5" name="TextBox 4"/>
          <p:cNvSpPr txBox="1"/>
          <p:nvPr/>
        </p:nvSpPr>
        <p:spPr>
          <a:xfrm>
            <a:off x="1068404" y="2396690"/>
            <a:ext cx="8847963" cy="644893"/>
          </a:xfrm>
          <a:prstGeom prst="rect">
            <a:avLst/>
          </a:prstGeom>
          <a:noFill/>
        </p:spPr>
        <p:txBody>
          <a:bodyPr wrap="square" rtlCol="0">
            <a:spAutoFit/>
          </a:bodyPr>
          <a:lstStyle/>
          <a:p>
            <a:r>
              <a:rPr lang="en-US" dirty="0">
                <a:latin typeface="Tahoma" panose="020B0604030504040204" pitchFamily="34" charset="0"/>
                <a:ea typeface="Tahoma" panose="020B0604030504040204" pitchFamily="34" charset="0"/>
                <a:cs typeface="Tahoma" panose="020B0604030504040204" pitchFamily="34" charset="0"/>
              </a:rPr>
              <a:t>One way to visualize the performance of classification </a:t>
            </a:r>
            <a:r>
              <a:rPr lang="en-US" dirty="0" smtClean="0">
                <a:latin typeface="Tahoma" panose="020B0604030504040204" pitchFamily="34" charset="0"/>
                <a:ea typeface="Tahoma" panose="020B0604030504040204" pitchFamily="34" charset="0"/>
                <a:cs typeface="Tahoma" panose="020B0604030504040204" pitchFamily="34" charset="0"/>
              </a:rPr>
              <a:t>model</a:t>
            </a:r>
            <a:r>
              <a:rPr lang="en-US" dirty="0">
                <a:latin typeface="Tahoma" panose="020B0604030504040204" pitchFamily="34" charset="0"/>
                <a:ea typeface="Tahoma" panose="020B0604030504040204" pitchFamily="34" charset="0"/>
                <a:cs typeface="Tahoma" panose="020B0604030504040204" pitchFamily="34" charset="0"/>
              </a:rPr>
              <a:t> in machine learning is by creating a </a:t>
            </a:r>
            <a:r>
              <a:rPr lang="en-US" b="1" dirty="0">
                <a:latin typeface="Tahoma" panose="020B0604030504040204" pitchFamily="34" charset="0"/>
                <a:ea typeface="Tahoma" panose="020B0604030504040204" pitchFamily="34" charset="0"/>
                <a:cs typeface="Tahoma" panose="020B0604030504040204" pitchFamily="34" charset="0"/>
              </a:rPr>
              <a:t>ROC </a:t>
            </a:r>
            <a:r>
              <a:rPr lang="en-US" b="1" dirty="0" smtClean="0">
                <a:latin typeface="Tahoma" panose="020B0604030504040204" pitchFamily="34" charset="0"/>
                <a:ea typeface="Tahoma" panose="020B0604030504040204" pitchFamily="34" charset="0"/>
                <a:cs typeface="Tahoma" panose="020B0604030504040204" pitchFamily="34" charset="0"/>
              </a:rPr>
              <a:t>curve </a:t>
            </a:r>
            <a:endParaRPr lang="en-IN"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5621942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ahoma" panose="020B0604030504040204" pitchFamily="34" charset="0"/>
                <a:ea typeface="Tahoma" panose="020B0604030504040204" pitchFamily="34" charset="0"/>
                <a:cs typeface="Tahoma" panose="020B0604030504040204" pitchFamily="34" charset="0"/>
              </a:rPr>
              <a:t>Key findings</a:t>
            </a:r>
            <a:endParaRPr lang="en-IN" b="1"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252248" y="2293883"/>
            <a:ext cx="11850852" cy="4475217"/>
          </a:xfrm>
        </p:spPr>
        <p:txBody>
          <a:bodyPr>
            <a:normAutofit/>
          </a:bodyPr>
          <a:lstStyle/>
          <a:p>
            <a:r>
              <a:rPr lang="en-US" dirty="0">
                <a:latin typeface="Tahoma" panose="020B0604030504040204" pitchFamily="34" charset="0"/>
                <a:ea typeface="Tahoma" panose="020B0604030504040204" pitchFamily="34" charset="0"/>
                <a:cs typeface="Tahoma" panose="020B0604030504040204" pitchFamily="34" charset="0"/>
              </a:rPr>
              <a:t>Based on the analysis on this project, we found out that income, </a:t>
            </a:r>
            <a:r>
              <a:rPr lang="en-US" dirty="0" smtClean="0">
                <a:latin typeface="Tahoma" panose="020B0604030504040204" pitchFamily="34" charset="0"/>
                <a:ea typeface="Tahoma" panose="020B0604030504040204" pitchFamily="34" charset="0"/>
                <a:cs typeface="Tahoma" panose="020B0604030504040204" pitchFamily="34" charset="0"/>
              </a:rPr>
              <a:t>account age family </a:t>
            </a:r>
            <a:r>
              <a:rPr lang="en-US" dirty="0">
                <a:latin typeface="Tahoma" panose="020B0604030504040204" pitchFamily="34" charset="0"/>
                <a:ea typeface="Tahoma" panose="020B0604030504040204" pitchFamily="34" charset="0"/>
                <a:cs typeface="Tahoma" panose="020B0604030504040204" pitchFamily="34" charset="0"/>
              </a:rPr>
              <a:t>member count and employment length, are the most predictive features to determine if an applicant will be approved for a credit card or not. Other features like age and working employment status are also useful. The least useful features are: type of dwelling and car ownership</a:t>
            </a:r>
            <a:r>
              <a:rPr lang="en-US" dirty="0" smtClean="0">
                <a:latin typeface="Tahoma" panose="020B0604030504040204" pitchFamily="34" charset="0"/>
                <a:ea typeface="Tahoma" panose="020B0604030504040204" pitchFamily="34" charset="0"/>
                <a:cs typeface="Tahoma" panose="020B0604030504040204" pitchFamily="34" charset="0"/>
              </a:rPr>
              <a:t>.</a:t>
            </a:r>
          </a:p>
          <a:p>
            <a:pPr>
              <a:lnSpc>
                <a:spcPct val="150000"/>
              </a:lnSpc>
              <a:buFont typeface="Wingdings" panose="05000000000000000000" pitchFamily="2" charset="2"/>
              <a:buChar char="§"/>
            </a:pPr>
            <a:r>
              <a:rPr lang="en-US" dirty="0" smtClean="0">
                <a:latin typeface="Tahoma" panose="020B0604030504040204" pitchFamily="34" charset="0"/>
                <a:ea typeface="Tahoma" panose="020B0604030504040204" pitchFamily="34" charset="0"/>
                <a:cs typeface="Tahoma" panose="020B0604030504040204" pitchFamily="34" charset="0"/>
              </a:rPr>
              <a:t>I was Investigated the data checking for data unbalancing visualizing the feature and understanding the relationship between different feature</a:t>
            </a:r>
          </a:p>
          <a:p>
            <a:pPr>
              <a:lnSpc>
                <a:spcPct val="150000"/>
              </a:lnSpc>
              <a:buFont typeface="Wingdings" panose="05000000000000000000" pitchFamily="2" charset="2"/>
              <a:buChar char="§"/>
            </a:pPr>
            <a:r>
              <a:rPr lang="en-US" dirty="0" smtClean="0">
                <a:latin typeface="Tahoma" panose="020B0604030504040204" pitchFamily="34" charset="0"/>
                <a:ea typeface="Tahoma" panose="020B0604030504040204" pitchFamily="34" charset="0"/>
                <a:cs typeface="Tahoma" panose="020B0604030504040204" pitchFamily="34" charset="0"/>
              </a:rPr>
              <a:t>I used cross validation to evaluate the model effectiveness to predict the target values</a:t>
            </a:r>
          </a:p>
          <a:p>
            <a:pPr>
              <a:lnSpc>
                <a:spcPct val="150000"/>
              </a:lnSpc>
              <a:buFont typeface="Wingdings" panose="05000000000000000000" pitchFamily="2" charset="2"/>
              <a:buChar char="§"/>
            </a:pPr>
            <a:r>
              <a:rPr lang="en-US" dirty="0" smtClean="0">
                <a:latin typeface="Tahoma" panose="020B0604030504040204" pitchFamily="34" charset="0"/>
                <a:ea typeface="Tahoma" panose="020B0604030504040204" pitchFamily="34" charset="0"/>
                <a:cs typeface="Tahoma" panose="020B0604030504040204" pitchFamily="34" charset="0"/>
              </a:rPr>
              <a:t>The strongest positive correlations with the target features are:</a:t>
            </a:r>
          </a:p>
          <a:p>
            <a:pPr>
              <a:lnSpc>
                <a:spcPct val="150000"/>
              </a:lnSpc>
              <a:buFont typeface="Wingdings" panose="05000000000000000000" pitchFamily="2" charset="2"/>
              <a:buChar char="§"/>
            </a:pPr>
            <a:r>
              <a:rPr lang="en-US" dirty="0" smtClean="0">
                <a:latin typeface="Tahoma" panose="020B0604030504040204" pitchFamily="34" charset="0"/>
                <a:ea typeface="Tahoma" panose="020B0604030504040204" pitchFamily="34" charset="0"/>
                <a:cs typeface="Tahoma" panose="020B0604030504040204" pitchFamily="34" charset="0"/>
              </a:rPr>
              <a:t>The strongest negative correlation with the target features are:</a:t>
            </a:r>
          </a:p>
          <a:p>
            <a:pPr marL="0" indent="0">
              <a:lnSpc>
                <a:spcPct val="150000"/>
              </a:lnSpc>
              <a:buNone/>
            </a:pPr>
            <a:r>
              <a:rPr lang="en-US" dirty="0">
                <a:latin typeface="Tahoma" panose="020B0604030504040204" pitchFamily="34" charset="0"/>
                <a:ea typeface="Tahoma" panose="020B0604030504040204" pitchFamily="34" charset="0"/>
                <a:cs typeface="Tahoma" panose="020B0604030504040204" pitchFamily="34" charset="0"/>
              </a:rPr>
              <a:t> </a:t>
            </a:r>
            <a:r>
              <a:rPr lang="en-US" dirty="0" smtClean="0">
                <a:latin typeface="Tahoma" panose="020B0604030504040204" pitchFamily="34" charset="0"/>
                <a:ea typeface="Tahoma" panose="020B0604030504040204" pitchFamily="34" charset="0"/>
                <a:cs typeface="Tahoma" panose="020B0604030504040204" pitchFamily="34" charset="0"/>
              </a:rPr>
              <a:t>    </a:t>
            </a:r>
          </a:p>
          <a:p>
            <a:pPr>
              <a:lnSpc>
                <a:spcPct val="150000"/>
              </a:lnSpc>
              <a:buFont typeface="Wingdings" panose="05000000000000000000" pitchFamily="2" charset="2"/>
              <a:buChar char="§"/>
            </a:pPr>
            <a:endParaRPr lang="en-US" dirty="0" smtClean="0">
              <a:latin typeface="Tahoma" panose="020B0604030504040204" pitchFamily="34" charset="0"/>
              <a:ea typeface="Tahoma" panose="020B0604030504040204" pitchFamily="34" charset="0"/>
              <a:cs typeface="Tahoma" panose="020B0604030504040204" pitchFamily="34" charset="0"/>
            </a:endParaRPr>
          </a:p>
          <a:p>
            <a:pPr>
              <a:lnSpc>
                <a:spcPct val="150000"/>
              </a:lnSpc>
              <a:buFont typeface="Wingdings" panose="05000000000000000000" pitchFamily="2" charset="2"/>
              <a:buChar char="§"/>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1274" y="4918263"/>
            <a:ext cx="3485017" cy="1850837"/>
          </a:xfrm>
          <a:prstGeom prst="rect">
            <a:avLst/>
          </a:prstGeom>
        </p:spPr>
      </p:pic>
    </p:spTree>
    <p:extLst>
      <p:ext uri="{BB962C8B-B14F-4D97-AF65-F5344CB8AC3E}">
        <p14:creationId xmlns:p14="http://schemas.microsoft.com/office/powerpoint/2010/main" val="41435561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ahoma" panose="020B0604030504040204" pitchFamily="34" charset="0"/>
                <a:ea typeface="Tahoma" panose="020B0604030504040204" pitchFamily="34" charset="0"/>
                <a:cs typeface="Tahoma" panose="020B0604030504040204" pitchFamily="34" charset="0"/>
              </a:rPr>
              <a:t>How helpful for Business</a:t>
            </a:r>
            <a:endParaRPr lang="en-IN" b="1"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347472" y="2295144"/>
            <a:ext cx="11844528" cy="4562856"/>
          </a:xfrm>
        </p:spPr>
        <p:txBody>
          <a:bodyPr>
            <a:normAutofit/>
          </a:bodyPr>
          <a:lstStyle/>
          <a:p>
            <a:pPr>
              <a:lnSpc>
                <a:spcPct val="150000"/>
              </a:lnSpc>
              <a:buFont typeface="Wingdings" panose="05000000000000000000" pitchFamily="2" charset="2"/>
              <a:buChar char="§"/>
            </a:pPr>
            <a:r>
              <a:rPr lang="en-US" dirty="0" smtClean="0">
                <a:latin typeface="Tahoma" panose="020B0604030504040204" pitchFamily="34" charset="0"/>
                <a:ea typeface="Tahoma" panose="020B0604030504040204" pitchFamily="34" charset="0"/>
                <a:cs typeface="Tahoma" panose="020B0604030504040204" pitchFamily="34" charset="0"/>
              </a:rPr>
              <a:t>Credit card approval  can very helpful for organizations that lend  credit cards and due  to </a:t>
            </a:r>
            <a:r>
              <a:rPr lang="en-US" dirty="0">
                <a:latin typeface="Tahoma" panose="020B0604030504040204" pitchFamily="34" charset="0"/>
                <a:ea typeface="Tahoma" panose="020B0604030504040204" pitchFamily="34" charset="0"/>
                <a:cs typeface="Tahoma" panose="020B0604030504040204" pitchFamily="34" charset="0"/>
              </a:rPr>
              <a:t>i</a:t>
            </a:r>
            <a:r>
              <a:rPr lang="en-US" dirty="0" smtClean="0">
                <a:latin typeface="Tahoma" panose="020B0604030504040204" pitchFamily="34" charset="0"/>
                <a:ea typeface="Tahoma" panose="020B0604030504040204" pitchFamily="34" charset="0"/>
                <a:cs typeface="Tahoma" panose="020B0604030504040204" pitchFamily="34" charset="0"/>
              </a:rPr>
              <a:t>ncrease in huge   number of applicants  there is need to automate the task and applicants into  if they are eligible for credit card or not	</a:t>
            </a:r>
          </a:p>
          <a:p>
            <a:pPr>
              <a:lnSpc>
                <a:spcPct val="150000"/>
              </a:lnSpc>
              <a:buFont typeface="Wingdings" panose="05000000000000000000" pitchFamily="2" charset="2"/>
              <a:buChar char="§"/>
            </a:pPr>
            <a:r>
              <a:rPr lang="en-US" dirty="0" smtClean="0">
                <a:latin typeface="Tahoma" panose="020B0604030504040204" pitchFamily="34" charset="0"/>
                <a:ea typeface="Tahoma" panose="020B0604030504040204" pitchFamily="34" charset="0"/>
                <a:cs typeface="Tahoma" panose="020B0604030504040204" pitchFamily="34" charset="0"/>
              </a:rPr>
              <a:t>Make </a:t>
            </a:r>
            <a:r>
              <a:rPr lang="en-US" dirty="0">
                <a:latin typeface="Tahoma" panose="020B0604030504040204" pitchFamily="34" charset="0"/>
                <a:ea typeface="Tahoma" panose="020B0604030504040204" pitchFamily="34" charset="0"/>
                <a:cs typeface="Tahoma" panose="020B0604030504040204" pitchFamily="34" charset="0"/>
              </a:rPr>
              <a:t>accurate decisions on managing </a:t>
            </a:r>
            <a:r>
              <a:rPr lang="en-US" dirty="0" smtClean="0">
                <a:latin typeface="Tahoma" panose="020B0604030504040204" pitchFamily="34" charset="0"/>
                <a:ea typeface="Tahoma" panose="020B0604030504040204" pitchFamily="34" charset="0"/>
                <a:cs typeface="Tahoma" panose="020B0604030504040204" pitchFamily="34" charset="0"/>
              </a:rPr>
              <a:t>credit card application</a:t>
            </a:r>
          </a:p>
          <a:p>
            <a:pPr>
              <a:lnSpc>
                <a:spcPct val="150000"/>
              </a:lnSpc>
              <a:buFont typeface="Wingdings" panose="05000000000000000000" pitchFamily="2" charset="2"/>
              <a:buChar char="§"/>
            </a:pPr>
            <a:r>
              <a:rPr lang="en-US" dirty="0">
                <a:latin typeface="Tahoma" panose="020B0604030504040204" pitchFamily="34" charset="0"/>
                <a:ea typeface="Tahoma" panose="020B0604030504040204" pitchFamily="34" charset="0"/>
                <a:cs typeface="Tahoma" panose="020B0604030504040204" pitchFamily="34" charset="0"/>
              </a:rPr>
              <a:t>Enterprise Digital Transformation and Business </a:t>
            </a:r>
            <a:r>
              <a:rPr lang="en-US" dirty="0" smtClean="0">
                <a:latin typeface="Tahoma" panose="020B0604030504040204" pitchFamily="34" charset="0"/>
                <a:ea typeface="Tahoma" panose="020B0604030504040204" pitchFamily="34" charset="0"/>
                <a:cs typeface="Tahoma" panose="020B0604030504040204" pitchFamily="34" charset="0"/>
              </a:rPr>
              <a:t>Growth</a:t>
            </a:r>
            <a:endParaRPr lang="en-US" dirty="0" smtClean="0">
              <a:latin typeface="Tahoma" panose="020B0604030504040204" pitchFamily="34" charset="0"/>
              <a:ea typeface="Tahoma" panose="020B0604030504040204" pitchFamily="34" charset="0"/>
              <a:cs typeface="Tahoma" panose="020B0604030504040204" pitchFamily="34" charset="0"/>
            </a:endParaRPr>
          </a:p>
          <a:p>
            <a:pPr>
              <a:lnSpc>
                <a:spcPct val="150000"/>
              </a:lnSpc>
              <a:buFont typeface="Wingdings" panose="05000000000000000000" pitchFamily="2" charset="2"/>
              <a:buChar char="§"/>
            </a:pPr>
            <a:r>
              <a:rPr lang="en-US" dirty="0">
                <a:latin typeface="Tahoma" panose="020B0604030504040204" pitchFamily="34" charset="0"/>
                <a:ea typeface="Tahoma" panose="020B0604030504040204" pitchFamily="34" charset="0"/>
                <a:cs typeface="Tahoma" panose="020B0604030504040204" pitchFamily="34" charset="0"/>
              </a:rPr>
              <a:t> Here we are not just looking into bank balance but into there personal attributes like gender, married, age, Occupation etc. We account for these personal attributes to evaluate if the given applicant is a good </a:t>
            </a:r>
            <a:endParaRPr lang="en-US" dirty="0" smtClean="0">
              <a:latin typeface="Tahoma" panose="020B0604030504040204" pitchFamily="34" charset="0"/>
              <a:ea typeface="Tahoma" panose="020B0604030504040204" pitchFamily="34" charset="0"/>
              <a:cs typeface="Tahoma" panose="020B0604030504040204" pitchFamily="34" charset="0"/>
            </a:endParaRPr>
          </a:p>
          <a:p>
            <a:pPr>
              <a:lnSpc>
                <a:spcPct val="150000"/>
              </a:lnSpc>
              <a:buFont typeface="Wingdings" panose="05000000000000000000" pitchFamily="2" charset="2"/>
              <a:buChar char="§"/>
            </a:pPr>
            <a:r>
              <a:rPr lang="en-US" dirty="0" smtClean="0">
                <a:latin typeface="Tahoma" panose="020B0604030504040204" pitchFamily="34" charset="0"/>
                <a:ea typeface="Tahoma" panose="020B0604030504040204" pitchFamily="34" charset="0"/>
                <a:cs typeface="Tahoma" panose="020B0604030504040204" pitchFamily="34" charset="0"/>
              </a:rPr>
              <a:t>This </a:t>
            </a:r>
            <a:r>
              <a:rPr lang="en-US" dirty="0">
                <a:latin typeface="Tahoma" panose="020B0604030504040204" pitchFamily="34" charset="0"/>
                <a:ea typeface="Tahoma" panose="020B0604030504040204" pitchFamily="34" charset="0"/>
                <a:cs typeface="Tahoma" panose="020B0604030504040204" pitchFamily="34" charset="0"/>
              </a:rPr>
              <a:t>helps to avoid </a:t>
            </a:r>
            <a:r>
              <a:rPr lang="en-US" dirty="0" smtClean="0">
                <a:latin typeface="Tahoma" panose="020B0604030504040204" pitchFamily="34" charset="0"/>
                <a:ea typeface="Tahoma" panose="020B0604030504040204" pitchFamily="34" charset="0"/>
                <a:cs typeface="Tahoma" panose="020B0604030504040204" pitchFamily="34" charset="0"/>
              </a:rPr>
              <a:t>organization </a:t>
            </a:r>
            <a:r>
              <a:rPr lang="en-US" dirty="0">
                <a:latin typeface="Tahoma" panose="020B0604030504040204" pitchFamily="34" charset="0"/>
                <a:ea typeface="Tahoma" panose="020B0604030504040204" pitchFamily="34" charset="0"/>
                <a:cs typeface="Tahoma" panose="020B0604030504040204" pitchFamily="34" charset="0"/>
              </a:rPr>
              <a:t>losses </a:t>
            </a:r>
            <a:r>
              <a:rPr lang="en-US" dirty="0" smtClean="0">
                <a:latin typeface="Tahoma" panose="020B0604030504040204" pitchFamily="34" charset="0"/>
                <a:ea typeface="Tahoma" panose="020B0604030504040204" pitchFamily="34" charset="0"/>
                <a:cs typeface="Tahoma" panose="020B0604030504040204" pitchFamily="34" charset="0"/>
              </a:rPr>
              <a:t>by avoiding the bad customers</a:t>
            </a:r>
          </a:p>
          <a:p>
            <a:pPr>
              <a:lnSpc>
                <a:spcPct val="150000"/>
              </a:lnSpc>
              <a:buFont typeface="Wingdings" panose="05000000000000000000" pitchFamily="2" charset="2"/>
              <a:buChar char="§"/>
            </a:pPr>
            <a:r>
              <a:rPr lang="en-US" dirty="0" smtClean="0">
                <a:latin typeface="Tahoma" panose="020B0604030504040204" pitchFamily="34" charset="0"/>
                <a:ea typeface="Tahoma" panose="020B0604030504040204" pitchFamily="34" charset="0"/>
                <a:cs typeface="Tahoma" panose="020B0604030504040204" pitchFamily="34" charset="0"/>
              </a:rPr>
              <a:t>This give a benefits by cutting down cost on credit analysis and faster credit decision.</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3930242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PROBLEM STATEMENT:</a:t>
            </a:r>
            <a:endParaRPr lang="en-IN" b="1" dirty="0"/>
          </a:p>
        </p:txBody>
      </p:sp>
      <p:sp>
        <p:nvSpPr>
          <p:cNvPr id="3" name="Content Placeholder 2"/>
          <p:cNvSpPr>
            <a:spLocks noGrp="1"/>
          </p:cNvSpPr>
          <p:nvPr>
            <p:ph idx="1"/>
          </p:nvPr>
        </p:nvSpPr>
        <p:spPr>
          <a:xfrm>
            <a:off x="244367" y="2301766"/>
            <a:ext cx="11871434" cy="4469524"/>
          </a:xfrm>
        </p:spPr>
        <p:txBody>
          <a:bodyPr>
            <a:normAutofit/>
          </a:bodyPr>
          <a:lstStyle/>
          <a:p>
            <a:pPr>
              <a:lnSpc>
                <a:spcPct val="150000"/>
              </a:lnSpc>
              <a:buFont typeface="Wingdings" panose="05000000000000000000" pitchFamily="2" charset="2"/>
              <a:buChar char="§"/>
            </a:pPr>
            <a:r>
              <a:rPr lang="en-US" sz="1900" dirty="0">
                <a:latin typeface="Tahoma" panose="020B0604030504040204" pitchFamily="34" charset="0"/>
                <a:ea typeface="Tahoma" panose="020B0604030504040204" pitchFamily="34" charset="0"/>
                <a:cs typeface="Tahoma" panose="020B0604030504040204" pitchFamily="34" charset="0"/>
              </a:rPr>
              <a:t>Banks receive a lot of credit card applications. Many of the applications do not get approved for a variety of reasons, like </a:t>
            </a:r>
            <a:r>
              <a:rPr lang="en-US" sz="1900" dirty="0" smtClean="0">
                <a:latin typeface="Tahoma" panose="020B0604030504040204" pitchFamily="34" charset="0"/>
                <a:ea typeface="Tahoma" panose="020B0604030504040204" pitchFamily="34" charset="0"/>
                <a:cs typeface="Tahoma" panose="020B0604030504040204" pitchFamily="34" charset="0"/>
              </a:rPr>
              <a:t>poor-income levels etc. </a:t>
            </a:r>
            <a:r>
              <a:rPr lang="en-US" sz="1900" dirty="0">
                <a:latin typeface="Tahoma" panose="020B0604030504040204" pitchFamily="34" charset="0"/>
                <a:ea typeface="Tahoma" panose="020B0604030504040204" pitchFamily="34" charset="0"/>
                <a:cs typeface="Tahoma" panose="020B0604030504040204" pitchFamily="34" charset="0"/>
              </a:rPr>
              <a:t>Manually analyzing these applications can be very time-consuming and </a:t>
            </a:r>
            <a:r>
              <a:rPr lang="en-US" sz="1900" dirty="0" smtClean="0">
                <a:latin typeface="Tahoma" panose="020B0604030504040204" pitchFamily="34" charset="0"/>
                <a:ea typeface="Tahoma" panose="020B0604030504040204" pitchFamily="34" charset="0"/>
                <a:cs typeface="Tahoma" panose="020B0604030504040204" pitchFamily="34" charset="0"/>
              </a:rPr>
              <a:t>full </a:t>
            </a:r>
            <a:r>
              <a:rPr lang="en-US" sz="1900" dirty="0">
                <a:latin typeface="Tahoma" panose="020B0604030504040204" pitchFamily="34" charset="0"/>
                <a:ea typeface="Tahoma" panose="020B0604030504040204" pitchFamily="34" charset="0"/>
                <a:cs typeface="Tahoma" panose="020B0604030504040204" pitchFamily="34" charset="0"/>
              </a:rPr>
              <a:t>of human </a:t>
            </a:r>
            <a:r>
              <a:rPr lang="en-US" sz="1900" dirty="0" smtClean="0">
                <a:latin typeface="Tahoma" panose="020B0604030504040204" pitchFamily="34" charset="0"/>
                <a:ea typeface="Tahoma" panose="020B0604030504040204" pitchFamily="34" charset="0"/>
                <a:cs typeface="Tahoma" panose="020B0604030504040204" pitchFamily="34" charset="0"/>
              </a:rPr>
              <a:t>errors</a:t>
            </a:r>
          </a:p>
          <a:p>
            <a:pPr>
              <a:lnSpc>
                <a:spcPct val="150000"/>
              </a:lnSpc>
              <a:buFont typeface="Wingdings" panose="05000000000000000000" pitchFamily="2" charset="2"/>
              <a:buChar char="§"/>
            </a:pPr>
            <a:r>
              <a:rPr lang="en-US" sz="1900" dirty="0" smtClean="0">
                <a:latin typeface="Tahoma" panose="020B0604030504040204" pitchFamily="34" charset="0"/>
                <a:ea typeface="Tahoma" panose="020B0604030504040204" pitchFamily="34" charset="0"/>
                <a:cs typeface="Tahoma" panose="020B0604030504040204" pitchFamily="34" charset="0"/>
              </a:rPr>
              <a:t>The </a:t>
            </a:r>
            <a:r>
              <a:rPr lang="en-US" sz="1900" dirty="0">
                <a:latin typeface="Tahoma" panose="020B0604030504040204" pitchFamily="34" charset="0"/>
                <a:ea typeface="Tahoma" panose="020B0604030504040204" pitchFamily="34" charset="0"/>
                <a:cs typeface="Tahoma" panose="020B0604030504040204" pitchFamily="34" charset="0"/>
              </a:rPr>
              <a:t>task of predicting whether a credit card application will be approved or rejected based on values of feature variables is </a:t>
            </a:r>
            <a:r>
              <a:rPr lang="en-US" sz="1900" dirty="0" smtClean="0">
                <a:latin typeface="Tahoma" panose="020B0604030504040204" pitchFamily="34" charset="0"/>
                <a:ea typeface="Tahoma" panose="020B0604030504040204" pitchFamily="34" charset="0"/>
                <a:cs typeface="Tahoma" panose="020B0604030504040204" pitchFamily="34" charset="0"/>
              </a:rPr>
              <a:t>a supervised machine learning classification task</a:t>
            </a:r>
            <a:r>
              <a:rPr lang="en-US" sz="1900" b="1" dirty="0" smtClean="0">
                <a:latin typeface="Tahoma" panose="020B0604030504040204" pitchFamily="34" charset="0"/>
                <a:ea typeface="Tahoma" panose="020B0604030504040204" pitchFamily="34" charset="0"/>
                <a:cs typeface="Tahoma" panose="020B0604030504040204" pitchFamily="34" charset="0"/>
              </a:rPr>
              <a:t>.</a:t>
            </a:r>
          </a:p>
          <a:p>
            <a:pPr>
              <a:lnSpc>
                <a:spcPct val="150000"/>
              </a:lnSpc>
              <a:buFont typeface="Wingdings" panose="05000000000000000000" pitchFamily="2" charset="2"/>
              <a:buChar char="§"/>
            </a:pPr>
            <a:r>
              <a:rPr lang="en-US" dirty="0" smtClean="0">
                <a:latin typeface="Tahoma" panose="020B0604030504040204" pitchFamily="34" charset="0"/>
                <a:ea typeface="Tahoma" panose="020B0604030504040204" pitchFamily="34" charset="0"/>
                <a:cs typeface="Tahoma" panose="020B0604030504040204" pitchFamily="34" charset="0"/>
              </a:rPr>
              <a:t>We here automated this process by applying machine learning techniques .here we need to make sure to target</a:t>
            </a:r>
          </a:p>
          <a:p>
            <a:pPr marL="0" indent="0">
              <a:lnSpc>
                <a:spcPct val="150000"/>
              </a:lnSpc>
              <a:buNone/>
            </a:pPr>
            <a:r>
              <a:rPr lang="en-US" dirty="0" smtClean="0">
                <a:latin typeface="Tahoma" panose="020B0604030504040204" pitchFamily="34" charset="0"/>
                <a:ea typeface="Tahoma" panose="020B0604030504040204" pitchFamily="34" charset="0"/>
                <a:cs typeface="Tahoma" panose="020B0604030504040204" pitchFamily="34" charset="0"/>
              </a:rPr>
              <a:t>	the right customer</a:t>
            </a:r>
            <a:r>
              <a:rPr lang="en-US" dirty="0" smtClean="0">
                <a:latin typeface="Tahoma" panose="020B0604030504040204" pitchFamily="34" charset="0"/>
                <a:ea typeface="Tahoma" panose="020B0604030504040204" pitchFamily="34" charset="0"/>
                <a:cs typeface="Tahoma" panose="020B0604030504040204" pitchFamily="34" charset="0"/>
              </a:rPr>
              <a:t> </a:t>
            </a:r>
            <a:endParaRPr lang="en-US" dirty="0" smtClean="0">
              <a:latin typeface="Tahoma" panose="020B0604030504040204" pitchFamily="34" charset="0"/>
              <a:ea typeface="Tahoma" panose="020B0604030504040204" pitchFamily="34" charset="0"/>
              <a:cs typeface="Tahoma" panose="020B0604030504040204" pitchFamily="34" charset="0"/>
            </a:endParaRPr>
          </a:p>
          <a:p>
            <a:pPr>
              <a:lnSpc>
                <a:spcPct val="150000"/>
              </a:lnSpc>
              <a:buFont typeface="Wingdings" panose="05000000000000000000" pitchFamily="2" charset="2"/>
              <a:buChar char="§"/>
            </a:pPr>
            <a:r>
              <a:rPr lang="en-US" sz="1900" dirty="0">
                <a:latin typeface="Tahoma" panose="020B0604030504040204" pitchFamily="34" charset="0"/>
                <a:ea typeface="Tahoma" panose="020B0604030504040204" pitchFamily="34" charset="0"/>
                <a:cs typeface="Tahoma" panose="020B0604030504040204" pitchFamily="34" charset="0"/>
              </a:rPr>
              <a:t>This dataset is interesting because there is a good mix of attributes – continuous, nominal with small numbers of values, and nominal with larger numbers of values. There are also a few missing values.</a:t>
            </a:r>
            <a:endParaRPr lang="en-US" sz="1900" dirty="0" smtClean="0">
              <a:latin typeface="Tahoma" panose="020B0604030504040204" pitchFamily="34" charset="0"/>
              <a:ea typeface="Tahoma" panose="020B0604030504040204" pitchFamily="34" charset="0"/>
              <a:cs typeface="Tahoma" panose="020B0604030504040204" pitchFamily="34" charset="0"/>
            </a:endParaRPr>
          </a:p>
          <a:p>
            <a:pPr>
              <a:lnSpc>
                <a:spcPct val="150000"/>
              </a:lnSpc>
            </a:pPr>
            <a:endParaRPr lang="en-US" dirty="0" smtClean="0">
              <a:latin typeface="Tahoma" panose="020B0604030504040204" pitchFamily="34" charset="0"/>
              <a:ea typeface="Tahoma" panose="020B0604030504040204" pitchFamily="34" charset="0"/>
              <a:cs typeface="Tahoma" panose="020B0604030504040204" pitchFamily="34" charset="0"/>
            </a:endParaRPr>
          </a:p>
          <a:p>
            <a:pPr marL="0" indent="0">
              <a:lnSpc>
                <a:spcPct val="150000"/>
              </a:lnSpc>
              <a:buNone/>
            </a:pP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372273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ahoma" panose="020B0604030504040204" pitchFamily="34" charset="0"/>
                <a:ea typeface="Tahoma" panose="020B0604030504040204" pitchFamily="34" charset="0"/>
                <a:cs typeface="Tahoma" panose="020B0604030504040204" pitchFamily="34" charset="0"/>
              </a:rPr>
              <a:t>Further </a:t>
            </a:r>
            <a:r>
              <a:rPr lang="en-US" b="1" dirty="0" smtClean="0">
                <a:latin typeface="Tahoma" panose="020B0604030504040204" pitchFamily="34" charset="0"/>
                <a:ea typeface="Tahoma" panose="020B0604030504040204" pitchFamily="34" charset="0"/>
                <a:cs typeface="Tahoma" panose="020B0604030504040204" pitchFamily="34" charset="0"/>
              </a:rPr>
              <a:t>improvements</a:t>
            </a:r>
            <a:endParaRPr lang="en-IN" b="1"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269506" y="2319689"/>
            <a:ext cx="11492565" cy="4538311"/>
          </a:xfrm>
        </p:spPr>
        <p:txBody>
          <a:bodyPr/>
          <a:lstStyle/>
          <a:p>
            <a:pPr>
              <a:lnSpc>
                <a:spcPct val="150000"/>
              </a:lnSpc>
              <a:buFont typeface="Wingdings" panose="05000000000000000000" pitchFamily="2" charset="2"/>
              <a:buChar char="§"/>
            </a:pPr>
            <a:r>
              <a:rPr lang="en-US" dirty="0" smtClean="0">
                <a:latin typeface="Tahoma" panose="020B0604030504040204" pitchFamily="34" charset="0"/>
                <a:ea typeface="Tahoma" panose="020B0604030504040204" pitchFamily="34" charset="0"/>
                <a:cs typeface="Tahoma" panose="020B0604030504040204" pitchFamily="34" charset="0"/>
              </a:rPr>
              <a:t>Further model could be more optimized and could give a better accuracy if neural network could be implemented </a:t>
            </a:r>
          </a:p>
          <a:p>
            <a:pPr>
              <a:lnSpc>
                <a:spcPct val="150000"/>
              </a:lnSpc>
              <a:buFont typeface="Wingdings" panose="05000000000000000000" pitchFamily="2" charset="2"/>
              <a:buChar char="§"/>
            </a:pPr>
            <a:r>
              <a:rPr lang="en-US" dirty="0" smtClean="0">
                <a:latin typeface="Tahoma" panose="020B0604030504040204" pitchFamily="34" charset="0"/>
                <a:ea typeface="Tahoma" panose="020B0604030504040204" pitchFamily="34" charset="0"/>
                <a:cs typeface="Tahoma" panose="020B0604030504040204" pitchFamily="34" charset="0"/>
              </a:rPr>
              <a:t>Also we could be use  feature extraction technique to further make a better model</a:t>
            </a:r>
            <a:r>
              <a:rPr lang="en-US" dirty="0" smtClean="0"/>
              <a:t>. </a:t>
            </a:r>
          </a:p>
          <a:p>
            <a:pPr>
              <a:lnSpc>
                <a:spcPct val="150000"/>
              </a:lnSpc>
              <a:buFont typeface="Wingdings" panose="05000000000000000000" pitchFamily="2" charset="2"/>
              <a:buChar char="§"/>
            </a:pPr>
            <a:r>
              <a:rPr lang="en-US" dirty="0">
                <a:latin typeface="Tahoma" panose="020B0604030504040204" pitchFamily="34" charset="0"/>
                <a:ea typeface="Tahoma" panose="020B0604030504040204" pitchFamily="34" charset="0"/>
                <a:cs typeface="Tahoma" panose="020B0604030504040204" pitchFamily="34" charset="0"/>
              </a:rPr>
              <a:t>This </a:t>
            </a:r>
            <a:r>
              <a:rPr lang="en-US" dirty="0" smtClean="0">
                <a:latin typeface="Tahoma" panose="020B0604030504040204" pitchFamily="34" charset="0"/>
                <a:ea typeface="Tahoma" panose="020B0604030504040204" pitchFamily="34" charset="0"/>
                <a:cs typeface="Tahoma" panose="020B0604030504040204" pitchFamily="34" charset="0"/>
              </a:rPr>
              <a:t>project is </a:t>
            </a:r>
            <a:r>
              <a:rPr lang="en-US" dirty="0">
                <a:latin typeface="Tahoma" panose="020B0604030504040204" pitchFamily="34" charset="0"/>
                <a:ea typeface="Tahoma" panose="020B0604030504040204" pitchFamily="34" charset="0"/>
                <a:cs typeface="Tahoma" panose="020B0604030504040204" pitchFamily="34" charset="0"/>
              </a:rPr>
              <a:t>only for new customers and does not include for the former </a:t>
            </a:r>
            <a:r>
              <a:rPr lang="en-US" dirty="0" smtClean="0">
                <a:latin typeface="Tahoma" panose="020B0604030504040204" pitchFamily="34" charset="0"/>
                <a:ea typeface="Tahoma" panose="020B0604030504040204" pitchFamily="34" charset="0"/>
                <a:cs typeface="Tahoma" panose="020B0604030504040204" pitchFamily="34" charset="0"/>
              </a:rPr>
              <a:t>customers.  Instated  of We could make this project for </a:t>
            </a:r>
            <a:r>
              <a:rPr lang="en-US" dirty="0">
                <a:latin typeface="Tahoma" panose="020B0604030504040204" pitchFamily="34" charset="0"/>
                <a:ea typeface="Tahoma" panose="020B0604030504040204" pitchFamily="34" charset="0"/>
                <a:cs typeface="Tahoma" panose="020B0604030504040204" pitchFamily="34" charset="0"/>
              </a:rPr>
              <a:t>former </a:t>
            </a:r>
            <a:r>
              <a:rPr lang="en-US" dirty="0" smtClean="0">
                <a:latin typeface="Tahoma" panose="020B0604030504040204" pitchFamily="34" charset="0"/>
                <a:ea typeface="Tahoma" panose="020B0604030504040204" pitchFamily="34" charset="0"/>
                <a:cs typeface="Tahoma" panose="020B0604030504040204" pitchFamily="34" charset="0"/>
              </a:rPr>
              <a:t>customers also this helps to improve business</a:t>
            </a:r>
          </a:p>
        </p:txBody>
      </p:sp>
    </p:spTree>
    <p:extLst>
      <p:ext uri="{BB962C8B-B14F-4D97-AF65-F5344CB8AC3E}">
        <p14:creationId xmlns:p14="http://schemas.microsoft.com/office/powerpoint/2010/main" val="15222910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3097924" y="2033752"/>
            <a:ext cx="6211613" cy="1411015"/>
          </a:xfrm>
        </p:spPr>
        <p:txBody>
          <a:bodyPr/>
          <a:lstStyle/>
          <a:p>
            <a:r>
              <a:rPr lang="en-IN" sz="6600" b="1" dirty="0">
                <a:solidFill>
                  <a:srgbClr val="FF0000"/>
                </a:solidFill>
                <a:latin typeface="Tahoma" panose="020B0604030504040204" pitchFamily="34" charset="0"/>
                <a:ea typeface="Tahoma" panose="020B0604030504040204" pitchFamily="34" charset="0"/>
                <a:cs typeface="Tahoma" panose="020B0604030504040204" pitchFamily="34" charset="0"/>
              </a:rPr>
              <a:t>Thank you</a:t>
            </a:r>
            <a:endParaRPr lang="en-IN" sz="66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4670105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ahoma" panose="020B0604030504040204" pitchFamily="34" charset="0"/>
                <a:ea typeface="Tahoma" panose="020B0604030504040204" pitchFamily="34" charset="0"/>
                <a:cs typeface="Tahoma" panose="020B0604030504040204" pitchFamily="34" charset="0"/>
              </a:rPr>
              <a:t>Overview </a:t>
            </a:r>
            <a:endParaRPr lang="en-IN" b="1"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73794" y="2334956"/>
            <a:ext cx="12192000" cy="4619297"/>
          </a:xfrm>
        </p:spPr>
        <p:txBody>
          <a:bodyPr>
            <a:normAutofit/>
          </a:bodyPr>
          <a:lstStyle/>
          <a:p>
            <a:pPr marL="0" indent="0">
              <a:buNone/>
            </a:pPr>
            <a:r>
              <a:rPr lang="en-US" dirty="0"/>
              <a:t/>
            </a:r>
            <a:br>
              <a:rPr lang="en-US" dirty="0"/>
            </a:br>
            <a:r>
              <a:rPr lang="en-US" dirty="0"/>
              <a:t/>
            </a:r>
            <a:br>
              <a:rPr lang="en-US" dirty="0"/>
            </a:b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3722" y="2514214"/>
            <a:ext cx="2210060" cy="3821779"/>
          </a:xfrm>
          <a:prstGeom prst="rect">
            <a:avLst/>
          </a:prstGeom>
        </p:spPr>
      </p:pic>
      <p:sp>
        <p:nvSpPr>
          <p:cNvPr id="5" name="Left Brace 4"/>
          <p:cNvSpPr/>
          <p:nvPr/>
        </p:nvSpPr>
        <p:spPr>
          <a:xfrm>
            <a:off x="2839453" y="2599712"/>
            <a:ext cx="654269" cy="3447632"/>
          </a:xfrm>
          <a:prstGeom prst="leftBrace">
            <a:avLst>
              <a:gd name="adj1" fmla="val 1716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6" name="TextBox 5"/>
          <p:cNvSpPr txBox="1"/>
          <p:nvPr/>
        </p:nvSpPr>
        <p:spPr>
          <a:xfrm>
            <a:off x="11254" y="4138862"/>
            <a:ext cx="2828199" cy="369332"/>
          </a:xfrm>
          <a:prstGeom prst="rect">
            <a:avLst/>
          </a:prstGeom>
          <a:noFill/>
        </p:spPr>
        <p:txBody>
          <a:bodyPr wrap="square" rtlCol="0">
            <a:spAutoFit/>
          </a:bodyPr>
          <a:lstStyle/>
          <a:p>
            <a:r>
              <a:rPr lang="en-US" b="1" dirty="0" smtClean="0">
                <a:latin typeface="Tahoma" panose="020B0604030504040204" pitchFamily="34" charset="0"/>
                <a:ea typeface="Tahoma" panose="020B0604030504040204" pitchFamily="34" charset="0"/>
                <a:cs typeface="Tahoma" panose="020B0604030504040204" pitchFamily="34" charset="0"/>
              </a:rPr>
              <a:t>Independent variables</a:t>
            </a:r>
            <a:endParaRPr lang="en-IN" b="1" dirty="0">
              <a:latin typeface="Tahoma" panose="020B0604030504040204" pitchFamily="34" charset="0"/>
              <a:ea typeface="Tahoma" panose="020B0604030504040204" pitchFamily="34" charset="0"/>
              <a:cs typeface="Tahoma" panose="020B0604030504040204" pitchFamily="34" charset="0"/>
            </a:endParaRPr>
          </a:p>
        </p:txBody>
      </p:sp>
      <p:sp>
        <p:nvSpPr>
          <p:cNvPr id="7" name="Left Brace 6"/>
          <p:cNvSpPr/>
          <p:nvPr/>
        </p:nvSpPr>
        <p:spPr>
          <a:xfrm>
            <a:off x="3012707" y="6117214"/>
            <a:ext cx="346477" cy="216994"/>
          </a:xfrm>
          <a:prstGeom prst="leftBrace">
            <a:avLst>
              <a:gd name="adj1" fmla="val 8333"/>
              <a:gd name="adj2" fmla="val 5374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8" name="TextBox 7"/>
          <p:cNvSpPr txBox="1"/>
          <p:nvPr/>
        </p:nvSpPr>
        <p:spPr>
          <a:xfrm>
            <a:off x="356135" y="6029843"/>
            <a:ext cx="2656572" cy="369332"/>
          </a:xfrm>
          <a:prstGeom prst="rect">
            <a:avLst/>
          </a:prstGeom>
          <a:noFill/>
        </p:spPr>
        <p:txBody>
          <a:bodyPr wrap="square" rtlCol="0">
            <a:spAutoFit/>
          </a:bodyPr>
          <a:lstStyle/>
          <a:p>
            <a:r>
              <a:rPr lang="en-US" b="1" dirty="0" smtClean="0">
                <a:latin typeface="Tahoma" panose="020B0604030504040204" pitchFamily="34" charset="0"/>
                <a:ea typeface="Tahoma" panose="020B0604030504040204" pitchFamily="34" charset="0"/>
                <a:cs typeface="Tahoma" panose="020B0604030504040204" pitchFamily="34" charset="0"/>
              </a:rPr>
              <a:t>Dependent</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b="1" dirty="0" smtClean="0">
                <a:latin typeface="Tahoma" panose="020B0604030504040204" pitchFamily="34" charset="0"/>
                <a:ea typeface="Tahoma" panose="020B0604030504040204" pitchFamily="34" charset="0"/>
                <a:cs typeface="Tahoma" panose="020B0604030504040204" pitchFamily="34" charset="0"/>
              </a:rPr>
              <a:t>Variables</a:t>
            </a:r>
            <a:endParaRPr lang="en-IN" b="1" dirty="0">
              <a:latin typeface="Tahoma" panose="020B0604030504040204" pitchFamily="34" charset="0"/>
              <a:ea typeface="Tahoma" panose="020B0604030504040204" pitchFamily="34" charset="0"/>
              <a:cs typeface="Tahoma" panose="020B0604030504040204" pitchFamily="34" charset="0"/>
            </a:endParaRPr>
          </a:p>
        </p:txBody>
      </p:sp>
      <p:sp>
        <p:nvSpPr>
          <p:cNvPr id="10" name="TextBox 9"/>
          <p:cNvSpPr txBox="1"/>
          <p:nvPr/>
        </p:nvSpPr>
        <p:spPr>
          <a:xfrm>
            <a:off x="5544152" y="2319689"/>
            <a:ext cx="6574054" cy="2723823"/>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US" dirty="0">
                <a:latin typeface="Tahoma" panose="020B0604030504040204" pitchFamily="34" charset="0"/>
                <a:ea typeface="Tahoma" panose="020B0604030504040204" pitchFamily="34" charset="0"/>
                <a:cs typeface="Tahoma" panose="020B0604030504040204" pitchFamily="34" charset="0"/>
              </a:rPr>
              <a:t>For this project an credit card approval  data set named credit card approval prediction has been picked  which available on commercial banks </a:t>
            </a:r>
            <a:r>
              <a:rPr lang="en-US" dirty="0" smtClean="0">
                <a:latin typeface="Tahoma" panose="020B0604030504040204" pitchFamily="34" charset="0"/>
                <a:ea typeface="Tahoma" panose="020B0604030504040204" pitchFamily="34" charset="0"/>
                <a:cs typeface="Tahoma" panose="020B0604030504040204" pitchFamily="34" charset="0"/>
              </a:rPr>
              <a:t>websites</a:t>
            </a:r>
          </a:p>
          <a:p>
            <a:pPr marL="285750" indent="-285750">
              <a:lnSpc>
                <a:spcPct val="150000"/>
              </a:lnSpc>
              <a:buFont typeface="Wingdings" panose="05000000000000000000" pitchFamily="2" charset="2"/>
              <a:buChar char="§"/>
            </a:pPr>
            <a:endParaRPr lang="en-US" dirty="0">
              <a:latin typeface="Tahoma" panose="020B0604030504040204" pitchFamily="34" charset="0"/>
              <a:ea typeface="Tahoma" panose="020B0604030504040204" pitchFamily="34" charset="0"/>
              <a:cs typeface="Tahoma" panose="020B0604030504040204" pitchFamily="34" charset="0"/>
            </a:endParaRPr>
          </a:p>
          <a:p>
            <a:pPr marL="285750" indent="-285750">
              <a:lnSpc>
                <a:spcPct val="150000"/>
              </a:lnSpc>
              <a:buFont typeface="Wingdings" panose="05000000000000000000" pitchFamily="2" charset="2"/>
              <a:buChar char="§"/>
            </a:pPr>
            <a:r>
              <a:rPr lang="en-US" dirty="0">
                <a:latin typeface="Tahoma" panose="020B0604030504040204" pitchFamily="34" charset="0"/>
                <a:ea typeface="Tahoma" panose="020B0604030504040204" pitchFamily="34" charset="0"/>
                <a:cs typeface="Tahoma" panose="020B0604030504040204" pitchFamily="34" charset="0"/>
              </a:rPr>
              <a:t>the data contain records of </a:t>
            </a:r>
            <a:r>
              <a:rPr lang="en-US" dirty="0" smtClean="0">
                <a:latin typeface="Tahoma" panose="020B0604030504040204" pitchFamily="34" charset="0"/>
                <a:ea typeface="Tahoma" panose="020B0604030504040204" pitchFamily="34" charset="0"/>
                <a:cs typeface="Tahoma" panose="020B0604030504040204" pitchFamily="34" charset="0"/>
              </a:rPr>
              <a:t>29165 </a:t>
            </a:r>
            <a:r>
              <a:rPr lang="en-US" dirty="0">
                <a:latin typeface="Tahoma" panose="020B0604030504040204" pitchFamily="34" charset="0"/>
                <a:ea typeface="Tahoma" panose="020B0604030504040204" pitchFamily="34" charset="0"/>
                <a:cs typeface="Tahoma" panose="020B0604030504040204" pitchFamily="34" charset="0"/>
              </a:rPr>
              <a:t>customer details.</a:t>
            </a:r>
          </a:p>
          <a:p>
            <a:endParaRPr lang="en-IN" dirty="0"/>
          </a:p>
          <a:p>
            <a:endParaRPr lang="en-IN" dirty="0"/>
          </a:p>
        </p:txBody>
      </p:sp>
    </p:spTree>
    <p:extLst>
      <p:ext uri="{BB962C8B-B14F-4D97-AF65-F5344CB8AC3E}">
        <p14:creationId xmlns:p14="http://schemas.microsoft.com/office/powerpoint/2010/main" val="3660171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3" y="982134"/>
            <a:ext cx="9601196" cy="928964"/>
          </a:xfrm>
        </p:spPr>
        <p:txBody>
          <a:bodyPr/>
          <a:lstStyle/>
          <a:p>
            <a:r>
              <a:rPr lang="en-US" b="1" dirty="0" smtClean="0">
                <a:latin typeface="Tahoma" panose="020B0604030504040204" pitchFamily="34" charset="0"/>
                <a:ea typeface="Tahoma" panose="020B0604030504040204" pitchFamily="34" charset="0"/>
                <a:cs typeface="Tahoma" panose="020B0604030504040204" pitchFamily="34" charset="0"/>
              </a:rPr>
              <a:t>Dataset overview</a:t>
            </a:r>
            <a:endParaRPr lang="en-IN" b="1" dirty="0">
              <a:latin typeface="Tahoma" panose="020B0604030504040204" pitchFamily="34" charset="0"/>
              <a:ea typeface="Tahoma" panose="020B0604030504040204" pitchFamily="34" charset="0"/>
              <a:cs typeface="Tahoma" panose="020B0604030504040204" pitchFamily="34" charset="0"/>
            </a:endParaRP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84327" y="2496312"/>
            <a:ext cx="4722479" cy="3922183"/>
          </a:xfrm>
        </p:spPr>
      </p:pic>
      <p:sp>
        <p:nvSpPr>
          <p:cNvPr id="8" name="TextBox 7"/>
          <p:cNvSpPr txBox="1"/>
          <p:nvPr/>
        </p:nvSpPr>
        <p:spPr>
          <a:xfrm>
            <a:off x="832103" y="2496312"/>
            <a:ext cx="5308565" cy="3139321"/>
          </a:xfrm>
          <a:prstGeom prst="rect">
            <a:avLst/>
          </a:prstGeom>
          <a:noFill/>
        </p:spPr>
        <p:txBody>
          <a:bodyPr wrap="square" rtlCol="0">
            <a:spAutoFit/>
          </a:bodyPr>
          <a:lstStyle/>
          <a:p>
            <a:pPr marL="285750" indent="-285750">
              <a:buFont typeface="Wingdings" panose="05000000000000000000" pitchFamily="2" charset="2"/>
              <a:buChar char="§"/>
            </a:pPr>
            <a:r>
              <a:rPr lang="en-US" dirty="0" smtClean="0">
                <a:latin typeface="Tahoma" panose="020B0604030504040204" pitchFamily="34" charset="0"/>
                <a:ea typeface="Tahoma" panose="020B0604030504040204" pitchFamily="34" charset="0"/>
                <a:cs typeface="Tahoma" panose="020B0604030504040204" pitchFamily="34" charset="0"/>
              </a:rPr>
              <a:t>in this  count plot you can see major difference between credit card application approved and not approved</a:t>
            </a:r>
          </a:p>
          <a:p>
            <a:pPr marL="285750" indent="-285750">
              <a:buFont typeface="Wingdings" panose="05000000000000000000" pitchFamily="2" charset="2"/>
              <a:buChar char="§"/>
            </a:pPr>
            <a:r>
              <a:rPr lang="en-US" dirty="0">
                <a:latin typeface="Tahoma" panose="020B0604030504040204" pitchFamily="34" charset="0"/>
                <a:ea typeface="Tahoma" panose="020B0604030504040204" pitchFamily="34" charset="0"/>
                <a:cs typeface="Tahoma" panose="020B0604030504040204" pitchFamily="34" charset="0"/>
              </a:rPr>
              <a:t>This indicates </a:t>
            </a:r>
            <a:r>
              <a:rPr lang="en-US" dirty="0" smtClean="0">
                <a:latin typeface="Tahoma" panose="020B0604030504040204" pitchFamily="34" charset="0"/>
                <a:ea typeface="Tahoma" panose="020B0604030504040204" pitchFamily="34" charset="0"/>
                <a:cs typeface="Tahoma" panose="020B0604030504040204" pitchFamily="34" charset="0"/>
              </a:rPr>
              <a:t>probability </a:t>
            </a:r>
            <a:r>
              <a:rPr lang="en-US" dirty="0">
                <a:latin typeface="Tahoma" panose="020B0604030504040204" pitchFamily="34" charset="0"/>
                <a:ea typeface="Tahoma" panose="020B0604030504040204" pitchFamily="34" charset="0"/>
                <a:cs typeface="Tahoma" panose="020B0604030504040204" pitchFamily="34" charset="0"/>
              </a:rPr>
              <a:t>of getting the credit card request </a:t>
            </a:r>
            <a:r>
              <a:rPr lang="en-US" dirty="0" smtClean="0">
                <a:latin typeface="Tahoma" panose="020B0604030504040204" pitchFamily="34" charset="0"/>
                <a:ea typeface="Tahoma" panose="020B0604030504040204" pitchFamily="34" charset="0"/>
                <a:cs typeface="Tahoma" panose="020B0604030504040204" pitchFamily="34" charset="0"/>
              </a:rPr>
              <a:t>not approved </a:t>
            </a:r>
            <a:r>
              <a:rPr lang="en-US" dirty="0">
                <a:latin typeface="Tahoma" panose="020B0604030504040204" pitchFamily="34" charset="0"/>
                <a:ea typeface="Tahoma" panose="020B0604030504040204" pitchFamily="34" charset="0"/>
                <a:cs typeface="Tahoma" panose="020B0604030504040204" pitchFamily="34" charset="0"/>
              </a:rPr>
              <a:t>is much higher</a:t>
            </a:r>
            <a:endParaRPr lang="en-US" dirty="0" smtClean="0">
              <a:latin typeface="Tahoma" panose="020B0604030504040204" pitchFamily="34" charset="0"/>
              <a:ea typeface="Tahoma" panose="020B0604030504040204" pitchFamily="34" charset="0"/>
              <a:cs typeface="Tahoma" panose="020B0604030504040204" pitchFamily="34" charset="0"/>
            </a:endParaRPr>
          </a:p>
          <a:p>
            <a:endParaRPr lang="en-US" dirty="0"/>
          </a:p>
          <a:p>
            <a:r>
              <a:rPr lang="en-US" dirty="0">
                <a:latin typeface="Tahoma" panose="020B0604030504040204" pitchFamily="34" charset="0"/>
                <a:ea typeface="Tahoma" panose="020B0604030504040204" pitchFamily="34" charset="0"/>
                <a:cs typeface="Tahoma" panose="020B0604030504040204" pitchFamily="34" charset="0"/>
              </a:rPr>
              <a:t>1= Approved</a:t>
            </a:r>
          </a:p>
          <a:p>
            <a:r>
              <a:rPr lang="en-US" dirty="0">
                <a:latin typeface="Tahoma" panose="020B0604030504040204" pitchFamily="34" charset="0"/>
                <a:ea typeface="Tahoma" panose="020B0604030504040204" pitchFamily="34" charset="0"/>
                <a:cs typeface="Tahoma" panose="020B0604030504040204" pitchFamily="34" charset="0"/>
              </a:rPr>
              <a:t>0= Not Approved</a:t>
            </a:r>
          </a:p>
          <a:p>
            <a:endParaRPr lang="en-US" dirty="0"/>
          </a:p>
          <a:p>
            <a:endParaRPr lang="en-US" dirty="0"/>
          </a:p>
          <a:p>
            <a:endParaRPr lang="en-IN" dirty="0"/>
          </a:p>
        </p:txBody>
      </p:sp>
    </p:spTree>
    <p:extLst>
      <p:ext uri="{BB962C8B-B14F-4D97-AF65-F5344CB8AC3E}">
        <p14:creationId xmlns:p14="http://schemas.microsoft.com/office/powerpoint/2010/main" val="32343826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149" y="680681"/>
            <a:ext cx="10364451" cy="1651041"/>
          </a:xfrm>
        </p:spPr>
        <p:txBody>
          <a:bodyPr/>
          <a:lstStyle/>
          <a:p>
            <a:r>
              <a:rPr lang="en-US" b="1" dirty="0" smtClean="0"/>
              <a:t>Correlation</a:t>
            </a:r>
            <a:endParaRPr lang="en-IN"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77607" y="2639761"/>
            <a:ext cx="5690258" cy="3416300"/>
          </a:xfrm>
        </p:spPr>
      </p:pic>
      <p:sp>
        <p:nvSpPr>
          <p:cNvPr id="8" name="TextBox 7"/>
          <p:cNvSpPr txBox="1"/>
          <p:nvPr/>
        </p:nvSpPr>
        <p:spPr>
          <a:xfrm>
            <a:off x="149773" y="2639760"/>
            <a:ext cx="6180082" cy="3000821"/>
          </a:xfrm>
          <a:prstGeom prst="rect">
            <a:avLst/>
          </a:prstGeom>
          <a:noFill/>
        </p:spPr>
        <p:txBody>
          <a:bodyPr wrap="square" rtlCol="0">
            <a:spAutoFit/>
          </a:bodyPr>
          <a:lstStyle/>
          <a:p>
            <a:pPr marL="285744" indent="-285744">
              <a:lnSpc>
                <a:spcPct val="150000"/>
              </a:lnSpc>
              <a:buFont typeface="Wingdings" panose="05000000000000000000" pitchFamily="2" charset="2"/>
              <a:buChar char="§"/>
            </a:pPr>
            <a:r>
              <a:rPr lang="en-US" dirty="0">
                <a:latin typeface="Tahoma" panose="020B0604030504040204" pitchFamily="34" charset="0"/>
                <a:ea typeface="Tahoma" panose="020B0604030504040204" pitchFamily="34" charset="0"/>
                <a:cs typeface="Tahoma" panose="020B0604030504040204" pitchFamily="34" charset="0"/>
              </a:rPr>
              <a:t>The </a:t>
            </a:r>
            <a:r>
              <a:rPr lang="en-US" dirty="0" smtClean="0">
                <a:latin typeface="Tahoma" panose="020B0604030504040204" pitchFamily="34" charset="0"/>
                <a:ea typeface="Tahoma" panose="020B0604030504040204" pitchFamily="34" charset="0"/>
                <a:cs typeface="Tahoma" panose="020B0604030504040204" pitchFamily="34" charset="0"/>
              </a:rPr>
              <a:t>corr() method will </a:t>
            </a:r>
            <a:r>
              <a:rPr lang="en-US" dirty="0">
                <a:latin typeface="Tahoma" panose="020B0604030504040204" pitchFamily="34" charset="0"/>
                <a:ea typeface="Tahoma" panose="020B0604030504040204" pitchFamily="34" charset="0"/>
                <a:cs typeface="Tahoma" panose="020B0604030504040204" pitchFamily="34" charset="0"/>
              </a:rPr>
              <a:t>give a matrix with the correlation values between each variable</a:t>
            </a:r>
          </a:p>
          <a:p>
            <a:pPr marL="285744" indent="-285744">
              <a:lnSpc>
                <a:spcPct val="150000"/>
              </a:lnSpc>
              <a:buFont typeface="Wingdings" panose="05000000000000000000" pitchFamily="2" charset="2"/>
              <a:buChar char="§"/>
            </a:pPr>
            <a:r>
              <a:rPr lang="en-US" dirty="0">
                <a:latin typeface="Tahoma" panose="020B0604030504040204" pitchFamily="34" charset="0"/>
                <a:ea typeface="Tahoma" panose="020B0604030504040204" pitchFamily="34" charset="0"/>
                <a:cs typeface="Tahoma" panose="020B0604030504040204" pitchFamily="34" charset="0"/>
              </a:rPr>
              <a:t>The dark color shows the high correlation between the variables and the light colors shows less correlation between the variables</a:t>
            </a:r>
          </a:p>
          <a:p>
            <a:pPr marL="285744" indent="-285744">
              <a:lnSpc>
                <a:spcPct val="150000"/>
              </a:lnSpc>
              <a:buFont typeface="Wingdings" panose="05000000000000000000" pitchFamily="2" charset="2"/>
              <a:buChar char="§"/>
            </a:pPr>
            <a:r>
              <a:rPr lang="en-US" dirty="0">
                <a:latin typeface="Tahoma" panose="020B0604030504040204" pitchFamily="34" charset="0"/>
                <a:ea typeface="Tahoma" panose="020B0604030504040204" pitchFamily="34" charset="0"/>
                <a:cs typeface="Tahoma" panose="020B0604030504040204" pitchFamily="34" charset="0"/>
              </a:rPr>
              <a:t>If </a:t>
            </a:r>
            <a:r>
              <a:rPr lang="en-US" dirty="0" smtClean="0">
                <a:latin typeface="Tahoma" panose="020B0604030504040204" pitchFamily="34" charset="0"/>
                <a:ea typeface="Tahoma" panose="020B0604030504040204" pitchFamily="34" charset="0"/>
                <a:cs typeface="Tahoma" panose="020B0604030504040204" pitchFamily="34" charset="0"/>
              </a:rPr>
              <a:t>2 columns are highly correlated(lets say: more </a:t>
            </a:r>
            <a:r>
              <a:rPr lang="en-US" dirty="0">
                <a:latin typeface="Tahoma" panose="020B0604030504040204" pitchFamily="34" charset="0"/>
                <a:ea typeface="Tahoma" panose="020B0604030504040204" pitchFamily="34" charset="0"/>
                <a:cs typeface="Tahoma" panose="020B0604030504040204" pitchFamily="34" charset="0"/>
              </a:rPr>
              <a:t>than 98% )we can remove that column</a:t>
            </a:r>
            <a:endParaRPr lang="en-IN"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2591346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latin typeface="Tahoma" panose="020B0604030504040204" pitchFamily="34" charset="0"/>
                <a:ea typeface="Tahoma" panose="020B0604030504040204" pitchFamily="34" charset="0"/>
                <a:cs typeface="Tahoma" panose="020B0604030504040204" pitchFamily="34" charset="0"/>
              </a:rPr>
              <a:t>Handling outliers</a:t>
            </a:r>
            <a:endParaRPr lang="en-IN" b="1" dirty="0">
              <a:latin typeface="Tahoma" panose="020B0604030504040204" pitchFamily="34" charset="0"/>
              <a:ea typeface="Tahoma" panose="020B0604030504040204" pitchFamily="34" charset="0"/>
              <a:cs typeface="Tahoma" panose="020B0604030504040204" pitchFamily="34" charset="0"/>
            </a:endParaRPr>
          </a:p>
        </p:txBody>
      </p:sp>
      <p:sp>
        <p:nvSpPr>
          <p:cNvPr id="5" name="Content Placeholder 4"/>
          <p:cNvSpPr>
            <a:spLocks noGrp="1"/>
          </p:cNvSpPr>
          <p:nvPr>
            <p:ph idx="1"/>
          </p:nvPr>
        </p:nvSpPr>
        <p:spPr>
          <a:xfrm>
            <a:off x="86710" y="2556932"/>
            <a:ext cx="12170980" cy="4301068"/>
          </a:xfrm>
        </p:spPr>
        <p:txBody>
          <a:bodyPr>
            <a:normAutofit/>
          </a:bodyPr>
          <a:lstStyle/>
          <a:p>
            <a:pPr>
              <a:buFont typeface="Wingdings" panose="05000000000000000000" pitchFamily="2" charset="2"/>
              <a:buChar char="q"/>
            </a:pPr>
            <a:r>
              <a:rPr lang="en-US" dirty="0">
                <a:latin typeface="Tahoma" panose="020B0604030504040204" pitchFamily="34" charset="0"/>
                <a:ea typeface="Tahoma" panose="020B0604030504040204" pitchFamily="34" charset="0"/>
                <a:cs typeface="Tahoma" panose="020B0604030504040204" pitchFamily="34" charset="0"/>
              </a:rPr>
              <a:t>Presence of outliers may cause problems during model fitting </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a:latin typeface="Tahoma" panose="020B0604030504040204" pitchFamily="34" charset="0"/>
                <a:ea typeface="Tahoma" panose="020B0604030504040204" pitchFamily="34" charset="0"/>
                <a:cs typeface="Tahoma" panose="020B0604030504040204" pitchFamily="34" charset="0"/>
              </a:rPr>
              <a:t>and may also result in inflated error metrics which give higher weights to large errors. Hence, it is necessary to treat outliers before building a machine learning model</a:t>
            </a:r>
            <a:r>
              <a:rPr lang="en-US" dirty="0" smtClean="0">
                <a:latin typeface="Tahoma" panose="020B0604030504040204" pitchFamily="34" charset="0"/>
                <a:ea typeface="Tahoma" panose="020B0604030504040204" pitchFamily="34" charset="0"/>
                <a:cs typeface="Tahoma" panose="020B0604030504040204" pitchFamily="34" charset="0"/>
              </a:rPr>
              <a:t>.</a:t>
            </a:r>
          </a:p>
          <a:p>
            <a:pPr>
              <a:buFont typeface="Wingdings" panose="05000000000000000000" pitchFamily="2" charset="2"/>
              <a:buChar char="q"/>
            </a:pPr>
            <a:r>
              <a:rPr lang="en-US" dirty="0" smtClean="0">
                <a:latin typeface="Tahoma" panose="020B0604030504040204" pitchFamily="34" charset="0"/>
                <a:ea typeface="Tahoma" panose="020B0604030504040204" pitchFamily="34" charset="0"/>
                <a:cs typeface="Tahoma" panose="020B0604030504040204" pitchFamily="34" charset="0"/>
              </a:rPr>
              <a:t>Here I was used IQR method to remove the outliers because of data is skewed</a:t>
            </a:r>
          </a:p>
          <a:p>
            <a:pPr>
              <a:buFont typeface="Wingdings" panose="05000000000000000000" pitchFamily="2" charset="2"/>
              <a:buChar char="q"/>
            </a:pPr>
            <a:r>
              <a:rPr lang="en-US" dirty="0">
                <a:latin typeface="Tahoma" panose="020B0604030504040204" pitchFamily="34" charset="0"/>
                <a:ea typeface="Tahoma" panose="020B0604030504040204" pitchFamily="34" charset="0"/>
                <a:cs typeface="Tahoma" panose="020B0604030504040204" pitchFamily="34" charset="0"/>
              </a:rPr>
              <a:t>compute lower bound = (Q1–1.5*IQR</a:t>
            </a:r>
            <a:r>
              <a:rPr lang="en-US" dirty="0" smtClean="0">
                <a:latin typeface="Tahoma" panose="020B0604030504040204" pitchFamily="34" charset="0"/>
                <a:ea typeface="Tahoma" panose="020B0604030504040204" pitchFamily="34" charset="0"/>
                <a:cs typeface="Tahoma" panose="020B0604030504040204" pitchFamily="34" charset="0"/>
              </a:rPr>
              <a:t>),upper </a:t>
            </a:r>
            <a:r>
              <a:rPr lang="en-US" dirty="0">
                <a:latin typeface="Tahoma" panose="020B0604030504040204" pitchFamily="34" charset="0"/>
                <a:ea typeface="Tahoma" panose="020B0604030504040204" pitchFamily="34" charset="0"/>
                <a:cs typeface="Tahoma" panose="020B0604030504040204" pitchFamily="34" charset="0"/>
              </a:rPr>
              <a:t>bound = (Q3+1.5*IQR</a:t>
            </a:r>
            <a:r>
              <a:rPr lang="en-US" dirty="0" smtClean="0">
                <a:latin typeface="Tahoma" panose="020B0604030504040204" pitchFamily="34" charset="0"/>
                <a:ea typeface="Tahoma" panose="020B0604030504040204" pitchFamily="34" charset="0"/>
                <a:cs typeface="Tahoma" panose="020B0604030504040204" pitchFamily="34" charset="0"/>
              </a:rPr>
              <a:t>)</a:t>
            </a:r>
          </a:p>
          <a:p>
            <a:pPr>
              <a:buFont typeface="Wingdings" panose="05000000000000000000" pitchFamily="2" charset="2"/>
              <a:buChar char="q"/>
            </a:pPr>
            <a:r>
              <a:rPr lang="en-US" dirty="0">
                <a:latin typeface="Tahoma" panose="020B0604030504040204" pitchFamily="34" charset="0"/>
                <a:ea typeface="Tahoma" panose="020B0604030504040204" pitchFamily="34" charset="0"/>
                <a:cs typeface="Tahoma" panose="020B0604030504040204" pitchFamily="34" charset="0"/>
              </a:rPr>
              <a:t>Sort the dataset in ascending order</a:t>
            </a:r>
          </a:p>
          <a:p>
            <a:pPr>
              <a:buFont typeface="Wingdings" panose="05000000000000000000" pitchFamily="2" charset="2"/>
              <a:buChar char="q"/>
            </a:pPr>
            <a:r>
              <a:rPr lang="en-US" dirty="0">
                <a:latin typeface="Tahoma" panose="020B0604030504040204" pitchFamily="34" charset="0"/>
                <a:ea typeface="Tahoma" panose="020B0604030504040204" pitchFamily="34" charset="0"/>
                <a:cs typeface="Tahoma" panose="020B0604030504040204" pitchFamily="34" charset="0"/>
              </a:rPr>
              <a:t>calculate the 1st and 3rd quartiles(Q1, Q3)</a:t>
            </a:r>
          </a:p>
          <a:p>
            <a:pPr>
              <a:buFont typeface="Wingdings" panose="05000000000000000000" pitchFamily="2" charset="2"/>
              <a:buChar char="q"/>
            </a:pPr>
            <a:r>
              <a:rPr lang="en-US" dirty="0">
                <a:latin typeface="Tahoma" panose="020B0604030504040204" pitchFamily="34" charset="0"/>
                <a:ea typeface="Tahoma" panose="020B0604030504040204" pitchFamily="34" charset="0"/>
                <a:cs typeface="Tahoma" panose="020B0604030504040204" pitchFamily="34" charset="0"/>
              </a:rPr>
              <a:t>compute IQR=Q3-Q1</a:t>
            </a:r>
          </a:p>
          <a:p>
            <a:pPr>
              <a:buFont typeface="Wingdings" panose="05000000000000000000" pitchFamily="2" charset="2"/>
              <a:buChar char="§"/>
            </a:pPr>
            <a:endParaRPr lang="en-IN"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8970" y="4272595"/>
            <a:ext cx="6959149" cy="2443794"/>
          </a:xfrm>
          <a:prstGeom prst="rect">
            <a:avLst/>
          </a:prstGeom>
        </p:spPr>
      </p:pic>
    </p:spTree>
    <p:extLst>
      <p:ext uri="{BB962C8B-B14F-4D97-AF65-F5344CB8AC3E}">
        <p14:creationId xmlns:p14="http://schemas.microsoft.com/office/powerpoint/2010/main" val="17611132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388" y="299939"/>
            <a:ext cx="3953732" cy="326946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8032" y="180427"/>
            <a:ext cx="6912864" cy="3257717"/>
          </a:xfrm>
          <a:prstGeom prst="rect">
            <a:avLst/>
          </a:prstGeom>
        </p:spPr>
      </p:pic>
      <p:sp>
        <p:nvSpPr>
          <p:cNvPr id="6" name="TextBox 5"/>
          <p:cNvSpPr txBox="1"/>
          <p:nvPr/>
        </p:nvSpPr>
        <p:spPr>
          <a:xfrm>
            <a:off x="435388" y="3730306"/>
            <a:ext cx="11534108" cy="646331"/>
          </a:xfrm>
          <a:prstGeom prst="rect">
            <a:avLst/>
          </a:prstGeom>
          <a:noFill/>
        </p:spPr>
        <p:txBody>
          <a:bodyPr wrap="square" rtlCol="0">
            <a:spAutoFit/>
          </a:bodyPr>
          <a:lstStyle/>
          <a:p>
            <a:r>
              <a:rPr lang="en-US" dirty="0">
                <a:latin typeface="Tahoma" panose="020B0604030504040204" pitchFamily="34" charset="0"/>
                <a:ea typeface="Tahoma" panose="020B0604030504040204" pitchFamily="34" charset="0"/>
                <a:cs typeface="Tahoma" panose="020B0604030504040204" pitchFamily="34" charset="0"/>
              </a:rPr>
              <a:t>The dataset repository contains a mix of both approved and </a:t>
            </a:r>
            <a:r>
              <a:rPr lang="en-US" dirty="0" smtClean="0">
                <a:latin typeface="Tahoma" panose="020B0604030504040204" pitchFamily="34" charset="0"/>
                <a:ea typeface="Tahoma" panose="020B0604030504040204" pitchFamily="34" charset="0"/>
                <a:cs typeface="Tahoma" panose="020B0604030504040204" pitchFamily="34" charset="0"/>
              </a:rPr>
              <a:t>non-approved </a:t>
            </a:r>
            <a:r>
              <a:rPr lang="en-US" dirty="0" smtClean="0"/>
              <a:t>.</a:t>
            </a:r>
          </a:p>
          <a:p>
            <a:r>
              <a:rPr lang="en-US" dirty="0" smtClean="0">
                <a:latin typeface="Tahoma" panose="020B0604030504040204" pitchFamily="34" charset="0"/>
                <a:ea typeface="Tahoma" panose="020B0604030504040204" pitchFamily="34" charset="0"/>
                <a:cs typeface="Tahoma" panose="020B0604030504040204" pitchFamily="34" charset="0"/>
              </a:rPr>
              <a:t>In this data set most of applicants are </a:t>
            </a:r>
            <a:r>
              <a:rPr lang="en-US" b="1" dirty="0" smtClean="0">
                <a:latin typeface="Tahoma" panose="020B0604030504040204" pitchFamily="34" charset="0"/>
                <a:ea typeface="Tahoma" panose="020B0604030504040204" pitchFamily="34" charset="0"/>
                <a:cs typeface="Tahoma" panose="020B0604030504040204" pitchFamily="34" charset="0"/>
              </a:rPr>
              <a:t>working married Female with a partner and no child  </a:t>
            </a:r>
            <a:endParaRPr lang="en-IN" b="1" dirty="0">
              <a:latin typeface="Tahoma" panose="020B0604030504040204" pitchFamily="34" charset="0"/>
              <a:ea typeface="Tahoma" panose="020B0604030504040204" pitchFamily="34" charset="0"/>
              <a:cs typeface="Tahoma" panose="020B0604030504040204" pitchFamily="34" charset="0"/>
            </a:endParaRP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83096" y="4391800"/>
            <a:ext cx="5641848" cy="2155303"/>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4452" y="4421448"/>
            <a:ext cx="4929340" cy="2096006"/>
          </a:xfrm>
          <a:prstGeom prst="rect">
            <a:avLst/>
          </a:prstGeom>
        </p:spPr>
      </p:pic>
    </p:spTree>
    <p:extLst>
      <p:ext uri="{BB962C8B-B14F-4D97-AF65-F5344CB8AC3E}">
        <p14:creationId xmlns:p14="http://schemas.microsoft.com/office/powerpoint/2010/main" val="22455604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a:xfrm>
            <a:off x="1116854" y="910168"/>
            <a:ext cx="9346148" cy="706964"/>
          </a:xfrm>
        </p:spPr>
        <p:txBody>
          <a:bodyPr/>
          <a:lstStyle/>
          <a:p>
            <a:r>
              <a:rPr lang="en-US" b="1" dirty="0">
                <a:latin typeface="Tahoma" panose="020B0604030504040204" pitchFamily="34" charset="0"/>
                <a:ea typeface="Tahoma" panose="020B0604030504040204" pitchFamily="34" charset="0"/>
                <a:cs typeface="Tahoma" panose="020B0604030504040204" pitchFamily="34" charset="0"/>
              </a:rPr>
              <a:t>Features ranked on the basis of their importance </a:t>
            </a:r>
            <a:endParaRPr lang="en-IN" b="1" dirty="0">
              <a:latin typeface="Tahoma" panose="020B0604030504040204" pitchFamily="34" charset="0"/>
              <a:ea typeface="Tahoma" panose="020B0604030504040204" pitchFamily="34" charset="0"/>
              <a:cs typeface="Tahoma" panose="020B0604030504040204" pitchFamily="34" charset="0"/>
            </a:endParaRPr>
          </a:p>
        </p:txBody>
      </p:sp>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6854" y="2419518"/>
            <a:ext cx="9157445" cy="4203649"/>
          </a:xfrm>
          <a:prstGeom prst="rect">
            <a:avLst/>
          </a:prstGeom>
        </p:spPr>
      </p:pic>
    </p:spTree>
    <p:extLst>
      <p:ext uri="{BB962C8B-B14F-4D97-AF65-F5344CB8AC3E}">
        <p14:creationId xmlns:p14="http://schemas.microsoft.com/office/powerpoint/2010/main" val="32931568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ahoma" panose="020B0604030504040204" pitchFamily="34" charset="0"/>
                <a:ea typeface="Tahoma" panose="020B0604030504040204" pitchFamily="34" charset="0"/>
                <a:cs typeface="Tahoma" panose="020B0604030504040204" pitchFamily="34" charset="0"/>
              </a:rPr>
              <a:t>Data Preprocessing</a:t>
            </a:r>
            <a:endParaRPr lang="en-IN" b="1" dirty="0">
              <a:latin typeface="Tahoma" panose="020B0604030504040204" pitchFamily="34" charset="0"/>
              <a:ea typeface="Tahoma" panose="020B0604030504040204" pitchFamily="34" charset="0"/>
              <a:cs typeface="Tahoma" panose="020B0604030504040204" pitchFamily="34" charset="0"/>
            </a:endParaRPr>
          </a:p>
        </p:txBody>
      </p:sp>
      <p:sp>
        <p:nvSpPr>
          <p:cNvPr id="4" name="Content Placeholder 3"/>
          <p:cNvSpPr>
            <a:spLocks noGrp="1"/>
          </p:cNvSpPr>
          <p:nvPr>
            <p:ph idx="1"/>
          </p:nvPr>
        </p:nvSpPr>
        <p:spPr>
          <a:xfrm>
            <a:off x="178025" y="2314322"/>
            <a:ext cx="11757727" cy="4543677"/>
          </a:xfrm>
        </p:spPr>
        <p:txBody>
          <a:bodyPr>
            <a:normAutofit/>
          </a:bodyPr>
          <a:lstStyle/>
          <a:p>
            <a:pPr>
              <a:lnSpc>
                <a:spcPct val="150000"/>
              </a:lnSpc>
              <a:buFont typeface="Wingdings" panose="05000000000000000000" pitchFamily="2" charset="2"/>
              <a:buChar char="§"/>
            </a:pPr>
            <a:r>
              <a:rPr lang="en-US" dirty="0" smtClean="0">
                <a:latin typeface="Tahoma" panose="020B0604030504040204" pitchFamily="34" charset="0"/>
                <a:ea typeface="Tahoma" panose="020B0604030504040204" pitchFamily="34" charset="0"/>
                <a:cs typeface="Tahoma" panose="020B0604030504040204" pitchFamily="34" charset="0"/>
              </a:rPr>
              <a:t>Data set is divided in </a:t>
            </a:r>
            <a:r>
              <a:rPr lang="en-US" b="1" dirty="0" smtClean="0">
                <a:latin typeface="Tahoma" panose="020B0604030504040204" pitchFamily="34" charset="0"/>
                <a:ea typeface="Tahoma" panose="020B0604030504040204" pitchFamily="34" charset="0"/>
                <a:cs typeface="Tahoma" panose="020B0604030504040204" pitchFamily="34" charset="0"/>
              </a:rPr>
              <a:t>80:20  ration </a:t>
            </a:r>
            <a:r>
              <a:rPr lang="en-US" dirty="0" smtClean="0">
                <a:latin typeface="Tahoma" panose="020B0604030504040204" pitchFamily="34" charset="0"/>
                <a:ea typeface="Tahoma" panose="020B0604030504040204" pitchFamily="34" charset="0"/>
                <a:cs typeface="Tahoma" panose="020B0604030504040204" pitchFamily="34" charset="0"/>
              </a:rPr>
              <a:t>for train and test respectively.</a:t>
            </a:r>
          </a:p>
          <a:p>
            <a:pPr>
              <a:lnSpc>
                <a:spcPct val="150000"/>
              </a:lnSpc>
              <a:buFont typeface="Wingdings" panose="05000000000000000000" pitchFamily="2" charset="2"/>
              <a:buChar char="§"/>
            </a:pPr>
            <a:r>
              <a:rPr lang="en-US" b="1" dirty="0" smtClean="0">
                <a:latin typeface="Tahoma" panose="020B0604030504040204" pitchFamily="34" charset="0"/>
                <a:ea typeface="Tahoma" panose="020B0604030504040204" pitchFamily="34" charset="0"/>
                <a:cs typeface="Tahoma" panose="020B0604030504040204" pitchFamily="34" charset="0"/>
              </a:rPr>
              <a:t>ID column </a:t>
            </a:r>
            <a:r>
              <a:rPr lang="en-US" dirty="0" smtClean="0">
                <a:latin typeface="Tahoma" panose="020B0604030504040204" pitchFamily="34" charset="0"/>
                <a:ea typeface="Tahoma" panose="020B0604030504040204" pitchFamily="34" charset="0"/>
                <a:cs typeface="Tahoma" panose="020B0604030504040204" pitchFamily="34" charset="0"/>
              </a:rPr>
              <a:t>was dropped its unnecessary for our model</a:t>
            </a:r>
          </a:p>
          <a:p>
            <a:pPr>
              <a:lnSpc>
                <a:spcPct val="150000"/>
              </a:lnSpc>
              <a:buFont typeface="Wingdings" panose="05000000000000000000" pitchFamily="2" charset="2"/>
              <a:buChar char="§"/>
            </a:pPr>
            <a:r>
              <a:rPr lang="en-US" b="1" dirty="0" smtClean="0">
                <a:latin typeface="Tahoma" panose="020B0604030504040204" pitchFamily="34" charset="0"/>
                <a:ea typeface="Tahoma" panose="020B0604030504040204" pitchFamily="34" charset="0"/>
                <a:cs typeface="Tahoma" panose="020B0604030504040204" pitchFamily="34" charset="0"/>
              </a:rPr>
              <a:t>No null </a:t>
            </a:r>
            <a:r>
              <a:rPr lang="en-US" dirty="0" smtClean="0">
                <a:latin typeface="Tahoma" panose="020B0604030504040204" pitchFamily="34" charset="0"/>
                <a:ea typeface="Tahoma" panose="020B0604030504040204" pitchFamily="34" charset="0"/>
                <a:cs typeface="Tahoma" panose="020B0604030504040204" pitchFamily="34" charset="0"/>
              </a:rPr>
              <a:t>values in this dataset</a:t>
            </a:r>
          </a:p>
          <a:p>
            <a:pPr>
              <a:lnSpc>
                <a:spcPct val="150000"/>
              </a:lnSpc>
              <a:buFont typeface="Wingdings" panose="05000000000000000000" pitchFamily="2" charset="2"/>
              <a:buChar char="§"/>
            </a:pPr>
            <a:r>
              <a:rPr lang="en-US" b="1" dirty="0">
                <a:latin typeface="Tahoma" panose="020B0604030504040204" pitchFamily="34" charset="0"/>
                <a:ea typeface="Tahoma" panose="020B0604030504040204" pitchFamily="34" charset="0"/>
                <a:cs typeface="Tahoma" panose="020B0604030504040204" pitchFamily="34" charset="0"/>
              </a:rPr>
              <a:t>Standardization: </a:t>
            </a:r>
            <a:r>
              <a:rPr lang="en-US" dirty="0">
                <a:latin typeface="Tahoma" panose="020B0604030504040204" pitchFamily="34" charset="0"/>
                <a:ea typeface="Tahoma" panose="020B0604030504040204" pitchFamily="34" charset="0"/>
                <a:cs typeface="Tahoma" panose="020B0604030504040204" pitchFamily="34" charset="0"/>
              </a:rPr>
              <a:t>It is a very effective technique which re-scales a feature value so that it has distribution with 0 mean value and variance equals to 1</a:t>
            </a:r>
            <a:r>
              <a:rPr lang="en-US" dirty="0" smtClean="0">
                <a:latin typeface="Tahoma" panose="020B0604030504040204" pitchFamily="34" charset="0"/>
                <a:ea typeface="Tahoma" panose="020B0604030504040204" pitchFamily="34" charset="0"/>
                <a:cs typeface="Tahoma" panose="020B0604030504040204" pitchFamily="34" charset="0"/>
              </a:rPr>
              <a:t>.</a:t>
            </a:r>
          </a:p>
          <a:p>
            <a:pPr>
              <a:lnSpc>
                <a:spcPct val="150000"/>
              </a:lnSpc>
              <a:buFont typeface="Wingdings" panose="05000000000000000000" pitchFamily="2" charset="2"/>
              <a:buChar char="§"/>
            </a:pPr>
            <a:r>
              <a:rPr lang="en-US" b="1" dirty="0">
                <a:latin typeface="Tahoma" panose="020B0604030504040204" pitchFamily="34" charset="0"/>
                <a:ea typeface="Tahoma" panose="020B0604030504040204" pitchFamily="34" charset="0"/>
                <a:cs typeface="Tahoma" panose="020B0604030504040204" pitchFamily="34" charset="0"/>
              </a:rPr>
              <a:t>SMOTE (synthetic minority oversampling technique)</a:t>
            </a:r>
            <a:r>
              <a:rPr lang="en-US" dirty="0">
                <a:latin typeface="Tahoma" panose="020B0604030504040204" pitchFamily="34" charset="0"/>
                <a:ea typeface="Tahoma" panose="020B0604030504040204" pitchFamily="34" charset="0"/>
                <a:cs typeface="Tahoma" panose="020B0604030504040204" pitchFamily="34" charset="0"/>
              </a:rPr>
              <a:t> is one of the most commonly used oversampling methods to solve the imbalance problem.</a:t>
            </a:r>
            <a:br>
              <a:rPr lang="en-US" dirty="0">
                <a:latin typeface="Tahoma" panose="020B0604030504040204" pitchFamily="34" charset="0"/>
                <a:ea typeface="Tahoma" panose="020B0604030504040204" pitchFamily="34" charset="0"/>
                <a:cs typeface="Tahoma" panose="020B0604030504040204" pitchFamily="34" charset="0"/>
              </a:rPr>
            </a:br>
            <a:r>
              <a:rPr lang="en-US" dirty="0">
                <a:latin typeface="Tahoma" panose="020B0604030504040204" pitchFamily="34" charset="0"/>
                <a:ea typeface="Tahoma" panose="020B0604030504040204" pitchFamily="34" charset="0"/>
                <a:cs typeface="Tahoma" panose="020B0604030504040204" pitchFamily="34" charset="0"/>
              </a:rPr>
              <a:t>It aims to balance class distribution by randomly increasing minority class examples by replicating </a:t>
            </a:r>
            <a:r>
              <a:rPr lang="en-US" dirty="0" smtClean="0">
                <a:latin typeface="Tahoma" panose="020B0604030504040204" pitchFamily="34" charset="0"/>
                <a:ea typeface="Tahoma" panose="020B0604030504040204" pitchFamily="34" charset="0"/>
                <a:cs typeface="Tahoma" panose="020B0604030504040204" pitchFamily="34" charset="0"/>
              </a:rPr>
              <a:t>them.</a:t>
            </a:r>
            <a:endParaRPr lang="en-IN"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34507686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2560</TotalTime>
  <Words>881</Words>
  <Application>Microsoft Office PowerPoint</Application>
  <PresentationFormat>Widescreen</PresentationFormat>
  <Paragraphs>169</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Century Gothic</vt:lpstr>
      <vt:lpstr>Tahoma</vt:lpstr>
      <vt:lpstr>Wingdings</vt:lpstr>
      <vt:lpstr>Wingdings 3</vt:lpstr>
      <vt:lpstr>Ion Boardroom</vt:lpstr>
      <vt:lpstr>Credit-card-approval-prediction-classification</vt:lpstr>
      <vt:lpstr>PROBLEM STATEMENT:</vt:lpstr>
      <vt:lpstr>Overview </vt:lpstr>
      <vt:lpstr>Dataset overview</vt:lpstr>
      <vt:lpstr>Correlation</vt:lpstr>
      <vt:lpstr>Handling outliers</vt:lpstr>
      <vt:lpstr>PowerPoint Presentation</vt:lpstr>
      <vt:lpstr>Features ranked on the basis of their importance </vt:lpstr>
      <vt:lpstr>Data Preprocessing</vt:lpstr>
      <vt:lpstr>Label encoding</vt:lpstr>
      <vt:lpstr>One hot-encoding</vt:lpstr>
      <vt:lpstr>Different Models</vt:lpstr>
      <vt:lpstr>Proposed Model</vt:lpstr>
      <vt:lpstr>testing and training accuracy</vt:lpstr>
      <vt:lpstr>Evaluation Process</vt:lpstr>
      <vt:lpstr>Confusion Matrix</vt:lpstr>
      <vt:lpstr>Roc curve</vt:lpstr>
      <vt:lpstr>Key findings</vt:lpstr>
      <vt:lpstr>How helpful for Business</vt:lpstr>
      <vt:lpstr>Further improvements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Bharatesh</dc:creator>
  <cp:lastModifiedBy>Parikshith_S_Gowda</cp:lastModifiedBy>
  <cp:revision>137</cp:revision>
  <dcterms:created xsi:type="dcterms:W3CDTF">2022-05-18T18:30:25Z</dcterms:created>
  <dcterms:modified xsi:type="dcterms:W3CDTF">2022-07-12T19:57:26Z</dcterms:modified>
</cp:coreProperties>
</file>