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56" r:id="rId2"/>
    <p:sldId id="258" r:id="rId3"/>
    <p:sldId id="259" r:id="rId4"/>
    <p:sldId id="260" r:id="rId5"/>
    <p:sldId id="264" r:id="rId6"/>
    <p:sldId id="262" r:id="rId7"/>
    <p:sldId id="265"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9" d="100"/>
          <a:sy n="79" d="100"/>
        </p:scale>
        <p:origin x="8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D1D1EADE-8E88-4C7C-8AC5-FB148DE4940E}" type="datetime1">
              <a:rPr lang="en-US" smtClean="0"/>
              <a:t>6/14/2025</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38302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C3C8B9C-477D-492A-96AD-1FC2CC997A73}" type="datetime1">
              <a:rPr lang="en-US" smtClean="0"/>
              <a:t>6/14/2025</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090463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42D3AED5-E26D-4E29-B1B3-7847B6779594}" type="datetime1">
              <a:rPr lang="en-US" smtClean="0"/>
              <a:t>6/14/2025</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052541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157B6794-849E-4626-908B-D15793550EFB}" type="datetime1">
              <a:rPr lang="en-US" smtClean="0"/>
              <a:t>6/14/2025</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245173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3DB64E7-5594-42A3-ADBF-E95A7ACEAD64}" type="datetime1">
              <a:rPr lang="en-US" smtClean="0"/>
              <a:t>6/14/2025</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552960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18462B0B-D248-4FFB-8695-AD7FA4B1284A}" type="datetime1">
              <a:rPr lang="en-US" smtClean="0"/>
              <a:t>6/14/2025</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780624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D0378EFB-9159-4510-B73F-4F0409ADE937}" type="datetime1">
              <a:rPr lang="en-US" smtClean="0"/>
              <a:t>6/14/2025</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029753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9BC9412-2452-4BED-A324-9D8C115361AD}" type="datetime1">
              <a:rPr lang="en-US" smtClean="0"/>
              <a:t>6/14/2025</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581326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5318F62-D251-40E8-A23C-F4CFE9FEAB41}" type="datetime1">
              <a:rPr lang="en-US" smtClean="0"/>
              <a:t>6/14/2025</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022325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44F76144-149E-4874-93A5-554A0357CF82}" type="datetime1">
              <a:rPr lang="en-US" smtClean="0"/>
              <a:t>6/14/2025</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349517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0BA65D8-0540-4835-AE5C-25D29DBA01BE}" type="datetime1">
              <a:rPr lang="en-US" smtClean="0"/>
              <a:t>6/14/2025</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882335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6/14/2025</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1718904"/>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79" r:id="rId6"/>
    <p:sldLayoutId id="2147483775" r:id="rId7"/>
    <p:sldLayoutId id="2147483776" r:id="rId8"/>
    <p:sldLayoutId id="2147483777" r:id="rId9"/>
    <p:sldLayoutId id="2147483778" r:id="rId10"/>
    <p:sldLayoutId id="2147483780" r:id="rId1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85CB65D0-496F-4797-A015-C85839E35D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Triangular abstract background">
            <a:extLst>
              <a:ext uri="{FF2B5EF4-FFF2-40B4-BE49-F238E27FC236}">
                <a16:creationId xmlns:a16="http://schemas.microsoft.com/office/drawing/2014/main" id="{356956A4-538D-9015-CF63-1E903E388F93}"/>
              </a:ext>
            </a:extLst>
          </p:cNvPr>
          <p:cNvPicPr>
            <a:picLocks noChangeAspect="1"/>
          </p:cNvPicPr>
          <p:nvPr/>
        </p:nvPicPr>
        <p:blipFill>
          <a:blip r:embed="rId2"/>
          <a:srcRect t="15730"/>
          <a:stretch>
            <a:fillRect/>
          </a:stretch>
        </p:blipFill>
        <p:spPr>
          <a:xfrm>
            <a:off x="1" y="10"/>
            <a:ext cx="12192000" cy="6857989"/>
          </a:xfrm>
          <a:prstGeom prst="rect">
            <a:avLst/>
          </a:prstGeom>
        </p:spPr>
      </p:pic>
      <p:sp>
        <p:nvSpPr>
          <p:cNvPr id="26" name="Rectangle 25">
            <a:extLst>
              <a:ext uri="{FF2B5EF4-FFF2-40B4-BE49-F238E27FC236}">
                <a16:creationId xmlns:a16="http://schemas.microsoft.com/office/drawing/2014/main" id="{95D2C779-8883-4E5F-A170-0F464918C1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307" y="990598"/>
            <a:ext cx="12188952" cy="4745182"/>
          </a:xfrm>
          <a:prstGeom prst="rect">
            <a:avLst/>
          </a:prstGeom>
          <a:gradFill>
            <a:gsLst>
              <a:gs pos="35000">
                <a:srgbClr val="000000">
                  <a:alpha val="41000"/>
                </a:srgbClr>
              </a:gs>
              <a:gs pos="0">
                <a:srgbClr val="000000">
                  <a:alpha val="0"/>
                </a:srgbClr>
              </a:gs>
              <a:gs pos="47744">
                <a:srgbClr val="000000">
                  <a:alpha val="51000"/>
                </a:srgbClr>
              </a:gs>
              <a:gs pos="70000">
                <a:srgbClr val="000000">
                  <a:alpha val="37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8AED50-3D57-00D9-832D-AB5621EA104D}"/>
              </a:ext>
            </a:extLst>
          </p:cNvPr>
          <p:cNvSpPr>
            <a:spLocks noGrp="1"/>
          </p:cNvSpPr>
          <p:nvPr>
            <p:ph type="ctrTitle"/>
          </p:nvPr>
        </p:nvSpPr>
        <p:spPr>
          <a:xfrm>
            <a:off x="1833541" y="990599"/>
            <a:ext cx="5619054" cy="4849091"/>
          </a:xfrm>
        </p:spPr>
        <p:txBody>
          <a:bodyPr anchor="ctr">
            <a:normAutofit/>
          </a:bodyPr>
          <a:lstStyle/>
          <a:p>
            <a:pPr algn="r"/>
            <a:r>
              <a:rPr lang="en-IN" dirty="0">
                <a:solidFill>
                  <a:srgbClr val="FFFFFF"/>
                </a:solidFill>
              </a:rPr>
              <a:t>CREDIT CARD </a:t>
            </a:r>
          </a:p>
        </p:txBody>
      </p:sp>
      <p:sp>
        <p:nvSpPr>
          <p:cNvPr id="3" name="Subtitle 2">
            <a:extLst>
              <a:ext uri="{FF2B5EF4-FFF2-40B4-BE49-F238E27FC236}">
                <a16:creationId xmlns:a16="http://schemas.microsoft.com/office/drawing/2014/main" id="{0FE0F452-A5B2-9D0B-1501-2A8E9159436E}"/>
              </a:ext>
            </a:extLst>
          </p:cNvPr>
          <p:cNvSpPr>
            <a:spLocks noGrp="1"/>
          </p:cNvSpPr>
          <p:nvPr>
            <p:ph type="subTitle" idx="1"/>
          </p:nvPr>
        </p:nvSpPr>
        <p:spPr>
          <a:xfrm>
            <a:off x="8712865" y="1447799"/>
            <a:ext cx="2368905" cy="4076699"/>
          </a:xfrm>
        </p:spPr>
        <p:txBody>
          <a:bodyPr anchor="ctr">
            <a:normAutofit/>
          </a:bodyPr>
          <a:lstStyle/>
          <a:p>
            <a:r>
              <a:rPr lang="en-IN" b="1" dirty="0">
                <a:solidFill>
                  <a:srgbClr val="FFFFFF"/>
                </a:solidFill>
              </a:rPr>
              <a:t>WEEKLY STATUS REPORT </a:t>
            </a:r>
          </a:p>
        </p:txBody>
      </p:sp>
      <p:cxnSp>
        <p:nvCxnSpPr>
          <p:cNvPr id="27" name="Straight Connector 26">
            <a:extLst>
              <a:ext uri="{FF2B5EF4-FFF2-40B4-BE49-F238E27FC236}">
                <a16:creationId xmlns:a16="http://schemas.microsoft.com/office/drawing/2014/main" id="{BD96A694-258D-4418-A83C-B9BA72FD44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115300" y="1780927"/>
            <a:ext cx="0" cy="3390901"/>
          </a:xfrm>
          <a:prstGeom prst="line">
            <a:avLst/>
          </a:prstGeom>
          <a:ln w="44450">
            <a:solidFill>
              <a:srgbClr val="FFFFFF"/>
            </a:solidFill>
          </a:ln>
          <a:effectLst>
            <a:outerShdw blurRad="50800" dist="38100" dir="2700000" sx="88000" sy="88000" algn="tl" rotWithShape="0">
              <a:prstClr val="black">
                <a:alpha val="26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651609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B3B0CD-0B70-7432-9D83-2A4EEDC4D5C8}"/>
            </a:ext>
          </a:extLst>
        </p:cNvPr>
        <p:cNvGrpSpPr/>
        <p:nvPr/>
      </p:nvGrpSpPr>
      <p:grpSpPr>
        <a:xfrm>
          <a:off x="0" y="0"/>
          <a:ext cx="0" cy="0"/>
          <a:chOff x="0" y="0"/>
          <a:chExt cx="0" cy="0"/>
        </a:xfrm>
      </p:grpSpPr>
      <p:pic>
        <p:nvPicPr>
          <p:cNvPr id="14" name="Picture 13" descr="Triangular abstract background">
            <a:extLst>
              <a:ext uri="{FF2B5EF4-FFF2-40B4-BE49-F238E27FC236}">
                <a16:creationId xmlns:a16="http://schemas.microsoft.com/office/drawing/2014/main" id="{6BD749DA-7965-5BC5-15E6-A820FBAFE6DE}"/>
              </a:ext>
            </a:extLst>
          </p:cNvPr>
          <p:cNvPicPr>
            <a:picLocks noChangeAspect="1"/>
          </p:cNvPicPr>
          <p:nvPr/>
        </p:nvPicPr>
        <p:blipFill>
          <a:blip r:embed="rId2"/>
          <a:srcRect t="15730"/>
          <a:stretch>
            <a:fillRect/>
          </a:stretch>
        </p:blipFill>
        <p:spPr>
          <a:xfrm>
            <a:off x="1" y="10"/>
            <a:ext cx="12192000" cy="6857990"/>
          </a:xfrm>
          <a:prstGeom prst="rect">
            <a:avLst/>
          </a:prstGeom>
        </p:spPr>
      </p:pic>
      <p:sp>
        <p:nvSpPr>
          <p:cNvPr id="2" name="Title 1">
            <a:extLst>
              <a:ext uri="{FF2B5EF4-FFF2-40B4-BE49-F238E27FC236}">
                <a16:creationId xmlns:a16="http://schemas.microsoft.com/office/drawing/2014/main" id="{A04478C3-88A0-68F6-6A9F-5C1D30859EA0}"/>
              </a:ext>
            </a:extLst>
          </p:cNvPr>
          <p:cNvSpPr>
            <a:spLocks noGrp="1"/>
          </p:cNvSpPr>
          <p:nvPr>
            <p:ph type="ctrTitle"/>
          </p:nvPr>
        </p:nvSpPr>
        <p:spPr>
          <a:xfrm>
            <a:off x="457199" y="1973094"/>
            <a:ext cx="10632332" cy="984116"/>
          </a:xfrm>
        </p:spPr>
        <p:txBody>
          <a:bodyPr anchor="ctr">
            <a:normAutofit fontScale="90000"/>
          </a:bodyPr>
          <a:lstStyle/>
          <a:p>
            <a:r>
              <a:rPr lang="en-IN" sz="3600" u="sng" dirty="0">
                <a:solidFill>
                  <a:srgbClr val="C00000"/>
                </a:solidFill>
              </a:rPr>
              <a:t>Project Objective </a:t>
            </a:r>
            <a:r>
              <a:rPr lang="en-IN" sz="3600" dirty="0"/>
              <a:t>:</a:t>
            </a:r>
            <a:br>
              <a:rPr lang="en-IN" sz="3600" dirty="0">
                <a:solidFill>
                  <a:srgbClr val="FFFFFF"/>
                </a:solidFill>
              </a:rPr>
            </a:br>
            <a:br>
              <a:rPr lang="en-IN" sz="3600" dirty="0">
                <a:solidFill>
                  <a:srgbClr val="FFFFFF"/>
                </a:solidFill>
              </a:rPr>
            </a:br>
            <a:r>
              <a:rPr lang="en-IN" sz="3600" dirty="0">
                <a:solidFill>
                  <a:srgbClr val="FFFFFF"/>
                </a:solidFill>
              </a:rPr>
              <a:t>			</a:t>
            </a:r>
            <a:br>
              <a:rPr lang="en-IN" sz="3600" dirty="0">
                <a:solidFill>
                  <a:srgbClr val="FFFFFF"/>
                </a:solidFill>
              </a:rPr>
            </a:br>
            <a:br>
              <a:rPr lang="en-IN" sz="3600" dirty="0">
                <a:solidFill>
                  <a:srgbClr val="FFFFFF"/>
                </a:solidFill>
              </a:rPr>
            </a:br>
            <a:br>
              <a:rPr lang="en-IN" sz="3600" dirty="0">
                <a:solidFill>
                  <a:srgbClr val="FFFFFF"/>
                </a:solidFill>
              </a:rPr>
            </a:br>
            <a:br>
              <a:rPr lang="en-IN" sz="3600" dirty="0">
                <a:solidFill>
                  <a:srgbClr val="FFFFFF"/>
                </a:solidFill>
              </a:rPr>
            </a:br>
            <a:br>
              <a:rPr lang="en-IN" sz="3600" dirty="0">
                <a:solidFill>
                  <a:srgbClr val="FFFFFF"/>
                </a:solidFill>
              </a:rPr>
            </a:br>
            <a:br>
              <a:rPr lang="en-IN" sz="3600" dirty="0">
                <a:solidFill>
                  <a:srgbClr val="FFFFFF"/>
                </a:solidFill>
              </a:rPr>
            </a:br>
            <a:endParaRPr lang="en-IN" sz="3600" dirty="0">
              <a:solidFill>
                <a:srgbClr val="FFFFFF"/>
              </a:solidFill>
            </a:endParaRPr>
          </a:p>
        </p:txBody>
      </p:sp>
      <p:sp>
        <p:nvSpPr>
          <p:cNvPr id="5" name="TextBox 4">
            <a:extLst>
              <a:ext uri="{FF2B5EF4-FFF2-40B4-BE49-F238E27FC236}">
                <a16:creationId xmlns:a16="http://schemas.microsoft.com/office/drawing/2014/main" id="{98031715-EECF-06EC-2FE9-1945C365B7B9}"/>
              </a:ext>
            </a:extLst>
          </p:cNvPr>
          <p:cNvSpPr txBox="1"/>
          <p:nvPr/>
        </p:nvSpPr>
        <p:spPr>
          <a:xfrm>
            <a:off x="671209" y="1254868"/>
            <a:ext cx="10632332" cy="1200329"/>
          </a:xfrm>
          <a:prstGeom prst="rect">
            <a:avLst/>
          </a:prstGeom>
          <a:noFill/>
        </p:spPr>
        <p:txBody>
          <a:bodyPr wrap="square" rtlCol="0">
            <a:spAutoFit/>
          </a:bodyPr>
          <a:lstStyle/>
          <a:p>
            <a:r>
              <a:rPr lang="en-IN" sz="2400" b="1" dirty="0">
                <a:latin typeface="Calibri" panose="020F0502020204030204" pitchFamily="34" charset="0"/>
                <a:cs typeface="Calibri" panose="020F0502020204030204" pitchFamily="34" charset="0"/>
              </a:rPr>
              <a:t>To Develop a comprehensive credit card weekly dashboard that provides real-time insights into Key Performance Metrices and trends, enabling stakeholders to monitor and analyse credit card operations effectively.</a:t>
            </a:r>
          </a:p>
        </p:txBody>
      </p:sp>
    </p:spTree>
    <p:extLst>
      <p:ext uri="{BB962C8B-B14F-4D97-AF65-F5344CB8AC3E}">
        <p14:creationId xmlns:p14="http://schemas.microsoft.com/office/powerpoint/2010/main" val="3980095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656870-0F85-DCAA-2F3D-FA391EAABD4A}"/>
            </a:ext>
          </a:extLst>
        </p:cNvPr>
        <p:cNvGrpSpPr/>
        <p:nvPr/>
      </p:nvGrpSpPr>
      <p:grpSpPr>
        <a:xfrm>
          <a:off x="0" y="0"/>
          <a:ext cx="0" cy="0"/>
          <a:chOff x="0" y="0"/>
          <a:chExt cx="0" cy="0"/>
        </a:xfrm>
      </p:grpSpPr>
      <p:pic>
        <p:nvPicPr>
          <p:cNvPr id="14" name="Picture 13" descr="Triangular abstract background">
            <a:extLst>
              <a:ext uri="{FF2B5EF4-FFF2-40B4-BE49-F238E27FC236}">
                <a16:creationId xmlns:a16="http://schemas.microsoft.com/office/drawing/2014/main" id="{1CB0EE27-3AE3-BD75-CF65-FFE551C5EF2C}"/>
              </a:ext>
            </a:extLst>
          </p:cNvPr>
          <p:cNvPicPr>
            <a:picLocks noChangeAspect="1"/>
          </p:cNvPicPr>
          <p:nvPr/>
        </p:nvPicPr>
        <p:blipFill>
          <a:blip r:embed="rId2"/>
          <a:srcRect t="15730"/>
          <a:stretch>
            <a:fillRect/>
          </a:stretch>
        </p:blipFill>
        <p:spPr>
          <a:xfrm>
            <a:off x="1" y="10"/>
            <a:ext cx="12192000" cy="6857989"/>
          </a:xfrm>
          <a:prstGeom prst="rect">
            <a:avLst/>
          </a:prstGeom>
        </p:spPr>
      </p:pic>
      <p:sp>
        <p:nvSpPr>
          <p:cNvPr id="2" name="Title 1">
            <a:extLst>
              <a:ext uri="{FF2B5EF4-FFF2-40B4-BE49-F238E27FC236}">
                <a16:creationId xmlns:a16="http://schemas.microsoft.com/office/drawing/2014/main" id="{494097C6-AC78-7874-3368-04BB989BDDE1}"/>
              </a:ext>
            </a:extLst>
          </p:cNvPr>
          <p:cNvSpPr>
            <a:spLocks noGrp="1"/>
          </p:cNvSpPr>
          <p:nvPr>
            <p:ph type="ctrTitle"/>
          </p:nvPr>
        </p:nvSpPr>
        <p:spPr>
          <a:xfrm>
            <a:off x="457199" y="1973094"/>
            <a:ext cx="10632332" cy="984116"/>
          </a:xfrm>
        </p:spPr>
        <p:txBody>
          <a:bodyPr anchor="ctr">
            <a:normAutofit fontScale="90000"/>
          </a:bodyPr>
          <a:lstStyle/>
          <a:p>
            <a:r>
              <a:rPr lang="en-IN" sz="3600" dirty="0"/>
              <a:t>Steps followed :</a:t>
            </a:r>
            <a:br>
              <a:rPr lang="en-IN" sz="3600" dirty="0">
                <a:solidFill>
                  <a:srgbClr val="FFFFFF"/>
                </a:solidFill>
              </a:rPr>
            </a:br>
            <a:br>
              <a:rPr lang="en-IN" sz="3600" dirty="0">
                <a:solidFill>
                  <a:srgbClr val="FFFFFF"/>
                </a:solidFill>
              </a:rPr>
            </a:br>
            <a:r>
              <a:rPr lang="en-IN" sz="3600" dirty="0">
                <a:solidFill>
                  <a:srgbClr val="FFFFFF"/>
                </a:solidFill>
              </a:rPr>
              <a:t>			</a:t>
            </a:r>
            <a:br>
              <a:rPr lang="en-IN" sz="3600" dirty="0">
                <a:solidFill>
                  <a:srgbClr val="FFFFFF"/>
                </a:solidFill>
              </a:rPr>
            </a:br>
            <a:br>
              <a:rPr lang="en-IN" sz="3600" dirty="0">
                <a:solidFill>
                  <a:srgbClr val="FFFFFF"/>
                </a:solidFill>
              </a:rPr>
            </a:br>
            <a:br>
              <a:rPr lang="en-IN" sz="3600" dirty="0">
                <a:solidFill>
                  <a:srgbClr val="FFFFFF"/>
                </a:solidFill>
              </a:rPr>
            </a:br>
            <a:br>
              <a:rPr lang="en-IN" sz="3600" dirty="0">
                <a:solidFill>
                  <a:srgbClr val="FFFFFF"/>
                </a:solidFill>
              </a:rPr>
            </a:br>
            <a:br>
              <a:rPr lang="en-IN" sz="3600" dirty="0">
                <a:solidFill>
                  <a:srgbClr val="FFFFFF"/>
                </a:solidFill>
              </a:rPr>
            </a:br>
            <a:br>
              <a:rPr lang="en-IN" sz="3600" dirty="0">
                <a:solidFill>
                  <a:srgbClr val="FFFFFF"/>
                </a:solidFill>
              </a:rPr>
            </a:br>
            <a:endParaRPr lang="en-IN" sz="3600" dirty="0">
              <a:solidFill>
                <a:srgbClr val="FFFFFF"/>
              </a:solidFill>
            </a:endParaRPr>
          </a:p>
        </p:txBody>
      </p:sp>
      <p:sp>
        <p:nvSpPr>
          <p:cNvPr id="5" name="TextBox 4">
            <a:extLst>
              <a:ext uri="{FF2B5EF4-FFF2-40B4-BE49-F238E27FC236}">
                <a16:creationId xmlns:a16="http://schemas.microsoft.com/office/drawing/2014/main" id="{71C282B9-7106-D1DE-44DC-2A33F461E7EC}"/>
              </a:ext>
            </a:extLst>
          </p:cNvPr>
          <p:cNvSpPr txBox="1"/>
          <p:nvPr/>
        </p:nvSpPr>
        <p:spPr>
          <a:xfrm>
            <a:off x="431261" y="1239625"/>
            <a:ext cx="10632332" cy="369332"/>
          </a:xfrm>
          <a:prstGeom prst="rect">
            <a:avLst/>
          </a:prstGeom>
          <a:noFill/>
        </p:spPr>
        <p:txBody>
          <a:bodyPr wrap="square" rtlCol="0">
            <a:spAutoFit/>
          </a:bodyPr>
          <a:lstStyle/>
          <a:p>
            <a:r>
              <a:rPr lang="en-IN" b="1" dirty="0">
                <a:latin typeface="Calibri" panose="020F0502020204030204" pitchFamily="34" charset="0"/>
                <a:cs typeface="Calibri" panose="020F0502020204030204" pitchFamily="34" charset="0"/>
              </a:rPr>
              <a:t>Import Data to SQL Database:</a:t>
            </a:r>
          </a:p>
        </p:txBody>
      </p:sp>
      <p:sp>
        <p:nvSpPr>
          <p:cNvPr id="3" name="TextBox 2">
            <a:extLst>
              <a:ext uri="{FF2B5EF4-FFF2-40B4-BE49-F238E27FC236}">
                <a16:creationId xmlns:a16="http://schemas.microsoft.com/office/drawing/2014/main" id="{C04715EE-DE80-9C9F-D05A-EE6164226895}"/>
              </a:ext>
            </a:extLst>
          </p:cNvPr>
          <p:cNvSpPr txBox="1"/>
          <p:nvPr/>
        </p:nvSpPr>
        <p:spPr>
          <a:xfrm>
            <a:off x="779834" y="1541822"/>
            <a:ext cx="10632332" cy="923330"/>
          </a:xfrm>
          <a:prstGeom prst="rect">
            <a:avLst/>
          </a:prstGeom>
          <a:noFill/>
        </p:spPr>
        <p:txBody>
          <a:bodyPr wrap="square" rtlCol="0">
            <a:spAutoFit/>
          </a:bodyPr>
          <a:lstStyle/>
          <a:p>
            <a:pPr marL="342900" indent="-342900">
              <a:buFont typeface="+mj-lt"/>
              <a:buAutoNum type="arabicPeriod"/>
            </a:pPr>
            <a:r>
              <a:rPr lang="en-IN" b="1" dirty="0">
                <a:latin typeface="Calibri" panose="020F0502020204030204" pitchFamily="34" charset="0"/>
                <a:cs typeface="Calibri" panose="020F0502020204030204" pitchFamily="34" charset="0"/>
              </a:rPr>
              <a:t>Prepare csv File</a:t>
            </a:r>
          </a:p>
          <a:p>
            <a:pPr marL="342900" indent="-342900">
              <a:buFont typeface="+mj-lt"/>
              <a:buAutoNum type="arabicPeriod"/>
            </a:pPr>
            <a:r>
              <a:rPr lang="en-IN" b="1" dirty="0">
                <a:latin typeface="Calibri" panose="020F0502020204030204" pitchFamily="34" charset="0"/>
                <a:cs typeface="Calibri" panose="020F0502020204030204" pitchFamily="34" charset="0"/>
              </a:rPr>
              <a:t>Create table in SQL</a:t>
            </a:r>
          </a:p>
          <a:p>
            <a:pPr marL="342900" indent="-342900">
              <a:buFont typeface="+mj-lt"/>
              <a:buAutoNum type="arabicPeriod"/>
            </a:pPr>
            <a:r>
              <a:rPr lang="en-IN" b="1" dirty="0">
                <a:latin typeface="Calibri" panose="020F0502020204030204" pitchFamily="34" charset="0"/>
                <a:cs typeface="Calibri" panose="020F0502020204030204" pitchFamily="34" charset="0"/>
              </a:rPr>
              <a:t>Import csv file into SQL</a:t>
            </a:r>
          </a:p>
        </p:txBody>
      </p:sp>
      <p:pic>
        <p:nvPicPr>
          <p:cNvPr id="6" name="Picture 5">
            <a:extLst>
              <a:ext uri="{FF2B5EF4-FFF2-40B4-BE49-F238E27FC236}">
                <a16:creationId xmlns:a16="http://schemas.microsoft.com/office/drawing/2014/main" id="{DFFBF885-168D-51F4-8CB4-F23172A9EF91}"/>
              </a:ext>
            </a:extLst>
          </p:cNvPr>
          <p:cNvPicPr>
            <a:picLocks noChangeAspect="1"/>
          </p:cNvPicPr>
          <p:nvPr/>
        </p:nvPicPr>
        <p:blipFill>
          <a:blip r:embed="rId3"/>
          <a:stretch>
            <a:fillRect/>
          </a:stretch>
        </p:blipFill>
        <p:spPr>
          <a:xfrm>
            <a:off x="5126477" y="728285"/>
            <a:ext cx="6634262" cy="5401429"/>
          </a:xfrm>
          <a:prstGeom prst="rect">
            <a:avLst/>
          </a:prstGeom>
        </p:spPr>
      </p:pic>
    </p:spTree>
    <p:extLst>
      <p:ext uri="{BB962C8B-B14F-4D97-AF65-F5344CB8AC3E}">
        <p14:creationId xmlns:p14="http://schemas.microsoft.com/office/powerpoint/2010/main" val="4105630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427583-99D2-FDE1-DAC9-F35A4A124F5D}"/>
            </a:ext>
          </a:extLst>
        </p:cNvPr>
        <p:cNvGrpSpPr/>
        <p:nvPr/>
      </p:nvGrpSpPr>
      <p:grpSpPr>
        <a:xfrm>
          <a:off x="0" y="0"/>
          <a:ext cx="0" cy="0"/>
          <a:chOff x="0" y="0"/>
          <a:chExt cx="0" cy="0"/>
        </a:xfrm>
      </p:grpSpPr>
      <p:pic>
        <p:nvPicPr>
          <p:cNvPr id="14" name="Picture 13" descr="Triangular abstract background">
            <a:extLst>
              <a:ext uri="{FF2B5EF4-FFF2-40B4-BE49-F238E27FC236}">
                <a16:creationId xmlns:a16="http://schemas.microsoft.com/office/drawing/2014/main" id="{CF7D88C3-795D-6017-4EBD-84BA2A497BB7}"/>
              </a:ext>
            </a:extLst>
          </p:cNvPr>
          <p:cNvPicPr>
            <a:picLocks noChangeAspect="1"/>
          </p:cNvPicPr>
          <p:nvPr/>
        </p:nvPicPr>
        <p:blipFill>
          <a:blip r:embed="rId2"/>
          <a:srcRect t="15730"/>
          <a:stretch>
            <a:fillRect/>
          </a:stretch>
        </p:blipFill>
        <p:spPr>
          <a:xfrm>
            <a:off x="0" y="0"/>
            <a:ext cx="12192000" cy="6857989"/>
          </a:xfrm>
          <a:prstGeom prst="rect">
            <a:avLst/>
          </a:prstGeom>
        </p:spPr>
      </p:pic>
      <p:sp>
        <p:nvSpPr>
          <p:cNvPr id="2" name="Title 1">
            <a:extLst>
              <a:ext uri="{FF2B5EF4-FFF2-40B4-BE49-F238E27FC236}">
                <a16:creationId xmlns:a16="http://schemas.microsoft.com/office/drawing/2014/main" id="{B91326CB-6C17-B064-1CB5-D482C18EDC74}"/>
              </a:ext>
            </a:extLst>
          </p:cNvPr>
          <p:cNvSpPr>
            <a:spLocks noGrp="1"/>
          </p:cNvSpPr>
          <p:nvPr>
            <p:ph type="ctrTitle"/>
          </p:nvPr>
        </p:nvSpPr>
        <p:spPr>
          <a:xfrm>
            <a:off x="457199" y="1973094"/>
            <a:ext cx="10632332" cy="984116"/>
          </a:xfrm>
        </p:spPr>
        <p:txBody>
          <a:bodyPr anchor="ctr">
            <a:normAutofit fontScale="90000"/>
          </a:bodyPr>
          <a:lstStyle/>
          <a:p>
            <a:r>
              <a:rPr lang="en-IN" sz="3600" dirty="0"/>
              <a:t>DAX Queries used:</a:t>
            </a:r>
            <a:br>
              <a:rPr lang="en-IN" sz="3600" dirty="0">
                <a:solidFill>
                  <a:srgbClr val="FFFFFF"/>
                </a:solidFill>
              </a:rPr>
            </a:br>
            <a:br>
              <a:rPr lang="en-IN" sz="3600" dirty="0">
                <a:solidFill>
                  <a:srgbClr val="FFFFFF"/>
                </a:solidFill>
              </a:rPr>
            </a:br>
            <a:r>
              <a:rPr lang="en-IN" sz="3600" dirty="0">
                <a:solidFill>
                  <a:srgbClr val="FFFFFF"/>
                </a:solidFill>
              </a:rPr>
              <a:t>			</a:t>
            </a:r>
            <a:br>
              <a:rPr lang="en-IN" sz="3600" dirty="0">
                <a:solidFill>
                  <a:srgbClr val="FFFFFF"/>
                </a:solidFill>
              </a:rPr>
            </a:br>
            <a:br>
              <a:rPr lang="en-IN" sz="3600" dirty="0">
                <a:solidFill>
                  <a:srgbClr val="FFFFFF"/>
                </a:solidFill>
              </a:rPr>
            </a:br>
            <a:br>
              <a:rPr lang="en-IN" sz="3600" dirty="0">
                <a:solidFill>
                  <a:srgbClr val="FFFFFF"/>
                </a:solidFill>
              </a:rPr>
            </a:br>
            <a:br>
              <a:rPr lang="en-IN" sz="3600" dirty="0">
                <a:solidFill>
                  <a:srgbClr val="FFFFFF"/>
                </a:solidFill>
              </a:rPr>
            </a:br>
            <a:br>
              <a:rPr lang="en-IN" sz="3600" dirty="0">
                <a:solidFill>
                  <a:srgbClr val="FFFFFF"/>
                </a:solidFill>
              </a:rPr>
            </a:br>
            <a:br>
              <a:rPr lang="en-IN" sz="3600" dirty="0">
                <a:solidFill>
                  <a:srgbClr val="FFFFFF"/>
                </a:solidFill>
              </a:rPr>
            </a:br>
            <a:endParaRPr lang="en-IN" sz="3600" dirty="0">
              <a:solidFill>
                <a:srgbClr val="FFFFFF"/>
              </a:solidFill>
            </a:endParaRPr>
          </a:p>
        </p:txBody>
      </p:sp>
      <p:sp>
        <p:nvSpPr>
          <p:cNvPr id="5" name="TextBox 4">
            <a:extLst>
              <a:ext uri="{FF2B5EF4-FFF2-40B4-BE49-F238E27FC236}">
                <a16:creationId xmlns:a16="http://schemas.microsoft.com/office/drawing/2014/main" id="{41F4A616-A3F8-B91C-DC54-3EB8E4A115AF}"/>
              </a:ext>
            </a:extLst>
          </p:cNvPr>
          <p:cNvSpPr txBox="1"/>
          <p:nvPr/>
        </p:nvSpPr>
        <p:spPr>
          <a:xfrm>
            <a:off x="564205" y="2235538"/>
            <a:ext cx="10632332" cy="1200329"/>
          </a:xfrm>
          <a:prstGeom prst="rect">
            <a:avLst/>
          </a:prstGeom>
          <a:noFill/>
        </p:spPr>
        <p:txBody>
          <a:bodyPr wrap="square" rtlCol="0">
            <a:spAutoFit/>
          </a:bodyPr>
          <a:lstStyle/>
          <a:p>
            <a:r>
              <a:rPr lang="en-IN" dirty="0" err="1">
                <a:latin typeface="Abadi" panose="020B0604020104020204" pitchFamily="34" charset="0"/>
              </a:rPr>
              <a:t>Prev_week_Revenue</a:t>
            </a:r>
            <a:r>
              <a:rPr lang="en-IN" dirty="0">
                <a:latin typeface="Abadi" panose="020B0604020104020204" pitchFamily="34" charset="0"/>
              </a:rPr>
              <a:t> = CALCULATE(</a:t>
            </a:r>
          </a:p>
          <a:p>
            <a:r>
              <a:rPr lang="en-IN" dirty="0">
                <a:latin typeface="Abadi" panose="020B0604020104020204" pitchFamily="34" charset="0"/>
              </a:rPr>
              <a:t>    SUM('public </a:t>
            </a:r>
            <a:r>
              <a:rPr lang="en-IN" dirty="0" err="1">
                <a:latin typeface="Abadi" panose="020B0604020104020204" pitchFamily="34" charset="0"/>
              </a:rPr>
              <a:t>cc_detail</a:t>
            </a:r>
            <a:r>
              <a:rPr lang="en-IN" dirty="0">
                <a:latin typeface="Abadi" panose="020B0604020104020204" pitchFamily="34" charset="0"/>
              </a:rPr>
              <a:t>'[Revenue]),</a:t>
            </a:r>
          </a:p>
          <a:p>
            <a:r>
              <a:rPr lang="en-IN" dirty="0">
                <a:latin typeface="Abadi" panose="020B0604020104020204" pitchFamily="34" charset="0"/>
              </a:rPr>
              <a:t>    FILTER(ALL('public </a:t>
            </a:r>
            <a:r>
              <a:rPr lang="en-IN" dirty="0" err="1">
                <a:latin typeface="Abadi" panose="020B0604020104020204" pitchFamily="34" charset="0"/>
              </a:rPr>
              <a:t>cc_detail</a:t>
            </a:r>
            <a:r>
              <a:rPr lang="en-IN" dirty="0">
                <a:latin typeface="Abadi" panose="020B0604020104020204" pitchFamily="34" charset="0"/>
              </a:rPr>
              <a:t>'),'public </a:t>
            </a:r>
            <a:r>
              <a:rPr lang="en-IN" dirty="0" err="1">
                <a:latin typeface="Abadi" panose="020B0604020104020204" pitchFamily="34" charset="0"/>
              </a:rPr>
              <a:t>cc_detail</a:t>
            </a:r>
            <a:r>
              <a:rPr lang="en-IN" dirty="0">
                <a:latin typeface="Abadi" panose="020B0604020104020204" pitchFamily="34" charset="0"/>
              </a:rPr>
              <a:t>'[week_num2]=MAX('public </a:t>
            </a:r>
            <a:r>
              <a:rPr lang="en-IN" dirty="0" err="1">
                <a:latin typeface="Abadi" panose="020B0604020104020204" pitchFamily="34" charset="0"/>
              </a:rPr>
              <a:t>cc_detail</a:t>
            </a:r>
            <a:r>
              <a:rPr lang="en-IN" dirty="0">
                <a:latin typeface="Abadi" panose="020B0604020104020204" pitchFamily="34" charset="0"/>
              </a:rPr>
              <a:t>'[week_num2])-1))</a:t>
            </a:r>
          </a:p>
          <a:p>
            <a:endParaRPr lang="en-IN" dirty="0">
              <a:latin typeface="Abadi" panose="020B0604020104020204" pitchFamily="34" charset="0"/>
            </a:endParaRPr>
          </a:p>
        </p:txBody>
      </p:sp>
      <p:sp>
        <p:nvSpPr>
          <p:cNvPr id="3" name="TextBox 2">
            <a:extLst>
              <a:ext uri="{FF2B5EF4-FFF2-40B4-BE49-F238E27FC236}">
                <a16:creationId xmlns:a16="http://schemas.microsoft.com/office/drawing/2014/main" id="{BCFCD6FC-EDC9-2F81-9D88-EAD4039811DE}"/>
              </a:ext>
            </a:extLst>
          </p:cNvPr>
          <p:cNvSpPr txBox="1"/>
          <p:nvPr/>
        </p:nvSpPr>
        <p:spPr>
          <a:xfrm>
            <a:off x="564205" y="1035209"/>
            <a:ext cx="10632332" cy="1200329"/>
          </a:xfrm>
          <a:prstGeom prst="rect">
            <a:avLst/>
          </a:prstGeom>
          <a:noFill/>
        </p:spPr>
        <p:txBody>
          <a:bodyPr wrap="square" rtlCol="0">
            <a:spAutoFit/>
          </a:bodyPr>
          <a:lstStyle/>
          <a:p>
            <a:r>
              <a:rPr lang="en-IN" dirty="0" err="1">
                <a:latin typeface="Abadi" panose="020B0604020104020204" pitchFamily="34" charset="0"/>
              </a:rPr>
              <a:t>Current_week_Revenue</a:t>
            </a:r>
            <a:r>
              <a:rPr lang="en-IN" dirty="0">
                <a:latin typeface="Abadi" panose="020B0604020104020204" pitchFamily="34" charset="0"/>
              </a:rPr>
              <a:t> = CALCULATE(</a:t>
            </a:r>
          </a:p>
          <a:p>
            <a:r>
              <a:rPr lang="en-IN" dirty="0">
                <a:latin typeface="Abadi" panose="020B0604020104020204" pitchFamily="34" charset="0"/>
              </a:rPr>
              <a:t>    SUM('public </a:t>
            </a:r>
            <a:r>
              <a:rPr lang="en-IN" dirty="0" err="1">
                <a:latin typeface="Abadi" panose="020B0604020104020204" pitchFamily="34" charset="0"/>
              </a:rPr>
              <a:t>cc_detail</a:t>
            </a:r>
            <a:r>
              <a:rPr lang="en-IN" dirty="0">
                <a:latin typeface="Abadi" panose="020B0604020104020204" pitchFamily="34" charset="0"/>
              </a:rPr>
              <a:t>'[Revenue]),</a:t>
            </a:r>
          </a:p>
          <a:p>
            <a:r>
              <a:rPr lang="en-IN" dirty="0">
                <a:latin typeface="Abadi" panose="020B0604020104020204" pitchFamily="34" charset="0"/>
              </a:rPr>
              <a:t>    FILTER(ALL('public </a:t>
            </a:r>
            <a:r>
              <a:rPr lang="en-IN" dirty="0" err="1">
                <a:latin typeface="Abadi" panose="020B0604020104020204" pitchFamily="34" charset="0"/>
              </a:rPr>
              <a:t>cc_detail</a:t>
            </a:r>
            <a:r>
              <a:rPr lang="en-IN" dirty="0">
                <a:latin typeface="Abadi" panose="020B0604020104020204" pitchFamily="34" charset="0"/>
              </a:rPr>
              <a:t>'),'public </a:t>
            </a:r>
            <a:r>
              <a:rPr lang="en-IN" dirty="0" err="1">
                <a:latin typeface="Abadi" panose="020B0604020104020204" pitchFamily="34" charset="0"/>
              </a:rPr>
              <a:t>cc_detail</a:t>
            </a:r>
            <a:r>
              <a:rPr lang="en-IN" dirty="0">
                <a:latin typeface="Abadi" panose="020B0604020104020204" pitchFamily="34" charset="0"/>
              </a:rPr>
              <a:t>'[week_num2] = MAX('public </a:t>
            </a:r>
            <a:r>
              <a:rPr lang="en-IN" dirty="0" err="1">
                <a:latin typeface="Abadi" panose="020B0604020104020204" pitchFamily="34" charset="0"/>
              </a:rPr>
              <a:t>cc_detail</a:t>
            </a:r>
            <a:r>
              <a:rPr lang="en-IN" dirty="0">
                <a:latin typeface="Abadi" panose="020B0604020104020204" pitchFamily="34" charset="0"/>
              </a:rPr>
              <a:t>'[week_num2])))</a:t>
            </a:r>
          </a:p>
          <a:p>
            <a:endParaRPr lang="en-IN" dirty="0">
              <a:latin typeface="Abadi" panose="020B0604020104020204" pitchFamily="34" charset="0"/>
            </a:endParaRPr>
          </a:p>
        </p:txBody>
      </p:sp>
      <p:sp>
        <p:nvSpPr>
          <p:cNvPr id="8" name="TextBox 7">
            <a:extLst>
              <a:ext uri="{FF2B5EF4-FFF2-40B4-BE49-F238E27FC236}">
                <a16:creationId xmlns:a16="http://schemas.microsoft.com/office/drawing/2014/main" id="{58282970-44DF-B3EB-0DF2-6A8FEAE611DE}"/>
              </a:ext>
            </a:extLst>
          </p:cNvPr>
          <p:cNvSpPr txBox="1"/>
          <p:nvPr/>
        </p:nvSpPr>
        <p:spPr>
          <a:xfrm>
            <a:off x="564204" y="3429000"/>
            <a:ext cx="10632332" cy="1754326"/>
          </a:xfrm>
          <a:prstGeom prst="rect">
            <a:avLst/>
          </a:prstGeom>
          <a:noFill/>
        </p:spPr>
        <p:txBody>
          <a:bodyPr wrap="square" rtlCol="0">
            <a:spAutoFit/>
          </a:bodyPr>
          <a:lstStyle/>
          <a:p>
            <a:r>
              <a:rPr lang="en-IN" dirty="0" err="1">
                <a:latin typeface="Abadi" panose="020B0604020104020204" pitchFamily="34" charset="0"/>
              </a:rPr>
              <a:t>AgeGroup</a:t>
            </a:r>
            <a:r>
              <a:rPr lang="en-IN" dirty="0">
                <a:latin typeface="Abadi" panose="020B0604020104020204" pitchFamily="34" charset="0"/>
              </a:rPr>
              <a:t> = SWITCH( TRUE(),'public </a:t>
            </a:r>
            <a:r>
              <a:rPr lang="en-IN" dirty="0" err="1">
                <a:latin typeface="Abadi" panose="020B0604020104020204" pitchFamily="34" charset="0"/>
              </a:rPr>
              <a:t>cust_detail</a:t>
            </a:r>
            <a:r>
              <a:rPr lang="en-IN" dirty="0">
                <a:latin typeface="Abadi" panose="020B0604020104020204" pitchFamily="34" charset="0"/>
              </a:rPr>
              <a:t>'[</a:t>
            </a:r>
            <a:r>
              <a:rPr lang="en-IN" dirty="0" err="1">
                <a:latin typeface="Abadi" panose="020B0604020104020204" pitchFamily="34" charset="0"/>
              </a:rPr>
              <a:t>customer_age</a:t>
            </a:r>
            <a:r>
              <a:rPr lang="en-IN" dirty="0">
                <a:latin typeface="Abadi" panose="020B0604020104020204" pitchFamily="34" charset="0"/>
              </a:rPr>
              <a:t>]&lt;30, "20-30",'public </a:t>
            </a:r>
            <a:r>
              <a:rPr lang="en-IN" dirty="0" err="1">
                <a:latin typeface="Abadi" panose="020B0604020104020204" pitchFamily="34" charset="0"/>
              </a:rPr>
              <a:t>cust_detail</a:t>
            </a:r>
            <a:r>
              <a:rPr lang="en-IN" dirty="0">
                <a:latin typeface="Abadi" panose="020B0604020104020204" pitchFamily="34" charset="0"/>
              </a:rPr>
              <a:t>'[</a:t>
            </a:r>
            <a:r>
              <a:rPr lang="en-IN" dirty="0" err="1">
                <a:latin typeface="Abadi" panose="020B0604020104020204" pitchFamily="34" charset="0"/>
              </a:rPr>
              <a:t>customer_age</a:t>
            </a:r>
            <a:r>
              <a:rPr lang="en-IN" dirty="0">
                <a:latin typeface="Abadi" panose="020B0604020104020204" pitchFamily="34" charset="0"/>
              </a:rPr>
              <a:t>]&gt;=30 &amp;&amp; 'public </a:t>
            </a:r>
            <a:r>
              <a:rPr lang="en-IN" dirty="0" err="1">
                <a:latin typeface="Abadi" panose="020B0604020104020204" pitchFamily="34" charset="0"/>
              </a:rPr>
              <a:t>cust_detail</a:t>
            </a:r>
            <a:r>
              <a:rPr lang="en-IN" dirty="0">
                <a:latin typeface="Abadi" panose="020B0604020104020204" pitchFamily="34" charset="0"/>
              </a:rPr>
              <a:t>'[</a:t>
            </a:r>
            <a:r>
              <a:rPr lang="en-IN" dirty="0" err="1">
                <a:latin typeface="Abadi" panose="020B0604020104020204" pitchFamily="34" charset="0"/>
              </a:rPr>
              <a:t>customer_age</a:t>
            </a:r>
            <a:r>
              <a:rPr lang="en-IN" dirty="0">
                <a:latin typeface="Abadi" panose="020B0604020104020204" pitchFamily="34" charset="0"/>
              </a:rPr>
              <a:t>]&lt;40,"30-40",'public </a:t>
            </a:r>
            <a:r>
              <a:rPr lang="en-IN" dirty="0" err="1">
                <a:latin typeface="Abadi" panose="020B0604020104020204" pitchFamily="34" charset="0"/>
              </a:rPr>
              <a:t>cust_detail</a:t>
            </a:r>
            <a:r>
              <a:rPr lang="en-IN" dirty="0">
                <a:latin typeface="Abadi" panose="020B0604020104020204" pitchFamily="34" charset="0"/>
              </a:rPr>
              <a:t>'[</a:t>
            </a:r>
            <a:r>
              <a:rPr lang="en-IN" dirty="0" err="1">
                <a:latin typeface="Abadi" panose="020B0604020104020204" pitchFamily="34" charset="0"/>
              </a:rPr>
              <a:t>customer_age</a:t>
            </a:r>
            <a:r>
              <a:rPr lang="en-IN" dirty="0">
                <a:latin typeface="Abadi" panose="020B0604020104020204" pitchFamily="34" charset="0"/>
              </a:rPr>
              <a:t>]&gt;=40 &amp;&amp; 'public </a:t>
            </a:r>
            <a:r>
              <a:rPr lang="en-IN" dirty="0" err="1">
                <a:latin typeface="Abadi" panose="020B0604020104020204" pitchFamily="34" charset="0"/>
              </a:rPr>
              <a:t>cust_detail</a:t>
            </a:r>
            <a:r>
              <a:rPr lang="en-IN" dirty="0">
                <a:latin typeface="Abadi" panose="020B0604020104020204" pitchFamily="34" charset="0"/>
              </a:rPr>
              <a:t>'[</a:t>
            </a:r>
            <a:r>
              <a:rPr lang="en-IN" dirty="0" err="1">
                <a:latin typeface="Abadi" panose="020B0604020104020204" pitchFamily="34" charset="0"/>
              </a:rPr>
              <a:t>customer_age</a:t>
            </a:r>
            <a:r>
              <a:rPr lang="en-IN" dirty="0">
                <a:latin typeface="Abadi" panose="020B0604020104020204" pitchFamily="34" charset="0"/>
              </a:rPr>
              <a:t>]&lt;50,"40-50",'public </a:t>
            </a:r>
            <a:r>
              <a:rPr lang="en-IN" dirty="0" err="1">
                <a:latin typeface="Abadi" panose="020B0604020104020204" pitchFamily="34" charset="0"/>
              </a:rPr>
              <a:t>cust_detail</a:t>
            </a:r>
            <a:r>
              <a:rPr lang="en-IN" dirty="0">
                <a:latin typeface="Abadi" panose="020B0604020104020204" pitchFamily="34" charset="0"/>
              </a:rPr>
              <a:t>'[</a:t>
            </a:r>
            <a:r>
              <a:rPr lang="en-IN" dirty="0" err="1">
                <a:latin typeface="Abadi" panose="020B0604020104020204" pitchFamily="34" charset="0"/>
              </a:rPr>
              <a:t>customer_age</a:t>
            </a:r>
            <a:r>
              <a:rPr lang="en-IN" dirty="0">
                <a:latin typeface="Abadi" panose="020B0604020104020204" pitchFamily="34" charset="0"/>
              </a:rPr>
              <a:t>]&gt;=50 &amp;&amp; 'public </a:t>
            </a:r>
            <a:r>
              <a:rPr lang="en-IN" dirty="0" err="1">
                <a:latin typeface="Abadi" panose="020B0604020104020204" pitchFamily="34" charset="0"/>
              </a:rPr>
              <a:t>cust_detail</a:t>
            </a:r>
            <a:r>
              <a:rPr lang="en-IN" dirty="0">
                <a:latin typeface="Abadi" panose="020B0604020104020204" pitchFamily="34" charset="0"/>
              </a:rPr>
              <a:t>'[</a:t>
            </a:r>
            <a:r>
              <a:rPr lang="en-IN" dirty="0" err="1">
                <a:latin typeface="Abadi" panose="020B0604020104020204" pitchFamily="34" charset="0"/>
              </a:rPr>
              <a:t>customer_age</a:t>
            </a:r>
            <a:r>
              <a:rPr lang="en-IN" dirty="0">
                <a:latin typeface="Abadi" panose="020B0604020104020204" pitchFamily="34" charset="0"/>
              </a:rPr>
              <a:t>]&lt;60,"50-60",'public </a:t>
            </a:r>
            <a:r>
              <a:rPr lang="en-IN" dirty="0" err="1">
                <a:latin typeface="Abadi" panose="020B0604020104020204" pitchFamily="34" charset="0"/>
              </a:rPr>
              <a:t>cust_detail</a:t>
            </a:r>
            <a:r>
              <a:rPr lang="en-IN" dirty="0">
                <a:latin typeface="Abadi" panose="020B0604020104020204" pitchFamily="34" charset="0"/>
              </a:rPr>
              <a:t>'[</a:t>
            </a:r>
            <a:r>
              <a:rPr lang="en-IN" dirty="0" err="1">
                <a:latin typeface="Abadi" panose="020B0604020104020204" pitchFamily="34" charset="0"/>
              </a:rPr>
              <a:t>customer_age</a:t>
            </a:r>
            <a:r>
              <a:rPr lang="en-IN" dirty="0">
                <a:latin typeface="Abadi" panose="020B0604020104020204" pitchFamily="34" charset="0"/>
              </a:rPr>
              <a:t>]&gt;=60,"60+","unknown")</a:t>
            </a:r>
          </a:p>
          <a:p>
            <a:endParaRPr lang="en-IN" dirty="0"/>
          </a:p>
        </p:txBody>
      </p:sp>
      <p:sp>
        <p:nvSpPr>
          <p:cNvPr id="9" name="TextBox 8">
            <a:extLst>
              <a:ext uri="{FF2B5EF4-FFF2-40B4-BE49-F238E27FC236}">
                <a16:creationId xmlns:a16="http://schemas.microsoft.com/office/drawing/2014/main" id="{ED96BF6A-1B1E-AA0E-31AE-F022A78185A5}"/>
              </a:ext>
            </a:extLst>
          </p:cNvPr>
          <p:cNvSpPr txBox="1"/>
          <p:nvPr/>
        </p:nvSpPr>
        <p:spPr>
          <a:xfrm>
            <a:off x="564204" y="4945628"/>
            <a:ext cx="10632332" cy="1477328"/>
          </a:xfrm>
          <a:prstGeom prst="rect">
            <a:avLst/>
          </a:prstGeom>
          <a:noFill/>
        </p:spPr>
        <p:txBody>
          <a:bodyPr wrap="square" rtlCol="0">
            <a:spAutoFit/>
          </a:bodyPr>
          <a:lstStyle/>
          <a:p>
            <a:r>
              <a:rPr lang="en-IN" dirty="0" err="1">
                <a:latin typeface="Abadi" panose="020B0604020104020204" pitchFamily="34" charset="0"/>
              </a:rPr>
              <a:t>Income_Group</a:t>
            </a:r>
            <a:r>
              <a:rPr lang="en-IN" dirty="0">
                <a:latin typeface="Abadi" panose="020B0604020104020204" pitchFamily="34" charset="0"/>
              </a:rPr>
              <a:t> = SWITCH</a:t>
            </a:r>
          </a:p>
          <a:p>
            <a:r>
              <a:rPr lang="en-IN" dirty="0">
                <a:latin typeface="Abadi" panose="020B0604020104020204" pitchFamily="34" charset="0"/>
              </a:rPr>
              <a:t>(TRUE(),'public </a:t>
            </a:r>
            <a:r>
              <a:rPr lang="en-IN" dirty="0" err="1">
                <a:latin typeface="Abadi" panose="020B0604020104020204" pitchFamily="34" charset="0"/>
              </a:rPr>
              <a:t>cust_detail</a:t>
            </a:r>
            <a:r>
              <a:rPr lang="en-IN" dirty="0">
                <a:latin typeface="Abadi" panose="020B0604020104020204" pitchFamily="34" charset="0"/>
              </a:rPr>
              <a:t>'[income] &lt;35000,"Low",</a:t>
            </a:r>
          </a:p>
          <a:p>
            <a:r>
              <a:rPr lang="en-IN" dirty="0">
                <a:latin typeface="Abadi" panose="020B0604020104020204" pitchFamily="34" charset="0"/>
              </a:rPr>
              <a:t>'public </a:t>
            </a:r>
            <a:r>
              <a:rPr lang="en-IN" dirty="0" err="1">
                <a:latin typeface="Abadi" panose="020B0604020104020204" pitchFamily="34" charset="0"/>
              </a:rPr>
              <a:t>cust_detail</a:t>
            </a:r>
            <a:r>
              <a:rPr lang="en-IN" dirty="0">
                <a:latin typeface="Abadi" panose="020B0604020104020204" pitchFamily="34" charset="0"/>
              </a:rPr>
              <a:t>'[income] &gt;=35000 &amp;&amp; 'public </a:t>
            </a:r>
            <a:r>
              <a:rPr lang="en-IN" dirty="0" err="1">
                <a:latin typeface="Abadi" panose="020B0604020104020204" pitchFamily="34" charset="0"/>
              </a:rPr>
              <a:t>cust_detail</a:t>
            </a:r>
            <a:r>
              <a:rPr lang="en-IN" dirty="0">
                <a:latin typeface="Abadi" panose="020B0604020104020204" pitchFamily="34" charset="0"/>
              </a:rPr>
              <a:t>'[income]&lt;70000 ,"Med",</a:t>
            </a:r>
          </a:p>
          <a:p>
            <a:r>
              <a:rPr lang="en-IN" dirty="0">
                <a:latin typeface="Abadi" panose="020B0604020104020204" pitchFamily="34" charset="0"/>
              </a:rPr>
              <a:t>'public </a:t>
            </a:r>
            <a:r>
              <a:rPr lang="en-IN" dirty="0" err="1">
                <a:latin typeface="Abadi" panose="020B0604020104020204" pitchFamily="34" charset="0"/>
              </a:rPr>
              <a:t>cust_detail</a:t>
            </a:r>
            <a:r>
              <a:rPr lang="en-IN" dirty="0">
                <a:latin typeface="Abadi" panose="020B0604020104020204" pitchFamily="34" charset="0"/>
              </a:rPr>
              <a:t>'[income]&gt;=70000, "High")</a:t>
            </a:r>
          </a:p>
          <a:p>
            <a:endParaRPr lang="en-IN" dirty="0">
              <a:latin typeface="Abadi" panose="020B0604020104020204" pitchFamily="34" charset="0"/>
            </a:endParaRPr>
          </a:p>
        </p:txBody>
      </p:sp>
    </p:spTree>
    <p:extLst>
      <p:ext uri="{BB962C8B-B14F-4D97-AF65-F5344CB8AC3E}">
        <p14:creationId xmlns:p14="http://schemas.microsoft.com/office/powerpoint/2010/main" val="1172422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5C3B88-B630-D264-780B-20E9FE3EFCEE}"/>
            </a:ext>
          </a:extLst>
        </p:cNvPr>
        <p:cNvGrpSpPr/>
        <p:nvPr/>
      </p:nvGrpSpPr>
      <p:grpSpPr>
        <a:xfrm>
          <a:off x="0" y="0"/>
          <a:ext cx="0" cy="0"/>
          <a:chOff x="0" y="0"/>
          <a:chExt cx="0" cy="0"/>
        </a:xfrm>
      </p:grpSpPr>
      <p:pic>
        <p:nvPicPr>
          <p:cNvPr id="14" name="Picture 13" descr="Triangular abstract background">
            <a:extLst>
              <a:ext uri="{FF2B5EF4-FFF2-40B4-BE49-F238E27FC236}">
                <a16:creationId xmlns:a16="http://schemas.microsoft.com/office/drawing/2014/main" id="{3D437564-B679-975D-AC4F-1643F4667643}"/>
              </a:ext>
            </a:extLst>
          </p:cNvPr>
          <p:cNvPicPr>
            <a:picLocks noChangeAspect="1"/>
          </p:cNvPicPr>
          <p:nvPr/>
        </p:nvPicPr>
        <p:blipFill>
          <a:blip r:embed="rId2"/>
          <a:srcRect t="15730"/>
          <a:stretch>
            <a:fillRect/>
          </a:stretch>
        </p:blipFill>
        <p:spPr>
          <a:xfrm>
            <a:off x="1" y="10"/>
            <a:ext cx="12192000" cy="6857990"/>
          </a:xfrm>
          <a:prstGeom prst="rect">
            <a:avLst/>
          </a:prstGeom>
        </p:spPr>
      </p:pic>
      <p:sp>
        <p:nvSpPr>
          <p:cNvPr id="2" name="Title 1">
            <a:extLst>
              <a:ext uri="{FF2B5EF4-FFF2-40B4-BE49-F238E27FC236}">
                <a16:creationId xmlns:a16="http://schemas.microsoft.com/office/drawing/2014/main" id="{41FCAA37-C05B-BA7E-CEA1-CC7365A31BC2}"/>
              </a:ext>
            </a:extLst>
          </p:cNvPr>
          <p:cNvSpPr>
            <a:spLocks noGrp="1"/>
          </p:cNvSpPr>
          <p:nvPr>
            <p:ph type="ctrTitle"/>
          </p:nvPr>
        </p:nvSpPr>
        <p:spPr>
          <a:xfrm>
            <a:off x="466927" y="1721795"/>
            <a:ext cx="10632332" cy="3229583"/>
          </a:xfrm>
        </p:spPr>
        <p:txBody>
          <a:bodyPr anchor="ctr">
            <a:noAutofit/>
          </a:bodyPr>
          <a:lstStyle/>
          <a:p>
            <a:pPr marL="285750" indent="-285750">
              <a:buFont typeface="Arial" panose="020B0604020202020204" pitchFamily="34" charset="0"/>
              <a:buChar char="•"/>
            </a:pPr>
            <a:br>
              <a:rPr lang="en-IN" sz="1800" dirty="0">
                <a:solidFill>
                  <a:srgbClr val="FFFFFF"/>
                </a:solidFill>
              </a:rPr>
            </a:br>
            <a:br>
              <a:rPr lang="en-IN" sz="1800" dirty="0">
                <a:solidFill>
                  <a:srgbClr val="FFFFFF"/>
                </a:solidFill>
              </a:rPr>
            </a:br>
            <a:r>
              <a:rPr lang="en-IN" sz="1800" dirty="0">
                <a:solidFill>
                  <a:srgbClr val="FFFFFF"/>
                </a:solidFill>
              </a:rPr>
              <a:t>			</a:t>
            </a:r>
            <a:br>
              <a:rPr lang="en-IN" sz="1800" dirty="0">
                <a:solidFill>
                  <a:srgbClr val="FFFFFF"/>
                </a:solidFill>
              </a:rPr>
            </a:br>
            <a:r>
              <a:rPr lang="en-IN" sz="2400" b="1" dirty="0">
                <a:solidFill>
                  <a:srgbClr val="00B050"/>
                </a:solidFill>
              </a:rPr>
              <a:t>Quarterly Trends</a:t>
            </a:r>
            <a:br>
              <a:rPr lang="en-IN" sz="1800" b="1" dirty="0"/>
            </a:br>
            <a:r>
              <a:rPr lang="en-IN" sz="1800" b="1" dirty="0"/>
              <a:t>	</a:t>
            </a:r>
            <a:r>
              <a:rPr lang="en-IN" sz="1600" b="1" dirty="0">
                <a:solidFill>
                  <a:srgbClr val="C00000"/>
                </a:solidFill>
                <a:latin typeface="Calibri" panose="020F0502020204030204" pitchFamily="34" charset="0"/>
                <a:cs typeface="Calibri" panose="020F0502020204030204" pitchFamily="34" charset="0"/>
              </a:rPr>
              <a:t>Steady Quarterly Growth:</a:t>
            </a:r>
            <a:br>
              <a:rPr lang="en-IN" sz="1600" b="1" dirty="0">
                <a:solidFill>
                  <a:srgbClr val="C00000"/>
                </a:solidFill>
                <a:latin typeface="Calibri" panose="020F0502020204030204" pitchFamily="34" charset="0"/>
                <a:cs typeface="Calibri" panose="020F0502020204030204" pitchFamily="34" charset="0"/>
              </a:rPr>
            </a:br>
            <a:br>
              <a:rPr lang="en-IN" sz="1600" b="1" dirty="0">
                <a:latin typeface="Calibri" panose="020F0502020204030204" pitchFamily="34" charset="0"/>
                <a:cs typeface="Calibri" panose="020F0502020204030204" pitchFamily="34" charset="0"/>
              </a:rPr>
            </a:br>
            <a:r>
              <a:rPr lang="en-IN" sz="1600" b="1" dirty="0">
                <a:latin typeface="Calibri" panose="020F0502020204030204" pitchFamily="34" charset="0"/>
                <a:cs typeface="Calibri" panose="020F0502020204030204" pitchFamily="34" charset="0"/>
              </a:rPr>
              <a:t>	</a:t>
            </a:r>
            <a:r>
              <a:rPr lang="en-IN" sz="1600" b="1" dirty="0">
                <a:latin typeface="Calibri" panose="020F0502020204030204" pitchFamily="34" charset="0"/>
                <a:cs typeface="Calibri" panose="020F0502020204030204" pitchFamily="34" charset="0"/>
                <a:sym typeface="Wingdings" panose="05000000000000000000" pitchFamily="2" charset="2"/>
              </a:rPr>
              <a:t></a:t>
            </a:r>
            <a:r>
              <a:rPr lang="en-IN" sz="1600" b="1" dirty="0">
                <a:latin typeface="Calibri" panose="020F0502020204030204" pitchFamily="34" charset="0"/>
                <a:cs typeface="Calibri" panose="020F0502020204030204" pitchFamily="34" charset="0"/>
              </a:rPr>
              <a:t>Revenue gradually increases across Q1 to Q4 (₹163K to ₹173K) — suggests 	</a:t>
            </a:r>
            <a:r>
              <a:rPr lang="en-IN" sz="1600" b="1" dirty="0">
                <a:solidFill>
                  <a:srgbClr val="C00000"/>
                </a:solidFill>
                <a:latin typeface="Calibri" panose="020F0502020204030204" pitchFamily="34" charset="0"/>
                <a:cs typeface="Calibri" panose="020F0502020204030204" pitchFamily="34" charset="0"/>
              </a:rPr>
              <a:t>seasonal  or    	   behavioural stability </a:t>
            </a:r>
            <a:r>
              <a:rPr lang="en-IN" sz="1600" b="1" dirty="0">
                <a:latin typeface="Calibri" panose="020F0502020204030204" pitchFamily="34" charset="0"/>
                <a:cs typeface="Calibri" panose="020F0502020204030204" pitchFamily="34" charset="0"/>
              </a:rPr>
              <a:t>in usage.</a:t>
            </a:r>
            <a:br>
              <a:rPr lang="en-IN" sz="1600" b="1" dirty="0">
                <a:latin typeface="Calibri" panose="020F0502020204030204" pitchFamily="34" charset="0"/>
                <a:cs typeface="Calibri" panose="020F0502020204030204" pitchFamily="34" charset="0"/>
              </a:rPr>
            </a:br>
            <a:br>
              <a:rPr lang="en-IN" sz="1600" b="1" dirty="0">
                <a:latin typeface="Calibri" panose="020F0502020204030204" pitchFamily="34" charset="0"/>
                <a:cs typeface="Calibri" panose="020F0502020204030204" pitchFamily="34" charset="0"/>
              </a:rPr>
            </a:br>
            <a:r>
              <a:rPr lang="en-IN" sz="1600" b="1" dirty="0">
                <a:latin typeface="Calibri" panose="020F0502020204030204" pitchFamily="34" charset="0"/>
                <a:cs typeface="Calibri" panose="020F0502020204030204" pitchFamily="34" charset="0"/>
              </a:rPr>
              <a:t> 	</a:t>
            </a:r>
            <a:r>
              <a:rPr lang="en-IN" sz="1600" b="1" dirty="0">
                <a:latin typeface="Calibri" panose="020F0502020204030204" pitchFamily="34" charset="0"/>
                <a:cs typeface="Calibri" panose="020F0502020204030204" pitchFamily="34" charset="0"/>
                <a:sym typeface="Wingdings" panose="05000000000000000000" pitchFamily="2" charset="2"/>
              </a:rPr>
              <a:t> </a:t>
            </a:r>
            <a:r>
              <a:rPr lang="en-IN" sz="1600" b="1" dirty="0">
                <a:latin typeface="Calibri" panose="020F0502020204030204" pitchFamily="34" charset="0"/>
                <a:cs typeface="Calibri" panose="020F0502020204030204" pitchFamily="34" charset="0"/>
              </a:rPr>
              <a:t>Minor spikes can be further investigated for seasonal promotions (festivals, 	holidays, 	  etc.).</a:t>
            </a:r>
            <a:br>
              <a:rPr lang="en-IN" sz="1600" b="1" dirty="0">
                <a:latin typeface="Calibri" panose="020F0502020204030204" pitchFamily="34" charset="0"/>
                <a:cs typeface="Calibri" panose="020F0502020204030204" pitchFamily="34" charset="0"/>
              </a:rPr>
            </a:br>
            <a:br>
              <a:rPr lang="en-IN" sz="1600" b="1" dirty="0">
                <a:latin typeface="Calibri" panose="020F0502020204030204" pitchFamily="34" charset="0"/>
                <a:cs typeface="Calibri" panose="020F0502020204030204" pitchFamily="34" charset="0"/>
              </a:rPr>
            </a:br>
            <a:r>
              <a:rPr lang="en-IN" sz="1600" b="1" dirty="0">
                <a:latin typeface="Calibri" panose="020F0502020204030204" pitchFamily="34" charset="0"/>
                <a:cs typeface="Calibri" panose="020F0502020204030204" pitchFamily="34" charset="0"/>
              </a:rPr>
              <a:t>	</a:t>
            </a:r>
            <a:r>
              <a:rPr lang="en-IN" sz="1600" b="1" dirty="0">
                <a:latin typeface="Calibri" panose="020F0502020204030204" pitchFamily="34" charset="0"/>
                <a:cs typeface="Calibri" panose="020F0502020204030204" pitchFamily="34" charset="0"/>
                <a:sym typeface="Wingdings" panose="05000000000000000000" pitchFamily="2" charset="2"/>
              </a:rPr>
              <a:t> </a:t>
            </a:r>
            <a:r>
              <a:rPr lang="en-IN" sz="1600" b="1" dirty="0">
                <a:latin typeface="Calibri" panose="020F0502020204030204" pitchFamily="34" charset="0"/>
                <a:cs typeface="Calibri" panose="020F0502020204030204" pitchFamily="34" charset="0"/>
              </a:rPr>
              <a:t>Stable Transaction Volumes: Roughly </a:t>
            </a:r>
            <a:r>
              <a:rPr lang="en-IN" sz="1600" b="1" dirty="0">
                <a:solidFill>
                  <a:srgbClr val="C00000"/>
                </a:solidFill>
                <a:latin typeface="Calibri" panose="020F0502020204030204" pitchFamily="34" charset="0"/>
                <a:cs typeface="Calibri" panose="020F0502020204030204" pitchFamily="34" charset="0"/>
              </a:rPr>
              <a:t>14M–14.5M transactions per quarter, </a:t>
            </a:r>
            <a:r>
              <a:rPr lang="en-IN" sz="1600" b="1" dirty="0">
                <a:latin typeface="Calibri" panose="020F0502020204030204" pitchFamily="34" charset="0"/>
                <a:cs typeface="Calibri" panose="020F0502020204030204" pitchFamily="34" charset="0"/>
              </a:rPr>
              <a:t>		      	   indicating  a </a:t>
            </a:r>
            <a:r>
              <a:rPr lang="en-IN" sz="1600" b="1" dirty="0">
                <a:solidFill>
                  <a:srgbClr val="C00000"/>
                </a:solidFill>
                <a:latin typeface="Calibri" panose="020F0502020204030204" pitchFamily="34" charset="0"/>
                <a:cs typeface="Calibri" panose="020F0502020204030204" pitchFamily="34" charset="0"/>
              </a:rPr>
              <a:t>loyal and consistently active customer base.</a:t>
            </a:r>
            <a:br>
              <a:rPr lang="en-IN" sz="1600" b="1" dirty="0">
                <a:latin typeface="Calibri" panose="020F0502020204030204" pitchFamily="34" charset="0"/>
                <a:cs typeface="Calibri" panose="020F0502020204030204" pitchFamily="34" charset="0"/>
              </a:rPr>
            </a:br>
            <a:br>
              <a:rPr lang="en-IN" sz="1800" b="1" dirty="0">
                <a:solidFill>
                  <a:srgbClr val="FFFFFF"/>
                </a:solidFill>
                <a:latin typeface="Calibri" panose="020F0502020204030204" pitchFamily="34" charset="0"/>
                <a:cs typeface="Calibri" panose="020F0502020204030204" pitchFamily="34" charset="0"/>
              </a:rPr>
            </a:br>
            <a:br>
              <a:rPr lang="en-IN" sz="1800" dirty="0">
                <a:solidFill>
                  <a:srgbClr val="FFFFFF"/>
                </a:solidFill>
              </a:rPr>
            </a:br>
            <a:br>
              <a:rPr lang="en-IN" sz="1800" dirty="0">
                <a:solidFill>
                  <a:srgbClr val="FFFFFF"/>
                </a:solidFill>
              </a:rPr>
            </a:br>
            <a:br>
              <a:rPr lang="en-IN" sz="1800" dirty="0">
                <a:solidFill>
                  <a:srgbClr val="FFFFFF"/>
                </a:solidFill>
              </a:rPr>
            </a:br>
            <a:br>
              <a:rPr lang="en-IN" sz="1800" dirty="0">
                <a:solidFill>
                  <a:srgbClr val="FFFFFF"/>
                </a:solidFill>
              </a:rPr>
            </a:br>
            <a:endParaRPr lang="en-IN" sz="1800" dirty="0">
              <a:solidFill>
                <a:srgbClr val="FFFFFF"/>
              </a:solidFill>
            </a:endParaRPr>
          </a:p>
        </p:txBody>
      </p:sp>
    </p:spTree>
    <p:extLst>
      <p:ext uri="{BB962C8B-B14F-4D97-AF65-F5344CB8AC3E}">
        <p14:creationId xmlns:p14="http://schemas.microsoft.com/office/powerpoint/2010/main" val="99106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EF9970-31E9-0EC3-6C9F-7634F21833C2}"/>
            </a:ext>
          </a:extLst>
        </p:cNvPr>
        <p:cNvGrpSpPr/>
        <p:nvPr/>
      </p:nvGrpSpPr>
      <p:grpSpPr>
        <a:xfrm>
          <a:off x="0" y="0"/>
          <a:ext cx="0" cy="0"/>
          <a:chOff x="0" y="0"/>
          <a:chExt cx="0" cy="0"/>
        </a:xfrm>
      </p:grpSpPr>
      <p:pic>
        <p:nvPicPr>
          <p:cNvPr id="14" name="Picture 13" descr="Triangular abstract background">
            <a:extLst>
              <a:ext uri="{FF2B5EF4-FFF2-40B4-BE49-F238E27FC236}">
                <a16:creationId xmlns:a16="http://schemas.microsoft.com/office/drawing/2014/main" id="{4E0830FB-08EC-D561-60FD-DB3A1071A9B7}"/>
              </a:ext>
            </a:extLst>
          </p:cNvPr>
          <p:cNvPicPr>
            <a:picLocks noChangeAspect="1"/>
          </p:cNvPicPr>
          <p:nvPr/>
        </p:nvPicPr>
        <p:blipFill>
          <a:blip r:embed="rId2"/>
          <a:srcRect t="15730"/>
          <a:stretch>
            <a:fillRect/>
          </a:stretch>
        </p:blipFill>
        <p:spPr>
          <a:xfrm>
            <a:off x="0" y="10"/>
            <a:ext cx="12192000" cy="6857990"/>
          </a:xfrm>
          <a:prstGeom prst="rect">
            <a:avLst/>
          </a:prstGeom>
        </p:spPr>
      </p:pic>
      <p:sp>
        <p:nvSpPr>
          <p:cNvPr id="2" name="Title 1">
            <a:extLst>
              <a:ext uri="{FF2B5EF4-FFF2-40B4-BE49-F238E27FC236}">
                <a16:creationId xmlns:a16="http://schemas.microsoft.com/office/drawing/2014/main" id="{C76CD76A-3B87-908B-417D-F959DF46826C}"/>
              </a:ext>
            </a:extLst>
          </p:cNvPr>
          <p:cNvSpPr>
            <a:spLocks noGrp="1"/>
          </p:cNvSpPr>
          <p:nvPr>
            <p:ph type="ctrTitle"/>
          </p:nvPr>
        </p:nvSpPr>
        <p:spPr>
          <a:xfrm>
            <a:off x="466927" y="2829128"/>
            <a:ext cx="10632332" cy="984116"/>
          </a:xfrm>
        </p:spPr>
        <p:txBody>
          <a:bodyPr anchor="ctr">
            <a:noAutofit/>
          </a:bodyPr>
          <a:lstStyle/>
          <a:p>
            <a:br>
              <a:rPr lang="en-IN" sz="1800" dirty="0">
                <a:solidFill>
                  <a:srgbClr val="FFFFFF"/>
                </a:solidFill>
              </a:rPr>
            </a:br>
            <a:br>
              <a:rPr lang="en-IN" sz="1800" dirty="0">
                <a:solidFill>
                  <a:srgbClr val="FFFFFF"/>
                </a:solidFill>
              </a:rPr>
            </a:br>
            <a:r>
              <a:rPr lang="en-IN" sz="1800" dirty="0">
                <a:solidFill>
                  <a:srgbClr val="FFFFFF"/>
                </a:solidFill>
              </a:rPr>
              <a:t>			</a:t>
            </a:r>
            <a:br>
              <a:rPr lang="en-IN" sz="1800" dirty="0">
                <a:solidFill>
                  <a:srgbClr val="FFFFFF"/>
                </a:solidFill>
              </a:rPr>
            </a:br>
            <a:br>
              <a:rPr lang="en-IN" sz="1800" dirty="0">
                <a:solidFill>
                  <a:srgbClr val="FFFFFF"/>
                </a:solidFill>
              </a:rPr>
            </a:br>
            <a:br>
              <a:rPr lang="en-IN" sz="1800" dirty="0">
                <a:solidFill>
                  <a:srgbClr val="FFFFFF"/>
                </a:solidFill>
              </a:rPr>
            </a:br>
            <a:r>
              <a:rPr lang="en-IN" sz="2000" b="1" u="sng" dirty="0">
                <a:solidFill>
                  <a:srgbClr val="00B050"/>
                </a:solidFill>
              </a:rPr>
              <a:t>Card Type Performance:</a:t>
            </a:r>
            <a:br>
              <a:rPr lang="en-IN" sz="1800" dirty="0">
                <a:solidFill>
                  <a:srgbClr val="FFFFFF"/>
                </a:solidFill>
              </a:rPr>
            </a:br>
            <a:r>
              <a:rPr lang="en-IN" sz="1800" dirty="0">
                <a:solidFill>
                  <a:srgbClr val="FFFFFF"/>
                </a:solidFill>
              </a:rPr>
              <a:t>    </a:t>
            </a:r>
            <a:r>
              <a:rPr lang="en-IN" sz="1800" b="1" dirty="0">
                <a:solidFill>
                  <a:srgbClr val="C00000"/>
                </a:solidFill>
              </a:rPr>
              <a:t>Blue Card Dominates Usage</a:t>
            </a:r>
            <a:br>
              <a:rPr lang="en-IN" sz="1800" dirty="0"/>
            </a:br>
            <a:r>
              <a:rPr lang="en-IN" sz="1800" dirty="0"/>
              <a:t>	</a:t>
            </a:r>
            <a:r>
              <a:rPr lang="en-IN" sz="1800" dirty="0">
                <a:sym typeface="Wingdings" panose="05000000000000000000" pitchFamily="2" charset="2"/>
              </a:rPr>
              <a:t> </a:t>
            </a:r>
            <a:r>
              <a:rPr lang="en-IN" sz="1600" b="1" dirty="0">
                <a:latin typeface="Calibri" panose="020F0502020204030204" pitchFamily="34" charset="0"/>
                <a:cs typeface="Calibri" panose="020F0502020204030204" pitchFamily="34" charset="0"/>
              </a:rPr>
              <a:t>Highest revenue (₹4.71 Cr) and transaction volume (₹3.78 Cr) — it’s the most popular 	    	       card.</a:t>
            </a:r>
            <a:br>
              <a:rPr lang="en-IN" sz="1600" b="1" dirty="0">
                <a:latin typeface="Calibri" panose="020F0502020204030204" pitchFamily="34" charset="0"/>
                <a:cs typeface="Calibri" panose="020F0502020204030204" pitchFamily="34" charset="0"/>
              </a:rPr>
            </a:br>
            <a:r>
              <a:rPr lang="en-IN" sz="1600" b="1" dirty="0">
                <a:latin typeface="Calibri" panose="020F0502020204030204" pitchFamily="34" charset="0"/>
                <a:cs typeface="Calibri" panose="020F0502020204030204" pitchFamily="34" charset="0"/>
              </a:rPr>
              <a:t>	</a:t>
            </a:r>
            <a:r>
              <a:rPr lang="en-IN" sz="1600" b="1" dirty="0">
                <a:latin typeface="Calibri" panose="020F0502020204030204" pitchFamily="34" charset="0"/>
                <a:cs typeface="Calibri" panose="020F0502020204030204" pitchFamily="34" charset="0"/>
                <a:sym typeface="Wingdings" panose="05000000000000000000" pitchFamily="2" charset="2"/>
              </a:rPr>
              <a:t> </a:t>
            </a:r>
            <a:r>
              <a:rPr lang="en-IN" sz="1600" b="1" dirty="0">
                <a:latin typeface="Calibri" panose="020F0502020204030204" pitchFamily="34" charset="0"/>
                <a:cs typeface="Calibri" panose="020F0502020204030204" pitchFamily="34" charset="0"/>
              </a:rPr>
              <a:t>Indicates strong preference for entry/mid-level cards; however, consider upselling     	              	      Silver/Gold to mature customers</a:t>
            </a:r>
            <a:r>
              <a:rPr lang="en-IN" sz="1600" dirty="0">
                <a:latin typeface="Abadi" panose="020B0604020104020204" pitchFamily="34" charset="0"/>
              </a:rPr>
              <a:t>.</a:t>
            </a:r>
            <a:br>
              <a:rPr lang="en-IN" sz="1600" dirty="0">
                <a:latin typeface="Abadi" panose="020B0604020104020204" pitchFamily="34" charset="0"/>
              </a:rPr>
            </a:br>
            <a:br>
              <a:rPr lang="en-IN" sz="1600" dirty="0">
                <a:latin typeface="Abadi" panose="020B0604020104020204" pitchFamily="34" charset="0"/>
              </a:rPr>
            </a:br>
            <a:r>
              <a:rPr lang="en-IN" sz="1600" dirty="0">
                <a:latin typeface="Abadi" panose="020B0604020104020204" pitchFamily="34" charset="0"/>
              </a:rPr>
              <a:t>    </a:t>
            </a:r>
            <a:r>
              <a:rPr lang="en-IN" sz="1800" b="1" dirty="0">
                <a:solidFill>
                  <a:srgbClr val="C00000"/>
                </a:solidFill>
              </a:rPr>
              <a:t>Platinum &amp; Gold Cards Underutilized:</a:t>
            </a:r>
            <a:br>
              <a:rPr lang="en-IN" sz="1600" dirty="0">
                <a:latin typeface="Abadi" panose="020B0604020104020204" pitchFamily="34" charset="0"/>
              </a:rPr>
            </a:br>
            <a:r>
              <a:rPr lang="en-IN" sz="1600" dirty="0">
                <a:latin typeface="Abadi" panose="020B0604020104020204" pitchFamily="34" charset="0"/>
              </a:rPr>
              <a:t>	</a:t>
            </a:r>
            <a:r>
              <a:rPr lang="en-IN" sz="1600" dirty="0">
                <a:latin typeface="Abadi" panose="020B0604020104020204" pitchFamily="34" charset="0"/>
                <a:sym typeface="Wingdings" panose="05000000000000000000" pitchFamily="2" charset="2"/>
              </a:rPr>
              <a:t> </a:t>
            </a:r>
            <a:r>
              <a:rPr lang="en-IN" sz="1600" b="1" dirty="0">
                <a:latin typeface="Calibri" panose="020F0502020204030204" pitchFamily="34" charset="0"/>
                <a:cs typeface="Calibri" panose="020F0502020204030204" pitchFamily="34" charset="0"/>
              </a:rPr>
              <a:t>Despite higher reward potential, usage and revenue are relatively low.</a:t>
            </a:r>
            <a:br>
              <a:rPr lang="en-IN" sz="1600" b="1" dirty="0">
                <a:latin typeface="Calibri" panose="020F0502020204030204" pitchFamily="34" charset="0"/>
                <a:cs typeface="Calibri" panose="020F0502020204030204" pitchFamily="34" charset="0"/>
              </a:rPr>
            </a:br>
            <a:r>
              <a:rPr lang="en-IN" sz="1600" b="1" dirty="0">
                <a:latin typeface="Calibri" panose="020F0502020204030204" pitchFamily="34" charset="0"/>
                <a:cs typeface="Calibri" panose="020F0502020204030204" pitchFamily="34" charset="0"/>
              </a:rPr>
              <a:t>	    Insight: Revisit card features, fees, or target premium segments more effectively.</a:t>
            </a:r>
            <a:br>
              <a:rPr lang="en-IN" sz="1600" b="1" dirty="0">
                <a:latin typeface="Calibri" panose="020F0502020204030204" pitchFamily="34" charset="0"/>
                <a:cs typeface="Calibri" panose="020F0502020204030204" pitchFamily="34" charset="0"/>
              </a:rPr>
            </a:br>
            <a:br>
              <a:rPr lang="en-IN" sz="1600" dirty="0">
                <a:latin typeface="Abadi" panose="020B0604020104020204" pitchFamily="34" charset="0"/>
              </a:rPr>
            </a:br>
            <a:r>
              <a:rPr lang="en-IN" sz="2000" b="1" u="sng" dirty="0">
                <a:solidFill>
                  <a:srgbClr val="00B050"/>
                </a:solidFill>
              </a:rPr>
              <a:t>Spending &amp; Transaction </a:t>
            </a:r>
            <a:r>
              <a:rPr lang="en-IN" sz="2000" b="1" u="sng" dirty="0" err="1">
                <a:solidFill>
                  <a:srgbClr val="00B050"/>
                </a:solidFill>
              </a:rPr>
              <a:t>Behavior</a:t>
            </a:r>
            <a:r>
              <a:rPr lang="en-IN" sz="2000" b="1" u="sng" dirty="0">
                <a:solidFill>
                  <a:srgbClr val="00B050"/>
                </a:solidFill>
              </a:rPr>
              <a:t>:</a:t>
            </a:r>
            <a:br>
              <a:rPr lang="en-IN" sz="2000" b="1" u="sng" dirty="0">
                <a:solidFill>
                  <a:srgbClr val="00B050"/>
                </a:solidFill>
              </a:rPr>
            </a:br>
            <a:r>
              <a:rPr lang="en-IN" sz="1600" dirty="0">
                <a:solidFill>
                  <a:srgbClr val="00B050"/>
                </a:solidFill>
                <a:latin typeface="Abadi" panose="020B0604020104020204" pitchFamily="34" charset="0"/>
              </a:rPr>
              <a:t>      </a:t>
            </a:r>
            <a:r>
              <a:rPr lang="en-IN" sz="1800" b="1" dirty="0">
                <a:solidFill>
                  <a:srgbClr val="C00000"/>
                </a:solidFill>
              </a:rPr>
              <a:t>Top Spend Categories</a:t>
            </a:r>
            <a:r>
              <a:rPr lang="en-IN" sz="1600" dirty="0">
                <a:latin typeface="Abadi" panose="020B0604020104020204" pitchFamily="34" charset="0"/>
              </a:rPr>
              <a:t>:</a:t>
            </a:r>
            <a:br>
              <a:rPr lang="en-IN" sz="1600" dirty="0">
                <a:latin typeface="Abadi" panose="020B0604020104020204" pitchFamily="34" charset="0"/>
              </a:rPr>
            </a:br>
            <a:r>
              <a:rPr lang="en-IN" sz="1600" dirty="0">
                <a:latin typeface="Abadi" panose="020B0604020104020204" pitchFamily="34" charset="0"/>
              </a:rPr>
              <a:t>	</a:t>
            </a:r>
            <a:r>
              <a:rPr lang="en-IN" sz="1600" b="1" dirty="0">
                <a:latin typeface="Calibri" panose="020F0502020204030204" pitchFamily="34" charset="0"/>
                <a:cs typeface="Calibri" panose="020F0502020204030204" pitchFamily="34" charset="0"/>
                <a:sym typeface="Wingdings" panose="05000000000000000000" pitchFamily="2" charset="2"/>
              </a:rPr>
              <a:t> </a:t>
            </a:r>
            <a:r>
              <a:rPr lang="en-IN" sz="1600" b="1" dirty="0">
                <a:latin typeface="Calibri" panose="020F0502020204030204" pitchFamily="34" charset="0"/>
                <a:cs typeface="Calibri" panose="020F0502020204030204" pitchFamily="34" charset="0"/>
              </a:rPr>
              <a:t>Bills, Entertainment, and Fuel lead in spending (₹14M, ₹10M, ₹10M respectively).</a:t>
            </a:r>
            <a:br>
              <a:rPr lang="en-IN" sz="1600" b="1" dirty="0">
                <a:latin typeface="Calibri" panose="020F0502020204030204" pitchFamily="34" charset="0"/>
                <a:cs typeface="Calibri" panose="020F0502020204030204" pitchFamily="34" charset="0"/>
              </a:rPr>
            </a:br>
            <a:r>
              <a:rPr lang="en-IN" sz="1600" b="1" dirty="0">
                <a:latin typeface="Calibri" panose="020F0502020204030204" pitchFamily="34" charset="0"/>
                <a:cs typeface="Calibri" panose="020F0502020204030204" pitchFamily="34" charset="0"/>
              </a:rPr>
              <a:t>	Suggests that utility &amp; lifestyle spending dominates — ideal categories for reward 	point campaigns</a:t>
            </a:r>
            <a:r>
              <a:rPr lang="en-IN" sz="1600" dirty="0">
                <a:latin typeface="Abadi" panose="020B0604020104020204" pitchFamily="34" charset="0"/>
              </a:rPr>
              <a:t>.</a:t>
            </a:r>
            <a:br>
              <a:rPr lang="en-IN" sz="1600" dirty="0">
                <a:latin typeface="Abadi" panose="020B0604020104020204" pitchFamily="34" charset="0"/>
              </a:rPr>
            </a:br>
            <a:br>
              <a:rPr lang="en-IN" sz="1600" dirty="0">
                <a:latin typeface="Abadi" panose="020B0604020104020204" pitchFamily="34" charset="0"/>
              </a:rPr>
            </a:br>
            <a:r>
              <a:rPr lang="en-IN" sz="1600" dirty="0">
                <a:latin typeface="Abadi" panose="020B0604020104020204" pitchFamily="34" charset="0"/>
              </a:rPr>
              <a:t>     </a:t>
            </a:r>
            <a:r>
              <a:rPr lang="en-IN" sz="1800" b="1" dirty="0">
                <a:solidFill>
                  <a:srgbClr val="C00000"/>
                </a:solidFill>
              </a:rPr>
              <a:t>Payment Method Preferences</a:t>
            </a:r>
            <a:r>
              <a:rPr lang="en-IN" sz="1600" dirty="0">
                <a:latin typeface="Abadi" panose="020B0604020104020204" pitchFamily="34" charset="0"/>
              </a:rPr>
              <a:t>:</a:t>
            </a:r>
            <a:br>
              <a:rPr lang="en-IN" sz="1600" dirty="0">
                <a:latin typeface="Abadi" panose="020B0604020104020204" pitchFamily="34" charset="0"/>
              </a:rPr>
            </a:br>
            <a:r>
              <a:rPr lang="en-IN" sz="1600" dirty="0">
                <a:latin typeface="Abadi" panose="020B0604020104020204" pitchFamily="34" charset="0"/>
              </a:rPr>
              <a:t>	</a:t>
            </a:r>
            <a:r>
              <a:rPr lang="en-IN" sz="1600" dirty="0">
                <a:latin typeface="Abadi" panose="020B0604020104020204" pitchFamily="34" charset="0"/>
                <a:sym typeface="Wingdings" panose="05000000000000000000" pitchFamily="2" charset="2"/>
              </a:rPr>
              <a:t> </a:t>
            </a:r>
            <a:r>
              <a:rPr lang="en-IN" sz="1600" b="1" dirty="0">
                <a:latin typeface="Calibri" panose="020F0502020204030204" pitchFamily="34" charset="0"/>
                <a:cs typeface="Calibri" panose="020F0502020204030204" pitchFamily="34" charset="0"/>
              </a:rPr>
              <a:t>Swipe transactions dominate (36M), followed by Chip (17M) and Online (4M).</a:t>
            </a:r>
            <a:br>
              <a:rPr lang="en-IN" sz="1600" b="1" dirty="0">
                <a:latin typeface="Calibri" panose="020F0502020204030204" pitchFamily="34" charset="0"/>
                <a:cs typeface="Calibri" panose="020F0502020204030204" pitchFamily="34" charset="0"/>
              </a:rPr>
            </a:br>
            <a:r>
              <a:rPr lang="en-IN" sz="1600" b="1" dirty="0">
                <a:latin typeface="Calibri" panose="020F0502020204030204" pitchFamily="34" charset="0"/>
                <a:cs typeface="Calibri" panose="020F0502020204030204" pitchFamily="34" charset="0"/>
              </a:rPr>
              <a:t>	Indicates room for improvement in digital payment adoption. Campaigns promoting 	secure online payments or exclusive online offers can increase digital usage.</a:t>
            </a:r>
            <a:br>
              <a:rPr lang="en-IN" sz="1600" b="1" dirty="0">
                <a:latin typeface="Calibri" panose="020F0502020204030204" pitchFamily="34" charset="0"/>
                <a:cs typeface="Calibri" panose="020F0502020204030204" pitchFamily="34" charset="0"/>
              </a:rPr>
            </a:br>
            <a:br>
              <a:rPr lang="en-IN" sz="1600" dirty="0">
                <a:latin typeface="Abadi" panose="020B0604020104020204" pitchFamily="34" charset="0"/>
              </a:rPr>
            </a:br>
            <a:br>
              <a:rPr lang="en-IN" sz="1600" dirty="0">
                <a:solidFill>
                  <a:srgbClr val="FFFFFF"/>
                </a:solidFill>
                <a:latin typeface="Abadi" panose="020B0604020104020204" pitchFamily="34" charset="0"/>
              </a:rPr>
            </a:br>
            <a:br>
              <a:rPr lang="en-IN" sz="1600" dirty="0">
                <a:solidFill>
                  <a:srgbClr val="FFFFFF"/>
                </a:solidFill>
                <a:latin typeface="Abadi" panose="020B0604020104020204" pitchFamily="34" charset="0"/>
              </a:rPr>
            </a:br>
            <a:br>
              <a:rPr lang="en-IN" sz="1600" dirty="0">
                <a:solidFill>
                  <a:srgbClr val="FFFFFF"/>
                </a:solidFill>
                <a:latin typeface="Abadi" panose="020B0604020104020204" pitchFamily="34" charset="0"/>
              </a:rPr>
            </a:br>
            <a:br>
              <a:rPr lang="en-IN" sz="1600" dirty="0">
                <a:solidFill>
                  <a:srgbClr val="FFFFFF"/>
                </a:solidFill>
                <a:latin typeface="Abadi" panose="020B0604020104020204" pitchFamily="34" charset="0"/>
              </a:rPr>
            </a:br>
            <a:br>
              <a:rPr lang="en-IN" sz="1600" dirty="0">
                <a:solidFill>
                  <a:srgbClr val="FFFFFF"/>
                </a:solidFill>
                <a:latin typeface="Abadi" panose="020B0604020104020204" pitchFamily="34" charset="0"/>
              </a:rPr>
            </a:br>
            <a:endParaRPr lang="en-IN" sz="1800" dirty="0">
              <a:solidFill>
                <a:srgbClr val="FFFFFF"/>
              </a:solidFill>
              <a:latin typeface="Abadi" panose="020B0604020104020204" pitchFamily="34" charset="0"/>
            </a:endParaRPr>
          </a:p>
        </p:txBody>
      </p:sp>
    </p:spTree>
    <p:extLst>
      <p:ext uri="{BB962C8B-B14F-4D97-AF65-F5344CB8AC3E}">
        <p14:creationId xmlns:p14="http://schemas.microsoft.com/office/powerpoint/2010/main" val="314656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AE7060-EEE1-2294-5FD6-DDC9CFBFB7A1}"/>
            </a:ext>
          </a:extLst>
        </p:cNvPr>
        <p:cNvGrpSpPr/>
        <p:nvPr/>
      </p:nvGrpSpPr>
      <p:grpSpPr>
        <a:xfrm>
          <a:off x="0" y="0"/>
          <a:ext cx="0" cy="0"/>
          <a:chOff x="0" y="0"/>
          <a:chExt cx="0" cy="0"/>
        </a:xfrm>
      </p:grpSpPr>
      <p:pic>
        <p:nvPicPr>
          <p:cNvPr id="14" name="Picture 13" descr="Triangular abstract background">
            <a:extLst>
              <a:ext uri="{FF2B5EF4-FFF2-40B4-BE49-F238E27FC236}">
                <a16:creationId xmlns:a16="http://schemas.microsoft.com/office/drawing/2014/main" id="{8D4AA074-FB2A-D9C5-74E2-FAD8C43C9021}"/>
              </a:ext>
            </a:extLst>
          </p:cNvPr>
          <p:cNvPicPr>
            <a:picLocks noChangeAspect="1"/>
          </p:cNvPicPr>
          <p:nvPr/>
        </p:nvPicPr>
        <p:blipFill>
          <a:blip r:embed="rId2"/>
          <a:srcRect t="15730"/>
          <a:stretch>
            <a:fillRect/>
          </a:stretch>
        </p:blipFill>
        <p:spPr>
          <a:xfrm>
            <a:off x="0" y="10"/>
            <a:ext cx="12192000" cy="6857990"/>
          </a:xfrm>
          <a:prstGeom prst="rect">
            <a:avLst/>
          </a:prstGeom>
        </p:spPr>
      </p:pic>
      <p:sp>
        <p:nvSpPr>
          <p:cNvPr id="2" name="Title 1">
            <a:extLst>
              <a:ext uri="{FF2B5EF4-FFF2-40B4-BE49-F238E27FC236}">
                <a16:creationId xmlns:a16="http://schemas.microsoft.com/office/drawing/2014/main" id="{F9ABD56A-48A6-40C5-2FF8-89D5016DCCF7}"/>
              </a:ext>
            </a:extLst>
          </p:cNvPr>
          <p:cNvSpPr>
            <a:spLocks noGrp="1"/>
          </p:cNvSpPr>
          <p:nvPr>
            <p:ph type="ctrTitle"/>
          </p:nvPr>
        </p:nvSpPr>
        <p:spPr>
          <a:xfrm>
            <a:off x="466927" y="2829128"/>
            <a:ext cx="10632332" cy="984116"/>
          </a:xfrm>
        </p:spPr>
        <p:txBody>
          <a:bodyPr anchor="ctr">
            <a:noAutofit/>
          </a:bodyPr>
          <a:lstStyle/>
          <a:p>
            <a:br>
              <a:rPr lang="en-IN" sz="1800" dirty="0">
                <a:solidFill>
                  <a:srgbClr val="FFFFFF"/>
                </a:solidFill>
              </a:rPr>
            </a:br>
            <a:br>
              <a:rPr lang="en-IN" sz="1800" dirty="0">
                <a:solidFill>
                  <a:srgbClr val="FFFFFF"/>
                </a:solidFill>
              </a:rPr>
            </a:br>
            <a:r>
              <a:rPr lang="en-IN" sz="1800" dirty="0">
                <a:solidFill>
                  <a:srgbClr val="FFFFFF"/>
                </a:solidFill>
              </a:rPr>
              <a:t>			</a:t>
            </a:r>
            <a:br>
              <a:rPr lang="en-IN" sz="1800" dirty="0">
                <a:solidFill>
                  <a:srgbClr val="FFFFFF"/>
                </a:solidFill>
              </a:rPr>
            </a:br>
            <a:br>
              <a:rPr lang="en-IN" sz="1800" dirty="0">
                <a:solidFill>
                  <a:srgbClr val="FFFFFF"/>
                </a:solidFill>
              </a:rPr>
            </a:br>
            <a:br>
              <a:rPr lang="en-IN" sz="1800" dirty="0">
                <a:solidFill>
                  <a:srgbClr val="FFFFFF"/>
                </a:solidFill>
              </a:rPr>
            </a:br>
            <a:r>
              <a:rPr lang="en-IN" sz="2000" b="1" u="sng" dirty="0">
                <a:solidFill>
                  <a:srgbClr val="00B050"/>
                </a:solidFill>
              </a:rPr>
              <a:t>Strategic Recommendations:</a:t>
            </a:r>
            <a:br>
              <a:rPr lang="en-IN" sz="1800" dirty="0">
                <a:solidFill>
                  <a:srgbClr val="FFFFFF"/>
                </a:solidFill>
              </a:rPr>
            </a:br>
            <a:r>
              <a:rPr lang="en-IN" sz="1800" dirty="0">
                <a:solidFill>
                  <a:srgbClr val="FFFFFF"/>
                </a:solidFill>
              </a:rPr>
              <a:t>          </a:t>
            </a:r>
            <a:r>
              <a:rPr lang="en-IN" sz="1800" b="1" dirty="0">
                <a:solidFill>
                  <a:srgbClr val="C00000"/>
                </a:solidFill>
              </a:rPr>
              <a:t>Upsell Opportunities</a:t>
            </a:r>
            <a:br>
              <a:rPr lang="en-IN" sz="1800" dirty="0"/>
            </a:br>
            <a:r>
              <a:rPr lang="en-IN" sz="1800" dirty="0"/>
              <a:t>	</a:t>
            </a:r>
            <a:r>
              <a:rPr lang="en-IN" sz="1800" dirty="0">
                <a:sym typeface="Wingdings" panose="05000000000000000000" pitchFamily="2" charset="2"/>
              </a:rPr>
              <a:t> </a:t>
            </a:r>
            <a:r>
              <a:rPr lang="en-IN" sz="1600" b="1" dirty="0">
                <a:latin typeface="Calibri" panose="020F0502020204030204" pitchFamily="34" charset="0"/>
                <a:cs typeface="Calibri" panose="020F0502020204030204" pitchFamily="34" charset="0"/>
              </a:rPr>
              <a:t>Target high-income and well-educated customers (businessmen, graduates, age 30–50)                 	    with Gold/Platinum upgrades and premium features.</a:t>
            </a:r>
            <a:br>
              <a:rPr lang="en-IN" sz="1600" b="1" dirty="0">
                <a:latin typeface="Calibri" panose="020F0502020204030204" pitchFamily="34" charset="0"/>
                <a:cs typeface="Calibri" panose="020F0502020204030204" pitchFamily="34" charset="0"/>
              </a:rPr>
            </a:br>
            <a:r>
              <a:rPr lang="en-IN" sz="1600" dirty="0">
                <a:latin typeface="Abadi" panose="020B0604020104020204" pitchFamily="34" charset="0"/>
              </a:rPr>
              <a:t>       </a:t>
            </a:r>
            <a:r>
              <a:rPr lang="en-IN" sz="1800" b="1" dirty="0">
                <a:solidFill>
                  <a:srgbClr val="C00000"/>
                </a:solidFill>
              </a:rPr>
              <a:t>Cross-Sell Insights:</a:t>
            </a:r>
            <a:br>
              <a:rPr lang="en-IN" sz="1600" dirty="0">
                <a:latin typeface="Abadi" panose="020B0604020104020204" pitchFamily="34" charset="0"/>
              </a:rPr>
            </a:br>
            <a:r>
              <a:rPr lang="en-IN" sz="1600" dirty="0">
                <a:latin typeface="Abadi" panose="020B0604020104020204" pitchFamily="34" charset="0"/>
              </a:rPr>
              <a:t>	</a:t>
            </a:r>
            <a:r>
              <a:rPr lang="en-IN" sz="1600" dirty="0">
                <a:latin typeface="Abadi" panose="020B0604020104020204" pitchFamily="34" charset="0"/>
                <a:sym typeface="Wingdings" panose="05000000000000000000" pitchFamily="2" charset="2"/>
              </a:rPr>
              <a:t> </a:t>
            </a:r>
            <a:r>
              <a:rPr lang="en-IN" sz="1600" b="1" dirty="0">
                <a:latin typeface="Calibri" panose="020F0502020204030204" pitchFamily="34" charset="0"/>
                <a:cs typeface="Calibri" panose="020F0502020204030204" pitchFamily="34" charset="0"/>
              </a:rPr>
              <a:t>Focus on travel &amp; grocery segments for co-branded card launches or cashback offers</a:t>
            </a:r>
            <a:r>
              <a:rPr lang="en-IN" sz="1600" dirty="0"/>
              <a:t>.</a:t>
            </a:r>
            <a:r>
              <a:rPr lang="en-IN" sz="1600" dirty="0">
                <a:latin typeface="Abadi" panose="020B0604020104020204" pitchFamily="34" charset="0"/>
              </a:rPr>
              <a:t>.</a:t>
            </a:r>
            <a:br>
              <a:rPr lang="en-IN" sz="1600" dirty="0">
                <a:latin typeface="Abadi" panose="020B0604020104020204" pitchFamily="34" charset="0"/>
              </a:rPr>
            </a:br>
            <a:br>
              <a:rPr lang="en-IN" sz="1600" dirty="0">
                <a:latin typeface="Abadi" panose="020B0604020104020204" pitchFamily="34" charset="0"/>
              </a:rPr>
            </a:br>
            <a:r>
              <a:rPr lang="en-IN" sz="2000" b="1" u="sng" dirty="0">
                <a:solidFill>
                  <a:srgbClr val="00B050"/>
                </a:solidFill>
              </a:rPr>
              <a:t>Spending &amp; Transaction </a:t>
            </a:r>
            <a:r>
              <a:rPr lang="en-IN" sz="2000" b="1" u="sng" dirty="0" err="1">
                <a:solidFill>
                  <a:srgbClr val="00B050"/>
                </a:solidFill>
              </a:rPr>
              <a:t>Behavior</a:t>
            </a:r>
            <a:r>
              <a:rPr lang="en-IN" sz="2000" b="1" u="sng" dirty="0">
                <a:solidFill>
                  <a:srgbClr val="00B050"/>
                </a:solidFill>
              </a:rPr>
              <a:t>:</a:t>
            </a:r>
            <a:br>
              <a:rPr lang="en-IN" sz="2000" b="1" u="sng" dirty="0">
                <a:solidFill>
                  <a:srgbClr val="00B050"/>
                </a:solidFill>
              </a:rPr>
            </a:br>
            <a:r>
              <a:rPr lang="en-IN" sz="2000" dirty="0">
                <a:solidFill>
                  <a:srgbClr val="00B050"/>
                </a:solidFill>
              </a:rPr>
              <a:t>         </a:t>
            </a:r>
            <a:r>
              <a:rPr lang="en-IN" sz="1800" b="1" dirty="0">
                <a:solidFill>
                  <a:srgbClr val="C00000"/>
                </a:solidFill>
              </a:rPr>
              <a:t>Digital Push Strategy:</a:t>
            </a:r>
            <a:br>
              <a:rPr lang="en-IN" sz="1600" b="1" dirty="0">
                <a:latin typeface="Calibri" panose="020F0502020204030204" pitchFamily="34" charset="0"/>
                <a:cs typeface="Calibri" panose="020F0502020204030204" pitchFamily="34" charset="0"/>
              </a:rPr>
            </a:br>
            <a:r>
              <a:rPr lang="en-IN" sz="1600" b="1" dirty="0">
                <a:latin typeface="Calibri" panose="020F0502020204030204" pitchFamily="34" charset="0"/>
                <a:cs typeface="Calibri" panose="020F0502020204030204" pitchFamily="34" charset="0"/>
              </a:rPr>
              <a:t>	</a:t>
            </a:r>
            <a:r>
              <a:rPr lang="en-IN" sz="1600" b="1" dirty="0">
                <a:latin typeface="Calibri" panose="020F0502020204030204" pitchFamily="34" charset="0"/>
                <a:cs typeface="Calibri" panose="020F0502020204030204" pitchFamily="34" charset="0"/>
                <a:sym typeface="Wingdings" panose="05000000000000000000" pitchFamily="2" charset="2"/>
              </a:rPr>
              <a:t> </a:t>
            </a:r>
            <a:r>
              <a:rPr lang="en-IN" sz="1600" b="1" dirty="0">
                <a:latin typeface="Calibri" panose="020F0502020204030204" pitchFamily="34" charset="0"/>
                <a:cs typeface="Calibri" panose="020F0502020204030204" pitchFamily="34" charset="0"/>
              </a:rPr>
              <a:t>Promote online and chip-based usage through secure payment awareness, app integration, and reward programs.</a:t>
            </a:r>
            <a:br>
              <a:rPr lang="en-IN" sz="1600" dirty="0">
                <a:latin typeface="Abadi" panose="020B0604020104020204" pitchFamily="34" charset="0"/>
              </a:rPr>
            </a:br>
            <a:br>
              <a:rPr lang="en-IN" sz="1600" dirty="0">
                <a:latin typeface="Abadi" panose="020B0604020104020204" pitchFamily="34" charset="0"/>
              </a:rPr>
            </a:br>
            <a:r>
              <a:rPr lang="en-IN" sz="1600" dirty="0">
                <a:latin typeface="Abadi" panose="020B0604020104020204" pitchFamily="34" charset="0"/>
              </a:rPr>
              <a:t>     </a:t>
            </a:r>
            <a:br>
              <a:rPr lang="en-IN" sz="1600" dirty="0">
                <a:latin typeface="Abadi" panose="020B0604020104020204" pitchFamily="34" charset="0"/>
              </a:rPr>
            </a:br>
            <a:br>
              <a:rPr lang="en-IN" sz="1600" dirty="0">
                <a:solidFill>
                  <a:srgbClr val="FFFFFF"/>
                </a:solidFill>
                <a:latin typeface="Abadi" panose="020B0604020104020204" pitchFamily="34" charset="0"/>
              </a:rPr>
            </a:br>
            <a:br>
              <a:rPr lang="en-IN" sz="1600" dirty="0">
                <a:solidFill>
                  <a:srgbClr val="FFFFFF"/>
                </a:solidFill>
                <a:latin typeface="Abadi" panose="020B0604020104020204" pitchFamily="34" charset="0"/>
              </a:rPr>
            </a:br>
            <a:br>
              <a:rPr lang="en-IN" sz="1600" dirty="0">
                <a:solidFill>
                  <a:srgbClr val="FFFFFF"/>
                </a:solidFill>
                <a:latin typeface="Abadi" panose="020B0604020104020204" pitchFamily="34" charset="0"/>
              </a:rPr>
            </a:br>
            <a:br>
              <a:rPr lang="en-IN" sz="1600" dirty="0">
                <a:solidFill>
                  <a:srgbClr val="FFFFFF"/>
                </a:solidFill>
                <a:latin typeface="Abadi" panose="020B0604020104020204" pitchFamily="34" charset="0"/>
              </a:rPr>
            </a:br>
            <a:br>
              <a:rPr lang="en-IN" sz="1600" dirty="0">
                <a:solidFill>
                  <a:srgbClr val="FFFFFF"/>
                </a:solidFill>
                <a:latin typeface="Abadi" panose="020B0604020104020204" pitchFamily="34" charset="0"/>
              </a:rPr>
            </a:br>
            <a:endParaRPr lang="en-IN" sz="1800" dirty="0">
              <a:solidFill>
                <a:srgbClr val="FFFFFF"/>
              </a:solidFill>
              <a:latin typeface="Abadi" panose="020B0604020104020204" pitchFamily="34" charset="0"/>
            </a:endParaRPr>
          </a:p>
        </p:txBody>
      </p:sp>
    </p:spTree>
    <p:extLst>
      <p:ext uri="{BB962C8B-B14F-4D97-AF65-F5344CB8AC3E}">
        <p14:creationId xmlns:p14="http://schemas.microsoft.com/office/powerpoint/2010/main" val="3428633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C31D74-48EE-6F5B-545E-13652269E6E5}"/>
            </a:ext>
          </a:extLst>
        </p:cNvPr>
        <p:cNvGrpSpPr/>
        <p:nvPr/>
      </p:nvGrpSpPr>
      <p:grpSpPr>
        <a:xfrm>
          <a:off x="0" y="0"/>
          <a:ext cx="0" cy="0"/>
          <a:chOff x="0" y="0"/>
          <a:chExt cx="0" cy="0"/>
        </a:xfrm>
      </p:grpSpPr>
      <p:pic>
        <p:nvPicPr>
          <p:cNvPr id="14" name="Picture 13" descr="Triangular abstract background">
            <a:extLst>
              <a:ext uri="{FF2B5EF4-FFF2-40B4-BE49-F238E27FC236}">
                <a16:creationId xmlns:a16="http://schemas.microsoft.com/office/drawing/2014/main" id="{665BE3D0-200D-A37C-5EC7-968D00E7F680}"/>
              </a:ext>
            </a:extLst>
          </p:cNvPr>
          <p:cNvPicPr>
            <a:picLocks noChangeAspect="1"/>
          </p:cNvPicPr>
          <p:nvPr/>
        </p:nvPicPr>
        <p:blipFill>
          <a:blip r:embed="rId2"/>
          <a:srcRect t="15730"/>
          <a:stretch>
            <a:fillRect/>
          </a:stretch>
        </p:blipFill>
        <p:spPr>
          <a:xfrm>
            <a:off x="1" y="10"/>
            <a:ext cx="12192000" cy="6857990"/>
          </a:xfrm>
          <a:prstGeom prst="rect">
            <a:avLst/>
          </a:prstGeom>
        </p:spPr>
      </p:pic>
      <p:sp>
        <p:nvSpPr>
          <p:cNvPr id="2" name="Title 1">
            <a:extLst>
              <a:ext uri="{FF2B5EF4-FFF2-40B4-BE49-F238E27FC236}">
                <a16:creationId xmlns:a16="http://schemas.microsoft.com/office/drawing/2014/main" id="{714773E7-75D1-32F3-4CCC-51F3A1C1AC4C}"/>
              </a:ext>
            </a:extLst>
          </p:cNvPr>
          <p:cNvSpPr>
            <a:spLocks noGrp="1"/>
          </p:cNvSpPr>
          <p:nvPr>
            <p:ph type="ctrTitle"/>
          </p:nvPr>
        </p:nvSpPr>
        <p:spPr>
          <a:xfrm>
            <a:off x="466927" y="2829128"/>
            <a:ext cx="10632332" cy="984116"/>
          </a:xfrm>
        </p:spPr>
        <p:txBody>
          <a:bodyPr anchor="ctr">
            <a:noAutofit/>
          </a:bodyPr>
          <a:lstStyle/>
          <a:p>
            <a:pPr algn="ctr"/>
            <a:r>
              <a:rPr lang="en-IN" sz="4400" dirty="0">
                <a:solidFill>
                  <a:srgbClr val="FFFFFF"/>
                </a:solidFill>
              </a:rPr>
              <a:t>THANK YOU</a:t>
            </a:r>
          </a:p>
        </p:txBody>
      </p:sp>
    </p:spTree>
    <p:extLst>
      <p:ext uri="{BB962C8B-B14F-4D97-AF65-F5344CB8AC3E}">
        <p14:creationId xmlns:p14="http://schemas.microsoft.com/office/powerpoint/2010/main" val="331266039"/>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emplate>TM03457491[[fn=Metropolitan]]</Template>
  <TotalTime>140</TotalTime>
  <Words>797</Words>
  <Application>Microsoft Office PowerPoint</Application>
  <PresentationFormat>Widescreen</PresentationFormat>
  <Paragraphs>25</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Abadi</vt:lpstr>
      <vt:lpstr>Arial</vt:lpstr>
      <vt:lpstr>Calibri</vt:lpstr>
      <vt:lpstr>Calisto MT</vt:lpstr>
      <vt:lpstr>Univers Condensed</vt:lpstr>
      <vt:lpstr>Wingdings</vt:lpstr>
      <vt:lpstr>ChronicleVTI</vt:lpstr>
      <vt:lpstr>CREDIT CARD </vt:lpstr>
      <vt:lpstr>Project Objective :           </vt:lpstr>
      <vt:lpstr>Steps followed :           </vt:lpstr>
      <vt:lpstr>DAX Queries used:           </vt:lpstr>
      <vt:lpstr>      Quarterly Trends  Steady Quarterly Growth:   Revenue gradually increases across Q1 to Q4 (₹163K to ₹173K) — suggests  seasonal  or        behavioural stability in usage.     Minor spikes can be further investigated for seasonal promotions (festivals,  holidays,    etc.).    Stable Transaction Volumes: Roughly 14M–14.5M transactions per quarter,             indicating  a loyal and consistently active customer base.      </vt:lpstr>
      <vt:lpstr>        Card Type Performance:     Blue Card Dominates Usage   Highest revenue (₹4.71 Cr) and transaction volume (₹3.78 Cr) — it’s the most popular              card.   Indicates strong preference for entry/mid-level cards; however, consider upselling                           Silver/Gold to mature customers.      Platinum &amp; Gold Cards Underutilized:   Despite higher reward potential, usage and revenue are relatively low.      Insight: Revisit card features, fees, or target premium segments more effectively.  Spending &amp; Transaction Behavior:       Top Spend Categories:   Bills, Entertainment, and Fuel lead in spending (₹14M, ₹10M, ₹10M respectively).  Suggests that utility &amp; lifestyle spending dominates — ideal categories for reward  point campaigns.       Payment Method Preferences:   Swipe transactions dominate (36M), followed by Chip (17M) and Online (4M).  Indicates room for improvement in digital payment adoption. Campaigns promoting  secure online payments or exclusive online offers can increase digital usage.       </vt:lpstr>
      <vt:lpstr>        Strategic Recommendations:           Upsell Opportunities   Target high-income and well-educated customers (businessmen, graduates, age 30–50)                      with Gold/Platinum upgrades and premium features.        Cross-Sell Insights:   Focus on travel &amp; grocery segments for co-branded card launches or cashback offers..  Spending &amp; Transaction Behavior:          Digital Push Strategy:   Promote online and chip-based usage through secure payment awareness, app integration, and reward programs.             </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Parimal Waghmare</dc:creator>
  <cp:lastModifiedBy>Parimal Waghmare</cp:lastModifiedBy>
  <cp:revision>8</cp:revision>
  <dcterms:created xsi:type="dcterms:W3CDTF">2025-06-14T13:13:00Z</dcterms:created>
  <dcterms:modified xsi:type="dcterms:W3CDTF">2025-06-14T15:33:36Z</dcterms:modified>
</cp:coreProperties>
</file>