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83" r:id="rId5"/>
    <p:sldId id="259" r:id="rId6"/>
    <p:sldId id="260" r:id="rId7"/>
    <p:sldId id="269" r:id="rId8"/>
    <p:sldId id="270" r:id="rId9"/>
    <p:sldId id="266" r:id="rId10"/>
    <p:sldId id="267" r:id="rId11"/>
    <p:sldId id="271" r:id="rId12"/>
    <p:sldId id="272" r:id="rId13"/>
    <p:sldId id="273" r:id="rId14"/>
    <p:sldId id="274" r:id="rId15"/>
    <p:sldId id="275" r:id="rId16"/>
    <p:sldId id="284" r:id="rId17"/>
    <p:sldId id="276" r:id="rId18"/>
    <p:sldId id="277" r:id="rId19"/>
    <p:sldId id="278" r:id="rId20"/>
    <p:sldId id="279" r:id="rId21"/>
    <p:sldId id="265" r:id="rId22"/>
    <p:sldId id="264" r:id="rId23"/>
    <p:sldId id="263" r:id="rId24"/>
    <p:sldId id="262" r:id="rId25"/>
  </p:sldIdLst>
  <p:sldSz cx="12192000" cy="6858000"/>
  <p:notesSz cx="6858000" cy="9144000"/>
  <p:embeddedFontLst>
    <p:embeddedFont>
      <p:font typeface="Arial Black" panose="020B0604020202020204" pitchFamily="34" charset="0"/>
      <p:bold r:id="rId27"/>
    </p:embeddedFont>
    <p:embeddedFont>
      <p:font typeface="Cambria" panose="02040503050406030204" pitchFamily="18" charset="0"/>
      <p:regular r:id="rId28"/>
      <p:bold r:id="rId29"/>
      <p:italic r:id="rId30"/>
      <p:boldItalic r:id="rId31"/>
    </p:embeddedFont>
    <p:embeddedFont>
      <p:font typeface="Lato Black" panose="02000000000000000000" pitchFamily="2" charset="0"/>
      <p:bold r:id="rId32"/>
      <p:boldItalic r:id="rId33"/>
    </p:embeddedFont>
    <p:embeddedFont>
      <p:font typeface="Libre Baskerville" panose="02000000000000000000" pitchFamily="2" charset="0"/>
      <p:regular r:id="rId34"/>
      <p:bold r:id="rId35"/>
      <p:italic r:id="rId36"/>
    </p:embeddedFont>
    <p:embeddedFont>
      <p:font typeface="Playfair Display" pitchFamily="2" charset="0"/>
      <p:regular r:id="rId37"/>
      <p:bold r:id="rId38"/>
      <p:italic r:id="rId39"/>
      <p:boldItalic r:id="rId40"/>
    </p:embeddedFont>
    <p:embeddedFont>
      <p:font typeface="Roboto" panose="020000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0" autoAdjust="0"/>
    <p:restoredTop sz="94660"/>
  </p:normalViewPr>
  <p:slideViewPr>
    <p:cSldViewPr snapToGrid="0">
      <p:cViewPr>
        <p:scale>
          <a:sx n="75" d="100"/>
          <a:sy n="75" d="100"/>
        </p:scale>
        <p:origin x="1128"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notesMaster" Target="notesMasters/notesMaster1.xml" /><Relationship Id="rId39" Type="http://schemas.openxmlformats.org/officeDocument/2006/relationships/font" Target="fonts/font13.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8.fntdata" /><Relationship Id="rId42" Type="http://schemas.openxmlformats.org/officeDocument/2006/relationships/font" Target="fonts/font16.fntdata" /><Relationship Id="rId47"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7.fntdata" /><Relationship Id="rId38" Type="http://schemas.openxmlformats.org/officeDocument/2006/relationships/font" Target="fonts/font12.fntdata" /><Relationship Id="rId46"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3.fntdata" /><Relationship Id="rId41" Type="http://schemas.openxmlformats.org/officeDocument/2006/relationships/font" Target="fonts/font15.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6.fntdata" /><Relationship Id="rId37" Type="http://schemas.openxmlformats.org/officeDocument/2006/relationships/font" Target="fonts/font11.fntdata" /><Relationship Id="rId40" Type="http://schemas.openxmlformats.org/officeDocument/2006/relationships/font" Target="fonts/font14.fntdata" /><Relationship Id="rId45"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2.fntdata" /><Relationship Id="rId36" Type="http://schemas.openxmlformats.org/officeDocument/2006/relationships/font" Target="fonts/font10.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5.fntdata" /><Relationship Id="rId44" Type="http://schemas.openxmlformats.org/officeDocument/2006/relationships/font" Target="fonts/font1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font" Target="fonts/font1.fntdata" /><Relationship Id="rId30" Type="http://schemas.openxmlformats.org/officeDocument/2006/relationships/font" Target="fonts/font4.fntdata" /><Relationship Id="rId35" Type="http://schemas.openxmlformats.org/officeDocument/2006/relationships/font" Target="fonts/font9.fntdata" /><Relationship Id="rId43" Type="http://schemas.openxmlformats.org/officeDocument/2006/relationships/font" Target="fonts/font17.fntdata" /><Relationship Id="rId4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31b9a5f72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31b9a5f721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331b9a5f721_0_1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31b9a5f721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31b9a5f721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g331b9a5f721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31b9a5f721_0_1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31b9a5f721_0_17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331b9a5f721_0_17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1"/>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2"/>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2"/>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9"/>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9"/>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9"/>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0"/>
          <p:cNvSpPr>
            <a:spLocks noGrp="1"/>
          </p:cNvSpPr>
          <p:nvPr>
            <p:ph type="pic" idx="2"/>
          </p:nvPr>
        </p:nvSpPr>
        <p:spPr>
          <a:xfrm>
            <a:off x="5183188" y="987425"/>
            <a:ext cx="6172200" cy="4873500"/>
          </a:xfrm>
          <a:prstGeom prst="rect">
            <a:avLst/>
          </a:prstGeom>
          <a:noFill/>
          <a:ln>
            <a:noFill/>
          </a:ln>
        </p:spPr>
      </p:sp>
      <p:sp>
        <p:nvSpPr>
          <p:cNvPr id="76" name="Google Shape;76;p10"/>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a:ea typeface="Calibri"/>
                <a:cs typeface="Calibri"/>
                <a:sym typeface="Calibri"/>
              </a:defRPr>
            </a:lvl1pPr>
            <a:lvl2pPr marL="0" marR="0" lvl="1" indent="0" algn="r">
              <a:spcBef>
                <a:spcPts val="0"/>
              </a:spcBef>
              <a:buNone/>
              <a:defRPr sz="1200" b="0" i="0" u="none" strike="noStrike" cap="none">
                <a:solidFill>
                  <a:srgbClr val="888888"/>
                </a:solidFill>
                <a:latin typeface="Calibri"/>
                <a:ea typeface="Calibri"/>
                <a:cs typeface="Calibri"/>
                <a:sym typeface="Calibri"/>
              </a:defRPr>
            </a:lvl2pPr>
            <a:lvl3pPr marL="0" marR="0" lvl="2" indent="0" algn="r">
              <a:spcBef>
                <a:spcPts val="0"/>
              </a:spcBef>
              <a:buNone/>
              <a:defRPr sz="1200" b="0" i="0" u="none" strike="noStrike" cap="none">
                <a:solidFill>
                  <a:srgbClr val="888888"/>
                </a:solidFill>
                <a:latin typeface="Calibri"/>
                <a:ea typeface="Calibri"/>
                <a:cs typeface="Calibri"/>
                <a:sym typeface="Calibri"/>
              </a:defRPr>
            </a:lvl3pPr>
            <a:lvl4pPr marL="0" marR="0" lvl="3" indent="0" algn="r">
              <a:spcBef>
                <a:spcPts val="0"/>
              </a:spcBef>
              <a:buNone/>
              <a:defRPr sz="1200" b="0" i="0" u="none" strike="noStrike" cap="none">
                <a:solidFill>
                  <a:srgbClr val="888888"/>
                </a:solidFill>
                <a:latin typeface="Calibri"/>
                <a:ea typeface="Calibri"/>
                <a:cs typeface="Calibri"/>
                <a:sym typeface="Calibri"/>
              </a:defRPr>
            </a:lvl4pPr>
            <a:lvl5pPr marL="0" marR="0" lvl="4" indent="0" algn="r">
              <a:spcBef>
                <a:spcPts val="0"/>
              </a:spcBef>
              <a:buNone/>
              <a:defRPr sz="1200" b="0" i="0" u="none" strike="noStrike" cap="none">
                <a:solidFill>
                  <a:srgbClr val="888888"/>
                </a:solidFill>
                <a:latin typeface="Calibri"/>
                <a:ea typeface="Calibri"/>
                <a:cs typeface="Calibri"/>
                <a:sym typeface="Calibri"/>
              </a:defRPr>
            </a:lvl5pPr>
            <a:lvl6pPr marL="0" marR="0" lvl="5" indent="0" algn="r">
              <a:spcBef>
                <a:spcPts val="0"/>
              </a:spcBef>
              <a:buNone/>
              <a:defRPr sz="1200" b="0" i="0" u="none" strike="noStrike" cap="none">
                <a:solidFill>
                  <a:srgbClr val="888888"/>
                </a:solidFill>
                <a:latin typeface="Calibri"/>
                <a:ea typeface="Calibri"/>
                <a:cs typeface="Calibri"/>
                <a:sym typeface="Calibri"/>
              </a:defRPr>
            </a:lvl6pPr>
            <a:lvl7pPr marL="0" marR="0" lvl="6" indent="0" algn="r">
              <a:spcBef>
                <a:spcPts val="0"/>
              </a:spcBef>
              <a:buNone/>
              <a:defRPr sz="1200" b="0" i="0" u="none" strike="noStrike" cap="none">
                <a:solidFill>
                  <a:srgbClr val="888888"/>
                </a:solidFill>
                <a:latin typeface="Calibri"/>
                <a:ea typeface="Calibri"/>
                <a:cs typeface="Calibri"/>
                <a:sym typeface="Calibri"/>
              </a:defRPr>
            </a:lvl7pPr>
            <a:lvl8pPr marL="0" marR="0" lvl="7" indent="0" algn="r">
              <a:spcBef>
                <a:spcPts val="0"/>
              </a:spcBef>
              <a:buNone/>
              <a:defRPr sz="1200" b="0" i="0" u="none" strike="noStrike" cap="none">
                <a:solidFill>
                  <a:srgbClr val="888888"/>
                </a:solidFill>
                <a:latin typeface="Calibri"/>
                <a:ea typeface="Calibri"/>
                <a:cs typeface="Calibri"/>
                <a:sym typeface="Calibri"/>
              </a:defRPr>
            </a:lvl8pPr>
            <a:lvl9pPr marL="0" marR="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3.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hyperlink" Target="https://linkedin.com/in/yourusername" TargetMode="External" /><Relationship Id="rId2" Type="http://schemas.openxmlformats.org/officeDocument/2006/relationships/notesSlide" Target="../notesSlides/notesSlide2.xml" /><Relationship Id="rId1" Type="http://schemas.openxmlformats.org/officeDocument/2006/relationships/slideLayout" Target="../slideLayouts/slideLayout3.xml" /><Relationship Id="rId4" Type="http://schemas.openxmlformats.org/officeDocument/2006/relationships/hyperlink" Target="http://www.linkedin.com/in/parimal-pokharkar-b13a75221" TargetMode="External" /></Relationships>
</file>

<file path=ppt/slides/_rels/slide20.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3" Type="http://schemas.openxmlformats.org/officeDocument/2006/relationships/image" Target="../media/image21.png" /><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3"/>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3"/>
          <p:cNvSpPr txBox="1"/>
          <p:nvPr/>
        </p:nvSpPr>
        <p:spPr>
          <a:xfrm>
            <a:off x="1569625" y="3315661"/>
            <a:ext cx="9437100" cy="287767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4900" b="0" i="0" u="none" strike="noStrike" cap="none" dirty="0">
                <a:solidFill>
                  <a:schemeClr val="dk1"/>
                </a:solidFill>
                <a:latin typeface="Calibri"/>
                <a:ea typeface="Calibri"/>
                <a:cs typeface="Calibri"/>
                <a:sym typeface="Calibri"/>
              </a:rPr>
            </a:br>
            <a:r>
              <a:rPr lang="en-IN" sz="4900" b="1" dirty="0">
                <a:solidFill>
                  <a:schemeClr val="dk1"/>
                </a:solidFill>
                <a:latin typeface="Calibri"/>
                <a:ea typeface="Calibri"/>
                <a:cs typeface="Calibri"/>
                <a:sym typeface="Calibri"/>
              </a:rPr>
              <a:t>"</a:t>
            </a:r>
            <a:r>
              <a:rPr lang="en-IN" sz="6600" dirty="0"/>
              <a:t> </a:t>
            </a:r>
            <a:r>
              <a:rPr lang="en-IN" sz="6600" dirty="0">
                <a:latin typeface="Arial Black" panose="020B0A04020102020204" pitchFamily="34" charset="0"/>
              </a:rPr>
              <a:t>Pune Rental Insights</a:t>
            </a:r>
            <a:r>
              <a:rPr lang="en-IN" sz="4900" b="1" dirty="0">
                <a:solidFill>
                  <a:schemeClr val="dk1"/>
                </a:solidFill>
                <a:latin typeface="Calibri"/>
                <a:ea typeface="Calibri"/>
                <a:cs typeface="Calibri"/>
                <a:sym typeface="Calibri"/>
              </a:rPr>
              <a:t>"</a:t>
            </a:r>
            <a:endParaRPr sz="4500" b="1" dirty="0"/>
          </a:p>
        </p:txBody>
      </p:sp>
      <p:sp>
        <p:nvSpPr>
          <p:cNvPr id="100" name="Google Shape;100;p13"/>
          <p:cNvSpPr txBox="1"/>
          <p:nvPr/>
        </p:nvSpPr>
        <p:spPr>
          <a:xfrm>
            <a:off x="6493275" y="3881650"/>
            <a:ext cx="78300" cy="66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B48E7B-7705-98CA-8F51-02B5E2341303}"/>
              </a:ext>
            </a:extLst>
          </p:cNvPr>
          <p:cNvSpPr>
            <a:spLocks noGrp="1"/>
          </p:cNvSpPr>
          <p:nvPr>
            <p:ph type="body" idx="1"/>
          </p:nvPr>
        </p:nvSpPr>
        <p:spPr>
          <a:xfrm>
            <a:off x="610082" y="103690"/>
            <a:ext cx="10971835" cy="5806435"/>
          </a:xfrm>
        </p:spPr>
        <p:txBody>
          <a:bodyPr>
            <a:normAutofit/>
          </a:bodyPr>
          <a:lstStyle/>
          <a:p>
            <a:endParaRPr lang="en-IN" sz="2000" b="1" dirty="0">
              <a:latin typeface="Calibri" panose="020F0502020204030204" pitchFamily="34" charset="0"/>
              <a:cs typeface="Calibri" panose="020F0502020204030204" pitchFamily="34" charset="0"/>
            </a:endParaRPr>
          </a:p>
          <a:p>
            <a:endParaRPr lang="en-IN" sz="2000" b="1" dirty="0">
              <a:latin typeface="Calibri" panose="020F0502020204030204" pitchFamily="34" charset="0"/>
              <a:cs typeface="Calibri" panose="020F0502020204030204" pitchFamily="34" charset="0"/>
            </a:endParaRPr>
          </a:p>
          <a:p>
            <a:endParaRPr lang="en-IN" sz="2000" b="1" dirty="0">
              <a:latin typeface="Calibri" panose="020F0502020204030204" pitchFamily="34" charset="0"/>
              <a:cs typeface="Calibri" panose="020F0502020204030204" pitchFamily="34" charset="0"/>
            </a:endParaRPr>
          </a:p>
          <a:p>
            <a:endParaRPr lang="en-IN" sz="2000" b="1" dirty="0">
              <a:latin typeface="Calibri" panose="020F0502020204030204" pitchFamily="34" charset="0"/>
              <a:cs typeface="Calibri" panose="020F0502020204030204" pitchFamily="34" charset="0"/>
            </a:endParaRPr>
          </a:p>
          <a:p>
            <a:r>
              <a:rPr lang="en-IN" sz="2000" b="1" dirty="0">
                <a:latin typeface="Calibri" panose="020F0502020204030204" pitchFamily="34" charset="0"/>
                <a:cs typeface="Calibri" panose="020F0502020204030204" pitchFamily="34" charset="0"/>
              </a:rPr>
              <a:t>What We Achieved:</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Removed </a:t>
            </a:r>
            <a:r>
              <a:rPr lang="en-IN" sz="2000" b="1" dirty="0">
                <a:latin typeface="Calibri" panose="020F0502020204030204" pitchFamily="34" charset="0"/>
                <a:cs typeface="Calibri" panose="020F0502020204030204" pitchFamily="34" charset="0"/>
              </a:rPr>
              <a:t>unwanted characters and text</a:t>
            </a:r>
            <a:r>
              <a:rPr lang="en-IN" sz="2000" dirty="0">
                <a:latin typeface="Calibri" panose="020F0502020204030204" pitchFamily="34" charset="0"/>
                <a:cs typeface="Calibri" panose="020F0502020204030204" pitchFamily="34" charset="0"/>
              </a:rPr>
              <a:t>.</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Converted </a:t>
            </a:r>
            <a:r>
              <a:rPr lang="en-IN" sz="2000" b="1" dirty="0">
                <a:latin typeface="Calibri" panose="020F0502020204030204" pitchFamily="34" charset="0"/>
                <a:cs typeface="Calibri" panose="020F0502020204030204" pitchFamily="34" charset="0"/>
              </a:rPr>
              <a:t>data types</a:t>
            </a:r>
            <a:r>
              <a:rPr lang="en-IN" sz="2000" dirty="0">
                <a:latin typeface="Calibri" panose="020F0502020204030204" pitchFamily="34" charset="0"/>
                <a:cs typeface="Calibri" panose="020F0502020204030204" pitchFamily="34" charset="0"/>
              </a:rPr>
              <a:t> for consistency.</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Handled </a:t>
            </a:r>
            <a:r>
              <a:rPr lang="en-IN" sz="2000" b="1" dirty="0">
                <a:latin typeface="Calibri" panose="020F0502020204030204" pitchFamily="34" charset="0"/>
                <a:cs typeface="Calibri" panose="020F0502020204030204" pitchFamily="34" charset="0"/>
              </a:rPr>
              <a:t>missing values</a:t>
            </a:r>
            <a:r>
              <a:rPr lang="en-IN" sz="2000" dirty="0">
                <a:latin typeface="Calibri" panose="020F0502020204030204" pitchFamily="34" charset="0"/>
                <a:cs typeface="Calibri" panose="020F0502020204030204" pitchFamily="34" charset="0"/>
              </a:rPr>
              <a:t> effectively.</a:t>
            </a:r>
            <a:br>
              <a:rPr lang="en-IN" sz="2000" dirty="0">
                <a:latin typeface="Calibri" panose="020F0502020204030204" pitchFamily="34" charset="0"/>
                <a:cs typeface="Calibri" panose="020F0502020204030204" pitchFamily="34" charset="0"/>
              </a:rPr>
            </a:br>
            <a:r>
              <a:rPr lang="en-IN" sz="2000" dirty="0">
                <a:latin typeface="Calibri" panose="020F0502020204030204" pitchFamily="34" charset="0"/>
                <a:cs typeface="Calibri" panose="020F0502020204030204" pitchFamily="34" charset="0"/>
              </a:rPr>
              <a:t>- Standardized the </a:t>
            </a:r>
            <a:r>
              <a:rPr lang="en-IN" sz="2000" b="1" dirty="0">
                <a:latin typeface="Calibri" panose="020F0502020204030204" pitchFamily="34" charset="0"/>
                <a:cs typeface="Calibri" panose="020F0502020204030204" pitchFamily="34" charset="0"/>
              </a:rPr>
              <a:t>entire dataset</a:t>
            </a:r>
            <a:r>
              <a:rPr lang="en-IN" sz="2000" dirty="0">
                <a:latin typeface="Calibri" panose="020F0502020204030204" pitchFamily="34" charset="0"/>
                <a:cs typeface="Calibri" panose="020F0502020204030204" pitchFamily="34" charset="0"/>
              </a:rPr>
              <a:t> for analysis</a:t>
            </a:r>
            <a:r>
              <a:rPr lang="en-IN" sz="2000" b="1" dirty="0"/>
              <a:t> </a:t>
            </a:r>
            <a:endParaRPr lang="en-US" sz="2000" dirty="0"/>
          </a:p>
          <a:p>
            <a:endParaRPr lang="en-IN" dirty="0"/>
          </a:p>
          <a:p>
            <a:endParaRPr lang="en-IN" dirty="0"/>
          </a:p>
        </p:txBody>
      </p:sp>
      <p:pic>
        <p:nvPicPr>
          <p:cNvPr id="16386" name="Picture 2" descr="Python Data Cleansing Tips and Tricks">
            <a:extLst>
              <a:ext uri="{FF2B5EF4-FFF2-40B4-BE49-F238E27FC236}">
                <a16:creationId xmlns:a16="http://schemas.microsoft.com/office/drawing/2014/main" id="{E5B7D0D3-67F0-146E-3A0B-CABCFA377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0041" y="1152525"/>
            <a:ext cx="3928533"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761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CF2C-5C31-20CC-F4A3-7784C44D3F5D}"/>
              </a:ext>
            </a:extLst>
          </p:cNvPr>
          <p:cNvSpPr>
            <a:spLocks noGrp="1"/>
          </p:cNvSpPr>
          <p:nvPr>
            <p:ph type="title"/>
          </p:nvPr>
        </p:nvSpPr>
        <p:spPr/>
        <p:txBody>
          <a:bodyPr/>
          <a:lstStyle/>
          <a:p>
            <a:br>
              <a:rPr lang="en-IN" dirty="0"/>
            </a:br>
            <a:endParaRPr lang="en-IN" dirty="0"/>
          </a:p>
        </p:txBody>
      </p:sp>
      <p:sp>
        <p:nvSpPr>
          <p:cNvPr id="9" name="Rectangle 4">
            <a:extLst>
              <a:ext uri="{FF2B5EF4-FFF2-40B4-BE49-F238E27FC236}">
                <a16:creationId xmlns:a16="http://schemas.microsoft.com/office/drawing/2014/main" id="{3400E9D0-2EA0-661B-1518-C4AE2E2BE1BF}"/>
              </a:ext>
            </a:extLst>
          </p:cNvPr>
          <p:cNvSpPr>
            <a:spLocks noGrp="1" noChangeArrowheads="1"/>
          </p:cNvSpPr>
          <p:nvPr>
            <p:ph type="body" idx="1"/>
          </p:nvPr>
        </p:nvSpPr>
        <p:spPr bwMode="auto">
          <a:xfrm>
            <a:off x="397809" y="74235"/>
            <a:ext cx="11396382"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Used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agg</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function to compute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min,max,mean,median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,standard deviation and skewness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Helped in understanding the distribution of key numerical features (Price, Carpet Area, Floor,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Visualization:</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Histogram:</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Showed frequency distribution of numerical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KDE Plot: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Displayed probability density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Box Plot: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Identified outliers and data spread.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Outlier Detection &amp; Treatment:</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Used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Interquartile Range (IQR)</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method to detect outliers in </a:t>
            </a:r>
            <a:r>
              <a:rPr lang="en-US" altLang="en-US" sz="2000" b="1" dirty="0">
                <a:solidFill>
                  <a:schemeClr val="tx1"/>
                </a:solidFill>
                <a:latin typeface="Calibri" panose="020F0502020204030204" pitchFamily="34" charset="0"/>
                <a:cs typeface="Calibri" panose="020F0502020204030204" pitchFamily="34" charset="0"/>
              </a:rPr>
              <a:t>Bathroom</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Carpet Area, and Floor</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Replaced extreme values with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median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better data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Categorical Data Analysis:</a:t>
            </a: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Bar Plots: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Visualized the frequency of categories (e.g., Furnishing type, Tenant Preferred).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Mode Calculation:</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Identified the most common values in categorical columns.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solidFill>
                <a:schemeClr val="tx1"/>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1400" dirty="0">
                <a:latin typeface="Arial Black" panose="020B0A04020102020204" pitchFamily="34" charset="0"/>
              </a:rPr>
              <a:t>We applied the same process to numerical values such as </a:t>
            </a:r>
            <a:r>
              <a:rPr lang="en-US" sz="1400" b="1" dirty="0">
                <a:latin typeface="Arial Black" panose="020B0A04020102020204" pitchFamily="34" charset="0"/>
              </a:rPr>
              <a:t>Bathroom, Carpet Area, and Floor</a:t>
            </a:r>
            <a:r>
              <a:rPr lang="en-US" sz="1400" dirty="0">
                <a:latin typeface="Arial Black" panose="020B0A04020102020204" pitchFamily="34" charset="0"/>
              </a:rPr>
              <a:t> for analysis and outlier treatment</a:t>
            </a:r>
            <a:endParaRPr kumimoji="0" lang="en-US" altLang="en-US" sz="1400" b="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Google Shape;138;p17">
            <a:extLst>
              <a:ext uri="{FF2B5EF4-FFF2-40B4-BE49-F238E27FC236}">
                <a16:creationId xmlns:a16="http://schemas.microsoft.com/office/drawing/2014/main" id="{85274D13-EBE9-54D7-E44F-1CCF4B888CA5}"/>
              </a:ext>
            </a:extLst>
          </p:cNvPr>
          <p:cNvSpPr txBox="1"/>
          <p:nvPr/>
        </p:nvSpPr>
        <p:spPr>
          <a:xfrm>
            <a:off x="3676649" y="218036"/>
            <a:ext cx="4838701" cy="1010689"/>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lang="en-US" sz="2800" dirty="0">
                <a:solidFill>
                  <a:schemeClr val="dk1"/>
                </a:solidFill>
                <a:latin typeface="Arial Black" panose="020B0A04020102020204" pitchFamily="34" charset="0"/>
                <a:ea typeface="Calibri"/>
                <a:cs typeface="Calibri"/>
                <a:sym typeface="Calibri"/>
              </a:rPr>
              <a:t>                     Univariate Analysis:-</a:t>
            </a:r>
            <a:endParaRPr sz="2800" dirty="0">
              <a:solidFill>
                <a:schemeClr val="dk1"/>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3641840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231E80F5-8347-2B24-CCEC-7342AFCC08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41" y="367553"/>
            <a:ext cx="8712853" cy="586925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129AE4AB-79B8-0C19-38B6-06AFA8C834A5}"/>
              </a:ext>
            </a:extLst>
          </p:cNvPr>
          <p:cNvSpPr/>
          <p:nvPr/>
        </p:nvSpPr>
        <p:spPr>
          <a:xfrm>
            <a:off x="4989234" y="3839163"/>
            <a:ext cx="3552825" cy="1743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For Carpet Area</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IN" dirty="0"/>
          </a:p>
        </p:txBody>
      </p:sp>
      <p:sp>
        <p:nvSpPr>
          <p:cNvPr id="2" name="TextBox 1">
            <a:extLst>
              <a:ext uri="{FF2B5EF4-FFF2-40B4-BE49-F238E27FC236}">
                <a16:creationId xmlns:a16="http://schemas.microsoft.com/office/drawing/2014/main" id="{92A97108-CC7D-20E9-9B74-A648B6D90C63}"/>
              </a:ext>
            </a:extLst>
          </p:cNvPr>
          <p:cNvSpPr txBox="1"/>
          <p:nvPr/>
        </p:nvSpPr>
        <p:spPr>
          <a:xfrm>
            <a:off x="9304255" y="3302180"/>
            <a:ext cx="2771481" cy="13849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Carpet Area → The majority of flats fall within a specific range of carpet area, with some outliers having very large or very small spaces.</a:t>
            </a:r>
          </a:p>
          <a:p>
            <a:endParaRPr lang="en-IN" dirty="0"/>
          </a:p>
        </p:txBody>
      </p:sp>
      <p:sp>
        <p:nvSpPr>
          <p:cNvPr id="3" name="Arrow: Pentagon 2">
            <a:extLst>
              <a:ext uri="{FF2B5EF4-FFF2-40B4-BE49-F238E27FC236}">
                <a16:creationId xmlns:a16="http://schemas.microsoft.com/office/drawing/2014/main" id="{1601C19E-E9FD-7BF1-69F8-113F33E981D5}"/>
              </a:ext>
            </a:extLst>
          </p:cNvPr>
          <p:cNvSpPr/>
          <p:nvPr/>
        </p:nvSpPr>
        <p:spPr>
          <a:xfrm>
            <a:off x="9304255" y="2092750"/>
            <a:ext cx="2582104" cy="942680"/>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Tree>
    <p:extLst>
      <p:ext uri="{BB962C8B-B14F-4D97-AF65-F5344CB8AC3E}">
        <p14:creationId xmlns:p14="http://schemas.microsoft.com/office/powerpoint/2010/main" val="218360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9717A8BC-0794-7ED5-4275-90EAD276D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258" y="282803"/>
            <a:ext cx="8900186" cy="5995448"/>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5F80B5EC-AB54-25E3-E7D4-D7557E49045C}"/>
              </a:ext>
            </a:extLst>
          </p:cNvPr>
          <p:cNvSpPr/>
          <p:nvPr/>
        </p:nvSpPr>
        <p:spPr>
          <a:xfrm>
            <a:off x="5196520" y="3843779"/>
            <a:ext cx="3043298" cy="174307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For Floor</a:t>
            </a:r>
            <a:endParaRPr lang="en-IN"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ndParaRPr>
          </a:p>
          <a:p>
            <a:pPr algn="ctr"/>
            <a:endParaRPr lang="en-IN" dirty="0"/>
          </a:p>
        </p:txBody>
      </p:sp>
      <p:sp>
        <p:nvSpPr>
          <p:cNvPr id="6" name="Arrow: Pentagon 5">
            <a:extLst>
              <a:ext uri="{FF2B5EF4-FFF2-40B4-BE49-F238E27FC236}">
                <a16:creationId xmlns:a16="http://schemas.microsoft.com/office/drawing/2014/main" id="{A139B389-011B-E3EB-7670-81107D62E3DE}"/>
              </a:ext>
            </a:extLst>
          </p:cNvPr>
          <p:cNvSpPr/>
          <p:nvPr/>
        </p:nvSpPr>
        <p:spPr>
          <a:xfrm>
            <a:off x="9304254" y="2092750"/>
            <a:ext cx="2582104" cy="942680"/>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8" name="TextBox 7">
            <a:extLst>
              <a:ext uri="{FF2B5EF4-FFF2-40B4-BE49-F238E27FC236}">
                <a16:creationId xmlns:a16="http://schemas.microsoft.com/office/drawing/2014/main" id="{95309258-6AE6-A9D4-6688-597C070BD4FC}"/>
              </a:ext>
            </a:extLst>
          </p:cNvPr>
          <p:cNvSpPr txBox="1"/>
          <p:nvPr/>
        </p:nvSpPr>
        <p:spPr>
          <a:xfrm>
            <a:off x="9209566" y="3280527"/>
            <a:ext cx="2771481" cy="138499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Floor → Lower floors are more common, but there are listings for higher floors, indicating a mix of low-rise and high-rise apartments.</a:t>
            </a:r>
          </a:p>
          <a:p>
            <a:endParaRPr lang="en-US" b="1" dirty="0">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1738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FAAB0823-DB54-EF54-2F03-89DC0BDE240B}"/>
              </a:ext>
            </a:extLst>
          </p:cNvPr>
          <p:cNvSpPr>
            <a:spLocks noChangeArrowheads="1"/>
          </p:cNvSpPr>
          <p:nvPr/>
        </p:nvSpPr>
        <p:spPr bwMode="auto">
          <a:xfrm>
            <a:off x="1154927" y="1836629"/>
            <a:ext cx="92844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Checked distribution</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of Furnishing, Tenant Preferred, and Availability.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Used value counts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see category frequency.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Created bar plots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visual representation.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Used pie charts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show proportions.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Identified trends</a:t>
            </a:r>
            <a:r>
              <a:rPr kumimoji="0" lang="en-US" alt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in furnishing type, tenant preference, and availability</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
        <p:nvSpPr>
          <p:cNvPr id="8" name="TextBox 7">
            <a:extLst>
              <a:ext uri="{FF2B5EF4-FFF2-40B4-BE49-F238E27FC236}">
                <a16:creationId xmlns:a16="http://schemas.microsoft.com/office/drawing/2014/main" id="{29C5B5BB-CC61-232B-7E1C-CB4AB26D9057}"/>
              </a:ext>
            </a:extLst>
          </p:cNvPr>
          <p:cNvSpPr txBox="1"/>
          <p:nvPr/>
        </p:nvSpPr>
        <p:spPr>
          <a:xfrm>
            <a:off x="3016624" y="2894112"/>
            <a:ext cx="6158752" cy="30777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t>
            </a:r>
          </a:p>
        </p:txBody>
      </p:sp>
      <p:sp>
        <p:nvSpPr>
          <p:cNvPr id="9" name="Google Shape;138;p17">
            <a:extLst>
              <a:ext uri="{FF2B5EF4-FFF2-40B4-BE49-F238E27FC236}">
                <a16:creationId xmlns:a16="http://schemas.microsoft.com/office/drawing/2014/main" id="{09FF0337-6304-14FB-5F02-2C810C2B4D93}"/>
              </a:ext>
            </a:extLst>
          </p:cNvPr>
          <p:cNvSpPr txBox="1"/>
          <p:nvPr/>
        </p:nvSpPr>
        <p:spPr>
          <a:xfrm>
            <a:off x="3171825" y="245804"/>
            <a:ext cx="5514975" cy="1062083"/>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lang="en-US" sz="2800" dirty="0">
                <a:solidFill>
                  <a:schemeClr val="dk1"/>
                </a:solidFill>
                <a:latin typeface="Arial Black" panose="020B0A04020102020204" pitchFamily="34" charset="0"/>
                <a:ea typeface="Calibri"/>
                <a:cs typeface="Calibri"/>
                <a:sym typeface="Calibri"/>
              </a:rPr>
              <a:t>                     Univariate Analysis for Categorical:-</a:t>
            </a:r>
            <a:endParaRPr sz="2800" dirty="0">
              <a:solidFill>
                <a:schemeClr val="dk1"/>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3742388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6B89893D-E310-87CE-0542-4E3EA7834F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308" y="317336"/>
            <a:ext cx="5483018" cy="387304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4AC0E75C-E164-B528-0C62-780861AC65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4589"/>
            <a:ext cx="5225352" cy="4198537"/>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D32A7951-9551-923D-50AD-8C1E325D8F21}"/>
              </a:ext>
            </a:extLst>
          </p:cNvPr>
          <p:cNvSpPr/>
          <p:nvPr/>
        </p:nvSpPr>
        <p:spPr>
          <a:xfrm>
            <a:off x="848411" y="4933835"/>
            <a:ext cx="1943557" cy="73866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4" name="TextBox 3">
            <a:extLst>
              <a:ext uri="{FF2B5EF4-FFF2-40B4-BE49-F238E27FC236}">
                <a16:creationId xmlns:a16="http://schemas.microsoft.com/office/drawing/2014/main" id="{BBD17CDB-03D4-1F27-6B1F-FDD7C2048AB4}"/>
              </a:ext>
            </a:extLst>
          </p:cNvPr>
          <p:cNvSpPr txBox="1"/>
          <p:nvPr/>
        </p:nvSpPr>
        <p:spPr>
          <a:xfrm>
            <a:off x="2791968" y="4933835"/>
            <a:ext cx="3412628" cy="923330"/>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Location → Some locations have significantly higher listings, indicating high rental demand</a:t>
            </a:r>
            <a:r>
              <a:rPr lang="en-US" sz="1800" dirty="0"/>
              <a:t>.</a:t>
            </a:r>
          </a:p>
        </p:txBody>
      </p:sp>
    </p:spTree>
    <p:extLst>
      <p:ext uri="{BB962C8B-B14F-4D97-AF65-F5344CB8AC3E}">
        <p14:creationId xmlns:p14="http://schemas.microsoft.com/office/powerpoint/2010/main" val="1658585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02AB400-B111-07CE-BC5B-770E633319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19" y="449151"/>
            <a:ext cx="5519085" cy="371644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C1F374E-6E3C-5755-3889-96812140F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1279" y="449151"/>
            <a:ext cx="5598579" cy="3641090"/>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B073E159-C03E-6CC6-E772-83E69729B8FA}"/>
              </a:ext>
            </a:extLst>
          </p:cNvPr>
          <p:cNvSpPr/>
          <p:nvPr/>
        </p:nvSpPr>
        <p:spPr>
          <a:xfrm>
            <a:off x="848411" y="4933835"/>
            <a:ext cx="1943557" cy="73866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5" name="TextBox 4">
            <a:extLst>
              <a:ext uri="{FF2B5EF4-FFF2-40B4-BE49-F238E27FC236}">
                <a16:creationId xmlns:a16="http://schemas.microsoft.com/office/drawing/2014/main" id="{C526593A-1F15-1C90-7709-152E35881FBD}"/>
              </a:ext>
            </a:extLst>
          </p:cNvPr>
          <p:cNvSpPr txBox="1"/>
          <p:nvPr/>
        </p:nvSpPr>
        <p:spPr>
          <a:xfrm>
            <a:off x="2791969" y="5041557"/>
            <a:ext cx="3304032" cy="1631216"/>
          </a:xfrm>
          <a:prstGeom prst="rect">
            <a:avLst/>
          </a:prstGeom>
          <a:noFill/>
        </p:spPr>
        <p:txBody>
          <a:bodyPr wrap="square">
            <a:spAutoFit/>
          </a:bodyPr>
          <a:lstStyle/>
          <a:p>
            <a:pPr>
              <a:buFont typeface="Arial" panose="020B0604020202020204" pitchFamily="34" charset="0"/>
              <a:buChar char="•"/>
            </a:pPr>
            <a:r>
              <a:rPr lang="en-US" sz="2000" b="1" dirty="0">
                <a:latin typeface="Calibri" panose="020F0502020204030204" pitchFamily="34" charset="0"/>
                <a:cs typeface="Calibri" panose="020F0502020204030204" pitchFamily="34" charset="0"/>
              </a:rPr>
              <a:t>Availability → Most properties are available for immediate move-in, while a few have future availability dates.</a:t>
            </a:r>
          </a:p>
        </p:txBody>
      </p:sp>
    </p:spTree>
    <p:extLst>
      <p:ext uri="{BB962C8B-B14F-4D97-AF65-F5344CB8AC3E}">
        <p14:creationId xmlns:p14="http://schemas.microsoft.com/office/powerpoint/2010/main" val="71737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28A2FC8-94F5-EAB9-28D1-C92649D00477}"/>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Analyzed relationships</a:t>
            </a:r>
            <a:r>
              <a:rPr kumimoji="0" lang="en-US" altLang="en-US" sz="2800" b="0" i="0" u="none" strike="noStrike" cap="none" normalizeH="0" baseline="0" dirty="0">
                <a:ln>
                  <a:noFill/>
                </a:ln>
                <a:solidFill>
                  <a:schemeClr val="tx1"/>
                </a:solidFill>
                <a:effectLst/>
                <a:latin typeface="Arial" panose="020B0604020202020204" pitchFamily="34" charset="0"/>
              </a:rPr>
              <a:t> between numerical and categorical variables, numerical vs numerical, categorical vs categorical.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Used scatter plots</a:t>
            </a:r>
            <a:r>
              <a:rPr kumimoji="0" lang="en-US" altLang="en-US" sz="2800" b="0" i="0" u="none" strike="noStrike" cap="none" normalizeH="0" baseline="0" dirty="0">
                <a:ln>
                  <a:noFill/>
                </a:ln>
                <a:solidFill>
                  <a:schemeClr val="tx1"/>
                </a:solidFill>
                <a:effectLst/>
                <a:latin typeface="Arial" panose="020B0604020202020204" pitchFamily="34" charset="0"/>
              </a:rPr>
              <a:t> to check trends in price vs. carpet area and floor levels.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Created box plots</a:t>
            </a:r>
            <a:r>
              <a:rPr kumimoji="0" lang="en-US" altLang="en-US" sz="2800" b="0" i="0" u="none" strike="noStrike" cap="none" normalizeH="0" baseline="0" dirty="0">
                <a:ln>
                  <a:noFill/>
                </a:ln>
                <a:solidFill>
                  <a:schemeClr val="tx1"/>
                </a:solidFill>
                <a:effectLst/>
                <a:latin typeface="Arial" panose="020B0604020202020204" pitchFamily="34" charset="0"/>
              </a:rPr>
              <a:t> to compare price distributions across furnishing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Used heatmaps</a:t>
            </a:r>
            <a:r>
              <a:rPr kumimoji="0" lang="en-US" altLang="en-US" sz="2800" b="0" i="0" u="none" strike="noStrike" cap="none" normalizeH="0" baseline="0" dirty="0">
                <a:ln>
                  <a:noFill/>
                </a:ln>
                <a:solidFill>
                  <a:schemeClr val="tx1"/>
                </a:solidFill>
                <a:effectLst/>
                <a:latin typeface="Arial" panose="020B0604020202020204" pitchFamily="34" charset="0"/>
              </a:rPr>
              <a:t> to find correlations between numerical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Identified patterns</a:t>
            </a:r>
            <a:r>
              <a:rPr kumimoji="0" lang="en-US" altLang="en-US" sz="2800" b="0" i="0" u="none" strike="noStrike" cap="none" normalizeH="0" baseline="0" dirty="0">
                <a:ln>
                  <a:noFill/>
                </a:ln>
                <a:solidFill>
                  <a:schemeClr val="tx1"/>
                </a:solidFill>
                <a:effectLst/>
                <a:latin typeface="Arial" panose="020B0604020202020204" pitchFamily="34" charset="0"/>
              </a:rPr>
              <a:t> in tenant preferences and availability. </a:t>
            </a:r>
            <a:endParaRPr lang="en-IN" dirty="0"/>
          </a:p>
        </p:txBody>
      </p:sp>
      <p:sp>
        <p:nvSpPr>
          <p:cNvPr id="5" name="Google Shape;138;p17">
            <a:extLst>
              <a:ext uri="{FF2B5EF4-FFF2-40B4-BE49-F238E27FC236}">
                <a16:creationId xmlns:a16="http://schemas.microsoft.com/office/drawing/2014/main" id="{5459B5EE-82B8-E4CD-831E-4B93B42D03DB}"/>
              </a:ext>
            </a:extLst>
          </p:cNvPr>
          <p:cNvSpPr txBox="1"/>
          <p:nvPr/>
        </p:nvSpPr>
        <p:spPr>
          <a:xfrm>
            <a:off x="1247775" y="427983"/>
            <a:ext cx="8210550" cy="855600"/>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lang="en-US" sz="2800" dirty="0">
                <a:solidFill>
                  <a:schemeClr val="dk1"/>
                </a:solidFill>
                <a:latin typeface="Arial Black" panose="020B0A04020102020204" pitchFamily="34" charset="0"/>
                <a:ea typeface="Calibri"/>
                <a:cs typeface="Calibri"/>
                <a:sym typeface="Calibri"/>
              </a:rPr>
              <a:t>                     Bivariate Analysis:-</a:t>
            </a:r>
            <a:endParaRPr sz="2800" dirty="0">
              <a:solidFill>
                <a:schemeClr val="dk1"/>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2111445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00B00951-64D7-DEFD-0C69-454B8A1886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590" y="226218"/>
            <a:ext cx="6537530" cy="6405564"/>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08D59E39-4934-B520-09AF-26895AEAD4C7}"/>
              </a:ext>
            </a:extLst>
          </p:cNvPr>
          <p:cNvSpPr/>
          <p:nvPr/>
        </p:nvSpPr>
        <p:spPr>
          <a:xfrm>
            <a:off x="8509051" y="829195"/>
            <a:ext cx="1943557" cy="73866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6" name="TextBox 5">
            <a:extLst>
              <a:ext uri="{FF2B5EF4-FFF2-40B4-BE49-F238E27FC236}">
                <a16:creationId xmlns:a16="http://schemas.microsoft.com/office/drawing/2014/main" id="{CE203E2D-98E7-04FC-B052-F3CCECA8E1B4}"/>
              </a:ext>
            </a:extLst>
          </p:cNvPr>
          <p:cNvSpPr txBox="1"/>
          <p:nvPr/>
        </p:nvSpPr>
        <p:spPr>
          <a:xfrm>
            <a:off x="8382000" y="2001520"/>
            <a:ext cx="3078480" cy="2677656"/>
          </a:xfrm>
          <a:prstGeom prst="rect">
            <a:avLst/>
          </a:prstGeom>
          <a:noFill/>
        </p:spPr>
        <p:txBody>
          <a:bodyPr wrap="square" rtlCol="0">
            <a:spAutoFit/>
          </a:bodyPr>
          <a:lstStyle/>
          <a:p>
            <a:pPr marL="114300" indent="0">
              <a:buNone/>
            </a:pPr>
            <a:r>
              <a:rPr lang="en-US" sz="1400" dirty="0"/>
              <a:t>🔹 </a:t>
            </a:r>
            <a:r>
              <a:rPr lang="en-US" sz="1400" b="1" dirty="0"/>
              <a:t>Categorical vs Numerical:-</a:t>
            </a:r>
            <a:endParaRPr lang="en-US" sz="1400" dirty="0"/>
          </a:p>
          <a:p>
            <a:pPr>
              <a:buFont typeface="Arial" panose="020B0604020202020204" pitchFamily="34" charset="0"/>
              <a:buChar char="•"/>
            </a:pPr>
            <a:r>
              <a:rPr lang="en-US" sz="1400" dirty="0"/>
              <a:t>Fully furnished properties generally have </a:t>
            </a:r>
            <a:r>
              <a:rPr lang="en-US" sz="1400" b="1" dirty="0"/>
              <a:t>higher rental prices</a:t>
            </a:r>
            <a:r>
              <a:rPr lang="en-US" sz="1400" dirty="0"/>
              <a:t> than semi-furnished or unfurnished ones.</a:t>
            </a:r>
          </a:p>
          <a:p>
            <a:pPr>
              <a:buFont typeface="Arial" panose="020B0604020202020204" pitchFamily="34" charset="0"/>
              <a:buChar char="•"/>
            </a:pPr>
            <a:r>
              <a:rPr lang="en-US" sz="1400" dirty="0"/>
              <a:t>Some locations show significantly </a:t>
            </a:r>
            <a:r>
              <a:rPr lang="en-US" sz="1400" b="1" dirty="0"/>
              <a:t>higher rent prices</a:t>
            </a:r>
            <a:r>
              <a:rPr lang="en-US" sz="1400" dirty="0"/>
              <a:t>, indicating </a:t>
            </a:r>
            <a:r>
              <a:rPr lang="en-US" sz="1400" b="1" dirty="0"/>
              <a:t>prime real estate areas</a:t>
            </a:r>
            <a:r>
              <a:rPr lang="en-US" sz="1400" dirty="0"/>
              <a:t>.</a:t>
            </a:r>
          </a:p>
          <a:p>
            <a:pPr>
              <a:buFont typeface="Arial" panose="020B0604020202020204" pitchFamily="34" charset="0"/>
              <a:buChar char="•"/>
            </a:pPr>
            <a:r>
              <a:rPr lang="en-US" sz="1400" dirty="0"/>
              <a:t>Properties that are </a:t>
            </a:r>
            <a:r>
              <a:rPr lang="en-US" sz="1400" b="1" dirty="0"/>
              <a:t>ready to move in</a:t>
            </a:r>
            <a:r>
              <a:rPr lang="en-US" sz="1400" dirty="0"/>
              <a:t> tend to have </a:t>
            </a:r>
            <a:r>
              <a:rPr lang="en-US" sz="1400" b="1" dirty="0"/>
              <a:t>higher rental rates</a:t>
            </a:r>
            <a:r>
              <a:rPr lang="en-US" sz="1400" dirty="0"/>
              <a:t> compared to those available in the future.</a:t>
            </a:r>
          </a:p>
          <a:p>
            <a:endParaRPr lang="en-IN" dirty="0"/>
          </a:p>
        </p:txBody>
      </p:sp>
    </p:spTree>
    <p:extLst>
      <p:ext uri="{BB962C8B-B14F-4D97-AF65-F5344CB8AC3E}">
        <p14:creationId xmlns:p14="http://schemas.microsoft.com/office/powerpoint/2010/main" val="1311094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EA8E6529-D62A-5DA3-1827-2BD645B3C2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765" y="215153"/>
            <a:ext cx="6051176" cy="4195482"/>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0BD0E4F2-9CEF-3DC0-B583-355B3F9F91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2848" y="215153"/>
            <a:ext cx="4268917" cy="4276165"/>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EE32C8D1-CF1B-BFAB-3891-047B8C08F343}"/>
              </a:ext>
            </a:extLst>
          </p:cNvPr>
          <p:cNvSpPr/>
          <p:nvPr/>
        </p:nvSpPr>
        <p:spPr>
          <a:xfrm>
            <a:off x="868731" y="5025275"/>
            <a:ext cx="1943557" cy="73866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5" name="TextBox 4">
            <a:extLst>
              <a:ext uri="{FF2B5EF4-FFF2-40B4-BE49-F238E27FC236}">
                <a16:creationId xmlns:a16="http://schemas.microsoft.com/office/drawing/2014/main" id="{561982CA-8E27-81BE-C7BB-F4B16D3B81BF}"/>
              </a:ext>
            </a:extLst>
          </p:cNvPr>
          <p:cNvSpPr txBox="1"/>
          <p:nvPr/>
        </p:nvSpPr>
        <p:spPr>
          <a:xfrm>
            <a:off x="3210560" y="4425111"/>
            <a:ext cx="3078480" cy="2462213"/>
          </a:xfrm>
          <a:prstGeom prst="rect">
            <a:avLst/>
          </a:prstGeom>
          <a:noFill/>
        </p:spPr>
        <p:txBody>
          <a:bodyPr wrap="square" rtlCol="0">
            <a:spAutoFit/>
          </a:bodyPr>
          <a:lstStyle/>
          <a:p>
            <a:pPr marL="114300" indent="0">
              <a:buNone/>
            </a:pPr>
            <a:r>
              <a:rPr lang="en-US" sz="1400" dirty="0"/>
              <a:t>🔹 </a:t>
            </a:r>
            <a:r>
              <a:rPr lang="en-US" sz="1400" b="1" dirty="0"/>
              <a:t>Numerical vs Numerical:-</a:t>
            </a:r>
            <a:endParaRPr lang="en-US" sz="1400" dirty="0"/>
          </a:p>
          <a:p>
            <a:pPr>
              <a:buFont typeface="Arial" panose="020B0604020202020204" pitchFamily="34" charset="0"/>
              <a:buChar char="•"/>
            </a:pPr>
            <a:r>
              <a:rPr lang="en-US" sz="1400" b="1" dirty="0"/>
              <a:t>Larger carpet areas</a:t>
            </a:r>
            <a:r>
              <a:rPr lang="en-US" sz="1400" dirty="0"/>
              <a:t> are directly linked to </a:t>
            </a:r>
            <a:r>
              <a:rPr lang="en-US" sz="1400" b="1" dirty="0"/>
              <a:t>higher rental prices</a:t>
            </a:r>
            <a:r>
              <a:rPr lang="en-US" sz="1400" dirty="0"/>
              <a:t>.</a:t>
            </a:r>
          </a:p>
          <a:p>
            <a:pPr>
              <a:buFont typeface="Arial" panose="020B0604020202020204" pitchFamily="34" charset="0"/>
              <a:buChar char="•"/>
            </a:pPr>
            <a:r>
              <a:rPr lang="en-US" sz="1400" dirty="0"/>
              <a:t>Properties with </a:t>
            </a:r>
            <a:r>
              <a:rPr lang="en-US" sz="1400" b="1" dirty="0"/>
              <a:t>more bathrooms</a:t>
            </a:r>
            <a:r>
              <a:rPr lang="en-US" sz="1400" dirty="0"/>
              <a:t> tend to have </a:t>
            </a:r>
            <a:r>
              <a:rPr lang="en-US" sz="1400" b="1" dirty="0"/>
              <a:t>higher rents</a:t>
            </a:r>
            <a:r>
              <a:rPr lang="en-US" sz="1400" dirty="0"/>
              <a:t>.</a:t>
            </a:r>
          </a:p>
          <a:p>
            <a:pPr>
              <a:buFont typeface="Arial" panose="020B0604020202020204" pitchFamily="34" charset="0"/>
              <a:buChar char="•"/>
            </a:pPr>
            <a:r>
              <a:rPr lang="en-US" sz="1400" dirty="0"/>
              <a:t>The </a:t>
            </a:r>
            <a:r>
              <a:rPr lang="en-US" sz="1400" b="1" dirty="0"/>
              <a:t>floor level</a:t>
            </a:r>
            <a:r>
              <a:rPr lang="en-US" sz="1400" dirty="0"/>
              <a:t> and rental price relationship varies—higher floors may be </a:t>
            </a:r>
            <a:r>
              <a:rPr lang="en-US" sz="1400" b="1" dirty="0"/>
              <a:t>more expensive</a:t>
            </a:r>
            <a:r>
              <a:rPr lang="en-US" sz="1400" dirty="0"/>
              <a:t> in premium buildings but not always.</a:t>
            </a:r>
          </a:p>
          <a:p>
            <a:pPr marL="114300" indent="0">
              <a:buNone/>
            </a:pPr>
            <a:r>
              <a:rPr lang="en-US" sz="1400" dirty="0"/>
              <a:t>.</a:t>
            </a:r>
          </a:p>
          <a:p>
            <a:endParaRPr lang="en-IN" dirty="0"/>
          </a:p>
        </p:txBody>
      </p:sp>
    </p:spTree>
    <p:extLst>
      <p:ext uri="{BB962C8B-B14F-4D97-AF65-F5344CB8AC3E}">
        <p14:creationId xmlns:p14="http://schemas.microsoft.com/office/powerpoint/2010/main" val="63635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p:nvPr/>
        </p:nvSpPr>
        <p:spPr>
          <a:xfrm>
            <a:off x="757345" y="912450"/>
            <a:ext cx="9858600" cy="487565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800" dirty="0">
                <a:solidFill>
                  <a:schemeClr val="dk1"/>
                </a:solidFill>
              </a:rPr>
              <a:t>Name:- </a:t>
            </a:r>
            <a:r>
              <a:rPr lang="en-IN" sz="2800" b="1" dirty="0">
                <a:solidFill>
                  <a:schemeClr val="dk1"/>
                </a:solidFill>
              </a:rPr>
              <a:t>1)Shivani </a:t>
            </a:r>
            <a:r>
              <a:rPr lang="en-IN" sz="2800" b="1" dirty="0" err="1">
                <a:solidFill>
                  <a:schemeClr val="dk1"/>
                </a:solidFill>
              </a:rPr>
              <a:t>godse</a:t>
            </a:r>
            <a:r>
              <a:rPr lang="en-IN" sz="2800" b="1" dirty="0">
                <a:solidFill>
                  <a:schemeClr val="dk1"/>
                </a:solidFill>
              </a:rPr>
              <a:t> [B-Tech (AIDS)].     </a:t>
            </a:r>
            <a:endParaRPr sz="2800" b="1" dirty="0">
              <a:solidFill>
                <a:schemeClr val="dk1"/>
              </a:solidFill>
            </a:endParaRPr>
          </a:p>
          <a:p>
            <a:pPr marL="457200" marR="0" lvl="0" indent="0" algn="l" rtl="0">
              <a:spcBef>
                <a:spcPts val="0"/>
              </a:spcBef>
              <a:spcAft>
                <a:spcPts val="0"/>
              </a:spcAft>
              <a:buNone/>
            </a:pPr>
            <a:r>
              <a:rPr lang="en-IN" sz="2800" b="1" dirty="0">
                <a:solidFill>
                  <a:schemeClr val="dk1"/>
                </a:solidFill>
              </a:rPr>
              <a:t>           2)Parimal Pokharkar[B-Tech (A&amp;R)].</a:t>
            </a:r>
            <a:endParaRPr sz="2800" b="1" dirty="0">
              <a:solidFill>
                <a:schemeClr val="dk1"/>
              </a:solidFill>
            </a:endParaRPr>
          </a:p>
          <a:p>
            <a:pPr marL="457200" marR="0" lvl="0" indent="0" algn="l" rtl="0">
              <a:spcBef>
                <a:spcPts val="0"/>
              </a:spcBef>
              <a:spcAft>
                <a:spcPts val="0"/>
              </a:spcAft>
              <a:buNone/>
            </a:pPr>
            <a:endParaRPr sz="2800" b="1" dirty="0">
              <a:solidFill>
                <a:schemeClr val="dk1"/>
              </a:solidFill>
            </a:endParaRPr>
          </a:p>
          <a:p>
            <a:pPr marL="457200" marR="0" lvl="0" indent="0" algn="l" rtl="0">
              <a:spcBef>
                <a:spcPts val="0"/>
              </a:spcBef>
              <a:spcAft>
                <a:spcPts val="0"/>
              </a:spcAft>
              <a:buNone/>
            </a:pPr>
            <a:r>
              <a:rPr lang="en-IN" sz="1100" dirty="0">
                <a:solidFill>
                  <a:schemeClr val="dk1"/>
                </a:solidFill>
              </a:rPr>
              <a:t>📌 </a:t>
            </a:r>
            <a:r>
              <a:rPr lang="en-IN" sz="1100" b="1" dirty="0">
                <a:solidFill>
                  <a:schemeClr val="dk1"/>
                </a:solidFill>
              </a:rPr>
              <a:t>LinkedIn</a:t>
            </a:r>
            <a:r>
              <a:rPr lang="en-IN" sz="1100" dirty="0">
                <a:solidFill>
                  <a:schemeClr val="dk1"/>
                </a:solidFill>
              </a:rPr>
              <a:t>:</a:t>
            </a:r>
            <a:r>
              <a:rPr lang="en-IN" sz="1100" dirty="0">
                <a:solidFill>
                  <a:schemeClr val="dk1"/>
                </a:solidFill>
                <a:uFill>
                  <a:noFill/>
                </a:uFill>
                <a:hlinkClick r:id="rId3">
                  <a:extLst>
                    <a:ext uri="{A12FA001-AC4F-418D-AE19-62706E023703}">
                      <ahyp:hlinkClr xmlns:ahyp="http://schemas.microsoft.com/office/drawing/2018/hyperlinkcolor" val="tx"/>
                    </a:ext>
                  </a:extLst>
                </a:hlinkClick>
              </a:rPr>
              <a:t> </a:t>
            </a:r>
            <a:r>
              <a:rPr lang="en-IN" sz="1050" u="sng" dirty="0">
                <a:solidFill>
                  <a:schemeClr val="hlink"/>
                </a:solidFill>
                <a:highlight>
                  <a:srgbClr val="FFFFFF"/>
                </a:highlight>
                <a:latin typeface="Roboto"/>
                <a:ea typeface="Roboto"/>
                <a:cs typeface="Roboto"/>
                <a:sym typeface="Roboto"/>
                <a:hlinkClick r:id="rId4"/>
              </a:rPr>
              <a:t>www.linkedin.com/in/parimal-pokharkar-b13a75221</a:t>
            </a:r>
            <a:endParaRPr sz="2800" dirty="0">
              <a:solidFill>
                <a:schemeClr val="dk1"/>
              </a:solidFill>
            </a:endParaRPr>
          </a:p>
          <a:p>
            <a:pPr marL="457200" marR="0" lvl="0" indent="0" algn="l" rtl="0">
              <a:spcBef>
                <a:spcPts val="0"/>
              </a:spcBef>
              <a:spcAft>
                <a:spcPts val="0"/>
              </a:spcAft>
              <a:buNone/>
            </a:pPr>
            <a:endParaRPr sz="2800" dirty="0">
              <a:solidFill>
                <a:schemeClr val="dk1"/>
              </a:solidFill>
            </a:endParaRPr>
          </a:p>
          <a:p>
            <a:pPr marL="285750" marR="0" lvl="0" indent="-349250" algn="l" rtl="0">
              <a:spcBef>
                <a:spcPts val="0"/>
              </a:spcBef>
              <a:spcAft>
                <a:spcPts val="0"/>
              </a:spcAft>
              <a:buClr>
                <a:schemeClr val="dk1"/>
              </a:buClr>
              <a:buSzPts val="2800"/>
              <a:buChar char="•"/>
            </a:pPr>
            <a:r>
              <a:rPr lang="en-IN" sz="2800" dirty="0">
                <a:solidFill>
                  <a:schemeClr val="dk1"/>
                </a:solidFill>
              </a:rPr>
              <a:t>Institution:- </a:t>
            </a:r>
            <a:r>
              <a:rPr lang="en-IN" sz="2800" b="1" dirty="0" err="1">
                <a:solidFill>
                  <a:srgbClr val="FF0000"/>
                </a:solidFill>
              </a:rPr>
              <a:t>Innomatics</a:t>
            </a:r>
            <a:r>
              <a:rPr lang="en-IN" sz="2800" b="1" dirty="0">
                <a:solidFill>
                  <a:srgbClr val="FF0000"/>
                </a:solidFill>
              </a:rPr>
              <a:t> Research Lab.</a:t>
            </a:r>
            <a:endParaRPr sz="2800" b="1" dirty="0">
              <a:solidFill>
                <a:srgbClr val="FF0000"/>
              </a:solidFill>
            </a:endParaRPr>
          </a:p>
          <a:p>
            <a:pPr marL="45720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45720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457200" lvl="0" indent="0" algn="l" rtl="0">
              <a:spcBef>
                <a:spcPts val="0"/>
              </a:spcBef>
              <a:spcAft>
                <a:spcPts val="0"/>
              </a:spcAft>
              <a:buNone/>
            </a:pPr>
            <a:r>
              <a:rPr lang="en-US" sz="2800" dirty="0">
                <a:latin typeface="Calibri" panose="020F0502020204030204" pitchFamily="34" charset="0"/>
                <a:cs typeface="Calibri" panose="020F0502020204030204" pitchFamily="34" charset="0"/>
              </a:rPr>
              <a:t>We completed a one-month internship in Data Science and Machine Learning at </a:t>
            </a:r>
            <a:r>
              <a:rPr lang="en-US" sz="2800" dirty="0" err="1">
                <a:latin typeface="Calibri" panose="020F0502020204030204" pitchFamily="34" charset="0"/>
                <a:cs typeface="Calibri" panose="020F0502020204030204" pitchFamily="34" charset="0"/>
              </a:rPr>
              <a:t>Maxgen</a:t>
            </a:r>
            <a:r>
              <a:rPr lang="en-US" sz="2800" dirty="0">
                <a:latin typeface="Calibri" panose="020F0502020204030204" pitchFamily="34" charset="0"/>
                <a:cs typeface="Calibri" panose="020F0502020204030204" pitchFamily="34" charset="0"/>
              </a:rPr>
              <a:t> Technologies Pvt. Ltd. During this time, we developed skills in Python and data visualization</a:t>
            </a:r>
            <a:r>
              <a:rPr lang="en-IN" sz="2000" dirty="0">
                <a:solidFill>
                  <a:schemeClr val="dk1"/>
                </a:solidFill>
                <a:latin typeface="Calibri" panose="020F0502020204030204" pitchFamily="34" charset="0"/>
                <a:cs typeface="Calibri" panose="020F0502020204030204" pitchFamily="34" charset="0"/>
              </a:rPr>
              <a:t>.</a:t>
            </a:r>
            <a:endParaRPr sz="1800" b="1" dirty="0">
              <a:solidFill>
                <a:schemeClr val="dk1"/>
              </a:solidFill>
              <a:latin typeface="Calibri" panose="020F0502020204030204" pitchFamily="34" charset="0"/>
              <a:ea typeface="Calibri"/>
              <a:cs typeface="Calibri" panose="020F0502020204030204" pitchFamily="34" charset="0"/>
              <a:sym typeface="Calibri"/>
            </a:endParaRPr>
          </a:p>
          <a:p>
            <a:pPr marL="457200" lvl="0" indent="-298450" algn="ctr" rtl="0">
              <a:lnSpc>
                <a:spcPct val="90000"/>
              </a:lnSpc>
              <a:spcBef>
                <a:spcPts val="1000"/>
              </a:spcBef>
              <a:spcAft>
                <a:spcPts val="0"/>
              </a:spcAft>
              <a:buClr>
                <a:schemeClr val="dk1"/>
              </a:buClr>
              <a:buSzPts val="1100"/>
              <a:buChar char="•"/>
            </a:pPr>
            <a:endParaRPr sz="1500" dirty="0">
              <a:solidFill>
                <a:schemeClr val="dk1"/>
              </a:solidFill>
              <a:latin typeface="Calibri" panose="020F0502020204030204" pitchFamily="34" charset="0"/>
              <a:ea typeface="Calibri"/>
              <a:cs typeface="Calibri" panose="020F0502020204030204" pitchFamily="34" charset="0"/>
              <a:sym typeface="Calibri"/>
            </a:endParaRPr>
          </a:p>
          <a:p>
            <a:pPr marL="457200" marR="0" lvl="0" indent="0" algn="l" rtl="0">
              <a:spcBef>
                <a:spcPts val="0"/>
              </a:spcBef>
              <a:spcAft>
                <a:spcPts val="0"/>
              </a:spcAft>
              <a:buNone/>
            </a:pPr>
            <a:endParaRPr sz="1800" b="1" dirty="0">
              <a:solidFill>
                <a:schemeClr val="dk1"/>
              </a:solidFill>
              <a:latin typeface="Calibri"/>
              <a:ea typeface="Calibri"/>
              <a:cs typeface="Calibri"/>
              <a:sym typeface="Calibri"/>
            </a:endParaRPr>
          </a:p>
        </p:txBody>
      </p:sp>
      <p:sp>
        <p:nvSpPr>
          <p:cNvPr id="106" name="Google Shape;106;p14"/>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a:solidFill>
                  <a:srgbClr val="FF0000"/>
                </a:solidFill>
                <a:latin typeface="Lato Black"/>
                <a:ea typeface="Lato Black"/>
                <a:cs typeface="Lato Black"/>
                <a:sym typeface="Lato Black"/>
              </a:rPr>
              <a:t>About me</a:t>
            </a:r>
            <a:endParaRPr sz="1800" b="0" i="0" u="none" strike="noStrike" cap="none">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fade">
                                      <p:cBhvr>
                                        <p:cTn id="7"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a16="http://schemas.microsoft.com/office/drawing/2014/main" id="{1E071706-56E8-A645-A838-93A04BDBEE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08001"/>
            <a:ext cx="8472993" cy="5435599"/>
          </a:xfrm>
          <a:prstGeom prst="rect">
            <a:avLst/>
          </a:prstGeom>
          <a:noFill/>
          <a:extLst>
            <a:ext uri="{909E8E84-426E-40DD-AFC4-6F175D3DCCD1}">
              <a14:hiddenFill xmlns:a14="http://schemas.microsoft.com/office/drawing/2010/main">
                <a:solidFill>
                  <a:srgbClr val="FFFFFF"/>
                </a:solidFill>
              </a14:hiddenFill>
            </a:ext>
          </a:extLst>
        </p:spPr>
      </p:pic>
      <p:sp>
        <p:nvSpPr>
          <p:cNvPr id="2" name="Arrow: Pentagon 1">
            <a:extLst>
              <a:ext uri="{FF2B5EF4-FFF2-40B4-BE49-F238E27FC236}">
                <a16:creationId xmlns:a16="http://schemas.microsoft.com/office/drawing/2014/main" id="{2419685B-85B5-393D-61C5-14C758F5ADE1}"/>
              </a:ext>
            </a:extLst>
          </p:cNvPr>
          <p:cNvSpPr/>
          <p:nvPr/>
        </p:nvSpPr>
        <p:spPr>
          <a:xfrm>
            <a:off x="9152661" y="920635"/>
            <a:ext cx="1943557" cy="738664"/>
          </a:xfrm>
          <a:prstGeom prst="homePlat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solidFill>
                  <a:schemeClr val="dk1"/>
                </a:solidFill>
                <a:latin typeface="Arial Black" panose="020B0A04020102020204" pitchFamily="34" charset="0"/>
                <a:ea typeface="Calibri"/>
                <a:cs typeface="Calibri"/>
                <a:sym typeface="Calibri"/>
              </a:rPr>
              <a:t>Insights</a:t>
            </a:r>
            <a:endParaRPr lang="en-IN" dirty="0"/>
          </a:p>
        </p:txBody>
      </p:sp>
      <p:sp>
        <p:nvSpPr>
          <p:cNvPr id="4" name="TextBox 3">
            <a:extLst>
              <a:ext uri="{FF2B5EF4-FFF2-40B4-BE49-F238E27FC236}">
                <a16:creationId xmlns:a16="http://schemas.microsoft.com/office/drawing/2014/main" id="{FB745787-8CD2-D155-BE5B-C31A5F746E8F}"/>
              </a:ext>
            </a:extLst>
          </p:cNvPr>
          <p:cNvSpPr txBox="1"/>
          <p:nvPr/>
        </p:nvSpPr>
        <p:spPr>
          <a:xfrm>
            <a:off x="8546212" y="1982450"/>
            <a:ext cx="3340988" cy="2462213"/>
          </a:xfrm>
          <a:prstGeom prst="rect">
            <a:avLst/>
          </a:prstGeom>
          <a:noFill/>
        </p:spPr>
        <p:txBody>
          <a:bodyPr wrap="square" rtlCol="0">
            <a:spAutoFit/>
          </a:bodyPr>
          <a:lstStyle/>
          <a:p>
            <a:pPr marL="114300" indent="0">
              <a:buNone/>
            </a:pPr>
            <a:r>
              <a:rPr lang="en-US" sz="1400" b="1" dirty="0">
                <a:latin typeface="Calibri" panose="020F0502020204030204" pitchFamily="34" charset="0"/>
                <a:cs typeface="Calibri" panose="020F0502020204030204" pitchFamily="34" charset="0"/>
              </a:rPr>
              <a:t>🔹 Categorical vs Categorical:-</a:t>
            </a:r>
          </a:p>
          <a:p>
            <a:pPr>
              <a:buFont typeface="Arial" panose="020B0604020202020204" pitchFamily="34" charset="0"/>
              <a:buChar char="•"/>
            </a:pPr>
            <a:r>
              <a:rPr lang="en-US" sz="1400" b="1" dirty="0">
                <a:latin typeface="Calibri" panose="020F0502020204030204" pitchFamily="34" charset="0"/>
                <a:cs typeface="Calibri" panose="020F0502020204030204" pitchFamily="34" charset="0"/>
              </a:rPr>
              <a:t>Furnishing type differs based on location—premium areas have more fully furnished listings.</a:t>
            </a:r>
          </a:p>
          <a:p>
            <a:pPr>
              <a:buFont typeface="Arial" panose="020B0604020202020204" pitchFamily="34" charset="0"/>
              <a:buChar char="•"/>
            </a:pPr>
            <a:r>
              <a:rPr lang="en-US" sz="1400" b="1" dirty="0">
                <a:latin typeface="Calibri" panose="020F0502020204030204" pitchFamily="34" charset="0"/>
                <a:cs typeface="Calibri" panose="020F0502020204030204" pitchFamily="34" charset="0"/>
              </a:rPr>
              <a:t>Tenant preferences vary—students may prefer semi-furnished apartments, while families look for fully furnished homes.</a:t>
            </a:r>
          </a:p>
          <a:p>
            <a:pPr>
              <a:buFont typeface="Arial" panose="020B0604020202020204" pitchFamily="34" charset="0"/>
              <a:buChar char="•"/>
            </a:pPr>
            <a:r>
              <a:rPr lang="en-US" sz="1400" b="1" dirty="0">
                <a:latin typeface="Calibri" panose="020F0502020204030204" pitchFamily="34" charset="0"/>
                <a:cs typeface="Calibri" panose="020F0502020204030204" pitchFamily="34" charset="0"/>
              </a:rPr>
              <a:t>Availability trends depend on location—some areas have more properties ready for immediate move-in, while others have more pre-bookings</a:t>
            </a:r>
            <a:endParaRPr lang="en-IN"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601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E755E1-798D-F180-722C-425D7697FE73}"/>
              </a:ext>
            </a:extLst>
          </p:cNvPr>
          <p:cNvSpPr>
            <a:spLocks noGrp="1"/>
          </p:cNvSpPr>
          <p:nvPr>
            <p:ph type="body" idx="1"/>
          </p:nvPr>
        </p:nvSpPr>
        <p:spPr>
          <a:xfrm>
            <a:off x="220883" y="1201573"/>
            <a:ext cx="11446397" cy="5148873"/>
          </a:xfrm>
        </p:spPr>
        <p:txBody>
          <a:bodyPr>
            <a:normAutofit fontScale="70000" lnSpcReduction="20000"/>
          </a:bodyPr>
          <a:lstStyle/>
          <a:p>
            <a:r>
              <a:rPr lang="en-US" b="1" dirty="0"/>
              <a:t>Experiences Gained:</a:t>
            </a:r>
          </a:p>
          <a:p>
            <a:pPr>
              <a:buFont typeface="Arial" panose="020B0604020202020204" pitchFamily="34" charset="0"/>
              <a:buChar char="•"/>
            </a:pPr>
            <a:r>
              <a:rPr lang="en-US" dirty="0"/>
              <a:t>I learned how to inspect website structures and extract data efficiently.</a:t>
            </a:r>
          </a:p>
          <a:p>
            <a:pPr>
              <a:buFont typeface="Arial" panose="020B0604020202020204" pitchFamily="34" charset="0"/>
              <a:buChar char="•"/>
            </a:pPr>
            <a:r>
              <a:rPr lang="en-US" dirty="0"/>
              <a:t>Worked with tools like </a:t>
            </a:r>
            <a:r>
              <a:rPr lang="en-US" b="1" dirty="0"/>
              <a:t>Requests</a:t>
            </a:r>
            <a:r>
              <a:rPr lang="en-US" dirty="0"/>
              <a:t> and </a:t>
            </a:r>
            <a:r>
              <a:rPr lang="en-US" b="1" dirty="0" err="1"/>
              <a:t>BeautifulSoup</a:t>
            </a:r>
            <a:r>
              <a:rPr lang="en-US" dirty="0"/>
              <a:t> to fetch and parse web pages.</a:t>
            </a:r>
          </a:p>
          <a:p>
            <a:pPr>
              <a:buFont typeface="Arial" panose="020B0604020202020204" pitchFamily="34" charset="0"/>
              <a:buChar char="•"/>
            </a:pPr>
            <a:r>
              <a:rPr lang="en-US" dirty="0"/>
              <a:t>Handled multiple pages by implementing pagination techniques.</a:t>
            </a:r>
          </a:p>
          <a:p>
            <a:pPr>
              <a:buFont typeface="Arial" panose="020B0604020202020204" pitchFamily="34" charset="0"/>
              <a:buChar char="•"/>
            </a:pPr>
            <a:r>
              <a:rPr lang="en-US" dirty="0"/>
              <a:t>Used </a:t>
            </a:r>
            <a:r>
              <a:rPr lang="en-US" b="1" dirty="0"/>
              <a:t>Pandas, NumPy, and Regex</a:t>
            </a:r>
            <a:r>
              <a:rPr lang="en-US" dirty="0"/>
              <a:t> to clean and preprocess raw data.</a:t>
            </a:r>
          </a:p>
          <a:p>
            <a:pPr>
              <a:buFont typeface="Arial" panose="020B0604020202020204" pitchFamily="34" charset="0"/>
              <a:buChar char="•"/>
            </a:pPr>
            <a:r>
              <a:rPr lang="en-US" dirty="0"/>
              <a:t>Performed </a:t>
            </a:r>
            <a:r>
              <a:rPr lang="en-US" b="1" dirty="0"/>
              <a:t>Exploratory Data Analysis (EDA)</a:t>
            </a:r>
            <a:r>
              <a:rPr lang="en-US" dirty="0"/>
              <a:t> using </a:t>
            </a:r>
            <a:r>
              <a:rPr lang="en-US" b="1" dirty="0"/>
              <a:t>matplotlib</a:t>
            </a:r>
            <a:r>
              <a:rPr lang="en-US" dirty="0"/>
              <a:t> and </a:t>
            </a:r>
            <a:r>
              <a:rPr lang="en-US" b="1" dirty="0"/>
              <a:t>seaborn</a:t>
            </a:r>
            <a:r>
              <a:rPr lang="en-US" dirty="0"/>
              <a:t> to visualize trends.</a:t>
            </a:r>
          </a:p>
          <a:p>
            <a:pPr>
              <a:buFont typeface="Arial" panose="020B0604020202020204" pitchFamily="34" charset="0"/>
              <a:buChar char="•"/>
            </a:pPr>
            <a:r>
              <a:rPr lang="en-US" dirty="0"/>
              <a:t>Managed both categorical and numerical data to extract meaningful insights.</a:t>
            </a:r>
          </a:p>
          <a:p>
            <a:r>
              <a:rPr lang="en-US" b="1" dirty="0"/>
              <a:t>Challenges Faced:</a:t>
            </a:r>
          </a:p>
          <a:p>
            <a:pPr>
              <a:buFont typeface="Arial" panose="020B0604020202020204" pitchFamily="34" charset="0"/>
              <a:buChar char="•"/>
            </a:pPr>
            <a:r>
              <a:rPr lang="en-US" dirty="0"/>
              <a:t>Some websites have </a:t>
            </a:r>
            <a:r>
              <a:rPr lang="en-US" b="1" dirty="0"/>
              <a:t>anti-scraping mechanisms</a:t>
            </a:r>
            <a:r>
              <a:rPr lang="en-US" dirty="0"/>
              <a:t>, so I had to manage headers, delays, and proxies.</a:t>
            </a:r>
          </a:p>
          <a:p>
            <a:pPr>
              <a:buFont typeface="Arial" panose="020B0604020202020204" pitchFamily="34" charset="0"/>
              <a:buChar char="•"/>
            </a:pPr>
            <a:r>
              <a:rPr lang="en-US" dirty="0"/>
              <a:t>Data formats were inconsistent, especially price, room numbers, and availability details.</a:t>
            </a:r>
          </a:p>
          <a:p>
            <a:pPr>
              <a:buFont typeface="Arial" panose="020B0604020202020204" pitchFamily="34" charset="0"/>
              <a:buChar char="•"/>
            </a:pPr>
            <a:r>
              <a:rPr lang="en-US" dirty="0"/>
              <a:t>Missing values were a challenge, requiring different imputation techniques like mean or median.</a:t>
            </a:r>
          </a:p>
          <a:p>
            <a:pPr>
              <a:buFont typeface="Arial" panose="020B0604020202020204" pitchFamily="34" charset="0"/>
              <a:buChar char="•"/>
            </a:pPr>
            <a:r>
              <a:rPr lang="en-US" dirty="0"/>
              <a:t>Text-based numerical values needed proper conversion for accurate analysis.</a:t>
            </a:r>
          </a:p>
          <a:p>
            <a:pPr>
              <a:buFont typeface="Arial" panose="020B0604020202020204" pitchFamily="34" charset="0"/>
              <a:buChar char="•"/>
            </a:pPr>
            <a:r>
              <a:rPr lang="en-US" dirty="0"/>
              <a:t>The process was </a:t>
            </a:r>
            <a:r>
              <a:rPr lang="en-US" b="1" dirty="0"/>
              <a:t>time-consuming</a:t>
            </a:r>
            <a:r>
              <a:rPr lang="en-US" dirty="0"/>
              <a:t>, as web scraping and data cleaning took significant effort.</a:t>
            </a:r>
          </a:p>
          <a:p>
            <a:pPr>
              <a:buFont typeface="Arial" panose="020B0604020202020204" pitchFamily="34" charset="0"/>
              <a:buChar char="•"/>
            </a:pPr>
            <a:r>
              <a:rPr lang="en-US" dirty="0"/>
              <a:t>Handling large datasets required </a:t>
            </a:r>
            <a:r>
              <a:rPr lang="en-US" b="1" dirty="0"/>
              <a:t>optimized coding</a:t>
            </a:r>
            <a:r>
              <a:rPr lang="en-US" dirty="0"/>
              <a:t> and memory management to avoid slow performance.</a:t>
            </a:r>
          </a:p>
          <a:p>
            <a:endParaRPr lang="en-IN" dirty="0"/>
          </a:p>
        </p:txBody>
      </p:sp>
      <p:sp>
        <p:nvSpPr>
          <p:cNvPr id="4" name="Google Shape;138;p17">
            <a:extLst>
              <a:ext uri="{FF2B5EF4-FFF2-40B4-BE49-F238E27FC236}">
                <a16:creationId xmlns:a16="http://schemas.microsoft.com/office/drawing/2014/main" id="{F6EB06AF-F7A5-2D53-51E4-AF1BFA43E29C}"/>
              </a:ext>
            </a:extLst>
          </p:cNvPr>
          <p:cNvSpPr txBox="1"/>
          <p:nvPr/>
        </p:nvSpPr>
        <p:spPr>
          <a:xfrm>
            <a:off x="1006515" y="172351"/>
            <a:ext cx="10660765" cy="1029221"/>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kumimoji="0" lang="en-US" altLang="en-US" sz="2800" b="0" i="0" u="none" strike="noStrike" cap="none" normalizeH="0" baseline="0" dirty="0">
                <a:ln>
                  <a:noFill/>
                </a:ln>
                <a:solidFill>
                  <a:schemeClr val="tx1"/>
                </a:solidFill>
                <a:effectLst/>
                <a:latin typeface="Arial Black" panose="020B0A04020102020204" pitchFamily="34" charset="0"/>
              </a:rPr>
              <a:t>Experience &amp; Challenges in Web Scraping &amp; Data Analysis:-</a:t>
            </a:r>
            <a:endParaRPr sz="2800" dirty="0">
              <a:solidFill>
                <a:schemeClr val="dk1"/>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0486894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38;p17">
            <a:extLst>
              <a:ext uri="{FF2B5EF4-FFF2-40B4-BE49-F238E27FC236}">
                <a16:creationId xmlns:a16="http://schemas.microsoft.com/office/drawing/2014/main" id="{FBD016CA-3AFA-938F-89DA-EB222E8C5D70}"/>
              </a:ext>
            </a:extLst>
          </p:cNvPr>
          <p:cNvSpPr txBox="1"/>
          <p:nvPr/>
        </p:nvSpPr>
        <p:spPr>
          <a:xfrm>
            <a:off x="2222942" y="311108"/>
            <a:ext cx="7292533" cy="855600"/>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kumimoji="0" lang="en-US" altLang="en-US" sz="2800" b="0" i="0" u="none" strike="noStrike" cap="none" normalizeH="0" baseline="0" dirty="0">
                <a:ln>
                  <a:noFill/>
                </a:ln>
                <a:solidFill>
                  <a:schemeClr val="tx1"/>
                </a:solidFill>
                <a:effectLst/>
                <a:latin typeface="Arial Black" panose="020B0A04020102020204" pitchFamily="34" charset="0"/>
              </a:rPr>
              <a:t>Conclusion (key findings overall:-</a:t>
            </a:r>
            <a:endParaRPr sz="2800" dirty="0">
              <a:solidFill>
                <a:schemeClr val="dk1"/>
              </a:solidFill>
              <a:latin typeface="Arial Black" panose="020B0A04020102020204" pitchFamily="34" charset="0"/>
              <a:ea typeface="Calibri"/>
              <a:cs typeface="Calibri"/>
              <a:sym typeface="Calibri"/>
            </a:endParaRPr>
          </a:p>
        </p:txBody>
      </p:sp>
      <p:sp>
        <p:nvSpPr>
          <p:cNvPr id="2" name="Text Placeholder 1">
            <a:extLst>
              <a:ext uri="{FF2B5EF4-FFF2-40B4-BE49-F238E27FC236}">
                <a16:creationId xmlns:a16="http://schemas.microsoft.com/office/drawing/2014/main" id="{68B72D17-9CAE-C1F4-78EC-DFB3942A9DEE}"/>
              </a:ext>
            </a:extLst>
          </p:cNvPr>
          <p:cNvSpPr>
            <a:spLocks noGrp="1" noChangeArrowheads="1"/>
          </p:cNvSpPr>
          <p:nvPr>
            <p:ph type="body" idx="1"/>
          </p:nvPr>
        </p:nvSpPr>
        <p:spPr bwMode="auto">
          <a:xfrm>
            <a:off x="601663" y="1636595"/>
            <a:ext cx="1183849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Successfully scraped rental data from </a:t>
            </a:r>
            <a:r>
              <a:rPr kumimoji="0" lang="en-US" altLang="en-US" sz="2000" b="1"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Magicbricks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Pune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Cleaned and structured the dataset by handling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missing values, inconsistent formats, and categorical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Performed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univariate and bivariate analysis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extract meaningful insights on property prices, availability,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furnishing trends.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Identified key factors affecting rental prices, such as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location, carpet area, and number of rooms.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Used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visualization techniques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showcase trends and patterns in the real estate market.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cleaned dataset is now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ready for further predictive modeling and market analysis.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801682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2D8621-61D2-7411-3EBD-525F7489770A}"/>
              </a:ext>
            </a:extLst>
          </p:cNvPr>
          <p:cNvSpPr>
            <a:spLocks noGrp="1"/>
          </p:cNvSpPr>
          <p:nvPr>
            <p:ph type="body" idx="1"/>
          </p:nvPr>
        </p:nvSpPr>
        <p:spPr>
          <a:xfrm>
            <a:off x="541648" y="1375675"/>
            <a:ext cx="11108703" cy="4800512"/>
          </a:xfrm>
        </p:spPr>
        <p:txBody>
          <a:bodyPr>
            <a:normAutofit fontScale="32500" lnSpcReduction="20000"/>
          </a:bodyPr>
          <a:lstStyle/>
          <a:p>
            <a:r>
              <a:rPr lang="en-US" sz="5000" b="1" dirty="0"/>
              <a:t>1. What are the key factors influencing rental prices in Pune?</a:t>
            </a:r>
          </a:p>
          <a:p>
            <a:pPr marL="114300" indent="0">
              <a:buNone/>
            </a:pPr>
            <a:r>
              <a:rPr lang="en-US" sz="5000" dirty="0"/>
              <a:t> </a:t>
            </a:r>
            <a:r>
              <a:rPr lang="en-US" sz="5000" b="1" dirty="0"/>
              <a:t>Location, carpet area, number of bathrooms, furnishing type, and availability</a:t>
            </a:r>
            <a:r>
              <a:rPr lang="en-US" sz="5000" dirty="0"/>
              <a:t> significantly impact rental prices.</a:t>
            </a:r>
          </a:p>
          <a:p>
            <a:pPr marL="114300" indent="0">
              <a:buNone/>
            </a:pPr>
            <a:endParaRPr lang="en-US" sz="5000" dirty="0"/>
          </a:p>
          <a:p>
            <a:r>
              <a:rPr lang="en-US" sz="5000" dirty="0"/>
              <a:t>🔹 </a:t>
            </a:r>
            <a:r>
              <a:rPr lang="en-US" sz="5000" b="1" dirty="0"/>
              <a:t>2. How does furnishing type affect rent?</a:t>
            </a:r>
            <a:br>
              <a:rPr lang="en-US" sz="5000" dirty="0"/>
            </a:br>
            <a:r>
              <a:rPr lang="en-US" sz="5000" dirty="0"/>
              <a:t> </a:t>
            </a:r>
            <a:r>
              <a:rPr lang="en-US" sz="5000" b="1" dirty="0"/>
              <a:t>Fully furnished properties</a:t>
            </a:r>
            <a:r>
              <a:rPr lang="en-US" sz="5000" dirty="0"/>
              <a:t> tend to have </a:t>
            </a:r>
            <a:r>
              <a:rPr lang="en-US" sz="5000" b="1" dirty="0"/>
              <a:t>higher rental prices</a:t>
            </a:r>
            <a:r>
              <a:rPr lang="en-US" sz="5000" dirty="0"/>
              <a:t> compared to semi-furnished or unfurnished ones.</a:t>
            </a:r>
          </a:p>
          <a:p>
            <a:endParaRPr lang="en-US" sz="5000" dirty="0"/>
          </a:p>
          <a:p>
            <a:r>
              <a:rPr lang="en-US" sz="5000" dirty="0"/>
              <a:t>🔹 </a:t>
            </a:r>
            <a:r>
              <a:rPr lang="en-US" sz="5000" b="1" dirty="0"/>
              <a:t>3. Which locations have the highest rental prices?</a:t>
            </a:r>
            <a:br>
              <a:rPr lang="en-US" sz="5000" dirty="0"/>
            </a:br>
            <a:r>
              <a:rPr lang="en-US" sz="5000" dirty="0"/>
              <a:t> </a:t>
            </a:r>
            <a:r>
              <a:rPr lang="en-US" sz="5000" b="1" dirty="0"/>
              <a:t>Prime areas</a:t>
            </a:r>
            <a:r>
              <a:rPr lang="en-US" sz="5000" dirty="0"/>
              <a:t> (e.g., IT hubs, city centers) have </a:t>
            </a:r>
            <a:r>
              <a:rPr lang="en-US" sz="5000" b="1" dirty="0"/>
              <a:t>higher rent</a:t>
            </a:r>
            <a:r>
              <a:rPr lang="en-US" sz="5000" dirty="0"/>
              <a:t>, while suburban areas tend to be more affordable.</a:t>
            </a:r>
          </a:p>
          <a:p>
            <a:endParaRPr lang="en-US" sz="5000" dirty="0"/>
          </a:p>
          <a:p>
            <a:r>
              <a:rPr lang="en-US" sz="5000" dirty="0"/>
              <a:t>🔹 </a:t>
            </a:r>
            <a:r>
              <a:rPr lang="en-US" sz="5000" b="1" dirty="0"/>
              <a:t>4. How does carpet area impact rent?</a:t>
            </a:r>
            <a:br>
              <a:rPr lang="en-US" sz="5000" dirty="0"/>
            </a:br>
            <a:r>
              <a:rPr lang="en-US" sz="5000" dirty="0"/>
              <a:t> Larger </a:t>
            </a:r>
            <a:r>
              <a:rPr lang="en-US" sz="5000" b="1" dirty="0"/>
              <a:t>carpet areas</a:t>
            </a:r>
            <a:r>
              <a:rPr lang="en-US" sz="5000" dirty="0"/>
              <a:t> lead to </a:t>
            </a:r>
            <a:r>
              <a:rPr lang="en-US" sz="5000" b="1" dirty="0"/>
              <a:t>higher rental prices</a:t>
            </a:r>
            <a:r>
              <a:rPr lang="en-US" sz="5000" dirty="0"/>
              <a:t>, but location and amenities also play a role.</a:t>
            </a:r>
          </a:p>
          <a:p>
            <a:endParaRPr lang="en-US" sz="5000" dirty="0"/>
          </a:p>
          <a:p>
            <a:r>
              <a:rPr lang="en-US" sz="5000" dirty="0"/>
              <a:t>🔹 </a:t>
            </a:r>
            <a:r>
              <a:rPr lang="en-US" sz="5000" b="1" dirty="0"/>
              <a:t>5. Are there seasonal trends in property availability?</a:t>
            </a:r>
            <a:br>
              <a:rPr lang="en-US" sz="5000" dirty="0"/>
            </a:br>
            <a:r>
              <a:rPr lang="en-US" sz="5000" dirty="0"/>
              <a:t> </a:t>
            </a:r>
            <a:r>
              <a:rPr lang="en-US" sz="5000" b="1" dirty="0"/>
              <a:t>Yes</a:t>
            </a:r>
            <a:r>
              <a:rPr lang="en-US" sz="5000" dirty="0"/>
              <a:t>, certain times of the year (e.g., academic sessions, job transfers) see </a:t>
            </a:r>
            <a:r>
              <a:rPr lang="en-US" sz="5000" b="1" dirty="0"/>
              <a:t>higher demand</a:t>
            </a:r>
            <a:r>
              <a:rPr lang="en-US" sz="5000" dirty="0"/>
              <a:t> for rentals.</a:t>
            </a:r>
          </a:p>
          <a:p>
            <a:endParaRPr lang="en-US" sz="5000" dirty="0"/>
          </a:p>
          <a:p>
            <a:r>
              <a:rPr lang="en-US" sz="5000" dirty="0"/>
              <a:t>🔹 </a:t>
            </a:r>
            <a:r>
              <a:rPr lang="en-US" sz="5000" b="1" dirty="0"/>
              <a:t>6. What type of properties are more in demand?</a:t>
            </a:r>
            <a:br>
              <a:rPr lang="en-US" sz="5000" dirty="0"/>
            </a:br>
            <a:r>
              <a:rPr lang="en-US" sz="5000" dirty="0"/>
              <a:t> </a:t>
            </a:r>
            <a:r>
              <a:rPr lang="en-US" sz="5000" b="1" dirty="0"/>
              <a:t>Apartments with 2-3 BHK</a:t>
            </a:r>
            <a:r>
              <a:rPr lang="en-US" sz="5000" dirty="0"/>
              <a:t>, fully or semi-furnished, are </a:t>
            </a:r>
            <a:r>
              <a:rPr lang="en-US" sz="5000" b="1" dirty="0"/>
              <a:t>most preferred by working professionals and families</a:t>
            </a:r>
            <a:r>
              <a:rPr lang="en-US" sz="5000" dirty="0"/>
              <a:t>.</a:t>
            </a:r>
          </a:p>
          <a:p>
            <a:endParaRPr lang="en-IN" dirty="0"/>
          </a:p>
        </p:txBody>
      </p:sp>
      <p:sp>
        <p:nvSpPr>
          <p:cNvPr id="4" name="Google Shape;138;p17">
            <a:extLst>
              <a:ext uri="{FF2B5EF4-FFF2-40B4-BE49-F238E27FC236}">
                <a16:creationId xmlns:a16="http://schemas.microsoft.com/office/drawing/2014/main" id="{6DD19FF0-5815-660A-680A-E732A1DB7A8D}"/>
              </a:ext>
            </a:extLst>
          </p:cNvPr>
          <p:cNvSpPr txBox="1"/>
          <p:nvPr/>
        </p:nvSpPr>
        <p:spPr>
          <a:xfrm>
            <a:off x="1940146" y="253375"/>
            <a:ext cx="8311708" cy="855600"/>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lang="en-US" altLang="en-US" sz="2800" dirty="0">
                <a:solidFill>
                  <a:schemeClr val="tx1"/>
                </a:solidFill>
                <a:latin typeface="Arial Black" panose="020B0A04020102020204" pitchFamily="34" charset="0"/>
              </a:rPr>
              <a:t>Key Business Questions &amp; Answers</a:t>
            </a:r>
            <a:r>
              <a:rPr kumimoji="0" lang="en-US" altLang="en-US" sz="2800" b="0" i="0" u="none" strike="noStrike" cap="none" normalizeH="0" baseline="0" dirty="0">
                <a:ln>
                  <a:noFill/>
                </a:ln>
                <a:solidFill>
                  <a:schemeClr val="tx1"/>
                </a:solidFill>
                <a:effectLst/>
                <a:latin typeface="Arial Black" panose="020B0A04020102020204" pitchFamily="34" charset="0"/>
              </a:rPr>
              <a:t>:-</a:t>
            </a:r>
            <a:endParaRPr sz="2800" dirty="0">
              <a:solidFill>
                <a:schemeClr val="dk1"/>
              </a:solidFill>
              <a:latin typeface="Arial Black" panose="020B0A04020102020204" pitchFamily="34" charset="0"/>
              <a:ea typeface="Calibri"/>
              <a:cs typeface="Calibri"/>
              <a:sym typeface="Calibri"/>
            </a:endParaRPr>
          </a:p>
        </p:txBody>
      </p:sp>
    </p:spTree>
    <p:extLst>
      <p:ext uri="{BB962C8B-B14F-4D97-AF65-F5344CB8AC3E}">
        <p14:creationId xmlns:p14="http://schemas.microsoft.com/office/powerpoint/2010/main" val="1412069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59" name="Google Shape;159;p19"/>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p:nvPr/>
        </p:nvSpPr>
        <p:spPr>
          <a:xfrm>
            <a:off x="2030675" y="1129075"/>
            <a:ext cx="8534100" cy="3913862"/>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2400" b="1" dirty="0">
                <a:solidFill>
                  <a:schemeClr val="dk1"/>
                </a:solidFill>
                <a:latin typeface="Calibri" panose="020F0502020204030204" pitchFamily="34" charset="0"/>
                <a:ea typeface="Roboto"/>
                <a:cs typeface="Calibri" panose="020F0502020204030204" pitchFamily="34" charset="0"/>
                <a:sym typeface="Roboto"/>
              </a:rPr>
              <a:t>We want to learn Data Science because it helps make sense of data and solve real-world problems. Almost every industry today relies on data to make better decisions, and we find it exciting how data can reveal patterns, predict outcomes, and improve efficiency. Since we have a background in Artificial </a:t>
            </a:r>
            <a:r>
              <a:rPr lang="en-IN" sz="2400" b="1" dirty="0" err="1">
                <a:solidFill>
                  <a:schemeClr val="dk1"/>
                </a:solidFill>
                <a:latin typeface="Calibri" panose="020F0502020204030204" pitchFamily="34" charset="0"/>
                <a:ea typeface="Roboto"/>
                <a:cs typeface="Calibri" panose="020F0502020204030204" pitchFamily="34" charset="0"/>
                <a:sym typeface="Roboto"/>
              </a:rPr>
              <a:t>inteeligence</a:t>
            </a:r>
            <a:r>
              <a:rPr lang="en-IN" sz="2400" b="1" dirty="0">
                <a:solidFill>
                  <a:schemeClr val="dk1"/>
                </a:solidFill>
                <a:latin typeface="Calibri" panose="020F0502020204030204" pitchFamily="34" charset="0"/>
                <a:ea typeface="Roboto"/>
                <a:cs typeface="Calibri" panose="020F0502020204030204" pitchFamily="34" charset="0"/>
                <a:sym typeface="Roboto"/>
              </a:rPr>
              <a:t> &amp;Data science  and Automation &amp; Robotics, We see Data Science as a valuable skill that can enhance automation, optimize systems, and even contribute to AI advancements. Plus, we enjoy working with numbers, </a:t>
            </a:r>
            <a:r>
              <a:rPr lang="en-IN" sz="2400" b="1" dirty="0" err="1">
                <a:solidFill>
                  <a:schemeClr val="dk1"/>
                </a:solidFill>
                <a:latin typeface="Calibri" panose="020F0502020204030204" pitchFamily="34" charset="0"/>
                <a:ea typeface="Roboto"/>
                <a:cs typeface="Calibri" panose="020F0502020204030204" pitchFamily="34" charset="0"/>
                <a:sym typeface="Roboto"/>
              </a:rPr>
              <a:t>analyzing</a:t>
            </a:r>
            <a:r>
              <a:rPr lang="en-IN" sz="2400" b="1" dirty="0">
                <a:solidFill>
                  <a:schemeClr val="dk1"/>
                </a:solidFill>
                <a:latin typeface="Calibri" panose="020F0502020204030204" pitchFamily="34" charset="0"/>
                <a:ea typeface="Roboto"/>
                <a:cs typeface="Calibri" panose="020F0502020204030204" pitchFamily="34" charset="0"/>
                <a:sym typeface="Roboto"/>
              </a:rPr>
              <a:t> trends, and building solutions that can make an impact.</a:t>
            </a:r>
            <a:endParaRPr sz="2400" b="1" dirty="0">
              <a:solidFill>
                <a:schemeClr val="dk1"/>
              </a:solidFill>
              <a:latin typeface="Calibri" panose="020F0502020204030204" pitchFamily="34" charset="0"/>
              <a:ea typeface="Roboto"/>
              <a:cs typeface="Calibri" panose="020F0502020204030204" pitchFamily="34" charset="0"/>
              <a:sym typeface="Roboto"/>
            </a:endParaRPr>
          </a:p>
          <a:p>
            <a:pPr marL="0" lvl="0" indent="0" algn="l" rtl="0">
              <a:spcBef>
                <a:spcPts val="0"/>
              </a:spcBef>
              <a:spcAft>
                <a:spcPts val="0"/>
              </a:spcAft>
              <a:buNone/>
            </a:pPr>
            <a:endParaRPr sz="1800" b="1" dirty="0">
              <a:solidFill>
                <a:schemeClr val="dk1"/>
              </a:solidFill>
              <a:latin typeface="Playfair Display"/>
              <a:ea typeface="Playfair Display"/>
              <a:cs typeface="Playfair Display"/>
              <a:sym typeface="Playfair Display"/>
            </a:endParaRPr>
          </a:p>
        </p:txBody>
      </p:sp>
      <p:pic>
        <p:nvPicPr>
          <p:cNvPr id="14338" name="Picture 2" descr="Data Science Photos, Download The BEST Free Data Science Stock Photos &amp; HD  Images">
            <a:extLst>
              <a:ext uri="{FF2B5EF4-FFF2-40B4-BE49-F238E27FC236}">
                <a16:creationId xmlns:a16="http://schemas.microsoft.com/office/drawing/2014/main" id="{ADE23C01-3976-EE81-E3EE-C79A5EBAA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1679" y="4704790"/>
            <a:ext cx="3981450" cy="20167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MagicBricks – India's Best Property Website">
            <a:extLst>
              <a:ext uri="{FF2B5EF4-FFF2-40B4-BE49-F238E27FC236}">
                <a16:creationId xmlns:a16="http://schemas.microsoft.com/office/drawing/2014/main" id="{C9D43DEB-9CB5-39B3-A16B-A2FE45B166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774" y="510520"/>
            <a:ext cx="5188409" cy="29184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designing MagicBricks Interface | UX case study | by Dhrumilkumar Patel |  UX Diaries | Medium">
            <a:extLst>
              <a:ext uri="{FF2B5EF4-FFF2-40B4-BE49-F238E27FC236}">
                <a16:creationId xmlns:a16="http://schemas.microsoft.com/office/drawing/2014/main" id="{45C9BC67-1843-3AA6-9A1F-EF79116227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571" y="510520"/>
            <a:ext cx="5938655" cy="293530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3B8751-41C0-9AEB-CC2F-A790036AF71B}"/>
              </a:ext>
            </a:extLst>
          </p:cNvPr>
          <p:cNvSpPr txBox="1"/>
          <p:nvPr/>
        </p:nvSpPr>
        <p:spPr>
          <a:xfrm>
            <a:off x="1305613" y="5008940"/>
            <a:ext cx="9959419" cy="400110"/>
          </a:xfrm>
          <a:prstGeom prst="rect">
            <a:avLst/>
          </a:prstGeom>
          <a:noFill/>
        </p:spPr>
        <p:txBody>
          <a:bodyPr wrap="square" rtlCol="0">
            <a:spAutoFit/>
          </a:bodyPr>
          <a:lstStyle/>
          <a:p>
            <a:r>
              <a:rPr lang="en-US" sz="2000" dirty="0">
                <a:latin typeface="Arial Black" panose="020B0A04020102020204" pitchFamily="34" charset="0"/>
              </a:rPr>
              <a:t>The website we used for rental listings in Pune is </a:t>
            </a:r>
            <a:r>
              <a:rPr lang="en-US" sz="2000" b="1" dirty="0">
                <a:latin typeface="Arial Black" panose="020B0A04020102020204" pitchFamily="34" charset="0"/>
              </a:rPr>
              <a:t>Magicbricks.com</a:t>
            </a:r>
            <a:endParaRPr lang="en-IN" sz="2000" dirty="0">
              <a:latin typeface="Arial Black" panose="020B0A04020102020204" pitchFamily="34" charset="0"/>
            </a:endParaRPr>
          </a:p>
        </p:txBody>
      </p:sp>
      <p:sp>
        <p:nvSpPr>
          <p:cNvPr id="5" name="Arrow: Right 4">
            <a:extLst>
              <a:ext uri="{FF2B5EF4-FFF2-40B4-BE49-F238E27FC236}">
                <a16:creationId xmlns:a16="http://schemas.microsoft.com/office/drawing/2014/main" id="{A3662014-68CF-F56D-B51F-B700046362A9}"/>
              </a:ext>
            </a:extLst>
          </p:cNvPr>
          <p:cNvSpPr/>
          <p:nvPr/>
        </p:nvSpPr>
        <p:spPr>
          <a:xfrm rot="16200000">
            <a:off x="5240483" y="3995679"/>
            <a:ext cx="1012456" cy="64663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695247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p:nvPr/>
        </p:nvSpPr>
        <p:spPr>
          <a:xfrm>
            <a:off x="451413" y="410100"/>
            <a:ext cx="10835712" cy="1051800"/>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u="sng" dirty="0">
                <a:solidFill>
                  <a:schemeClr val="dk1"/>
                </a:solidFill>
                <a:latin typeface="Calibri"/>
                <a:ea typeface="Calibri"/>
                <a:cs typeface="Calibri"/>
                <a:sym typeface="Calibri"/>
              </a:rPr>
              <a:t> </a:t>
            </a:r>
            <a:r>
              <a:rPr lang="en-IN" sz="2800" b="1" u="sng" dirty="0">
                <a:solidFill>
                  <a:schemeClr val="dk1"/>
                </a:solidFill>
                <a:latin typeface="Arial Black" panose="020B0A04020102020204" pitchFamily="34" charset="0"/>
                <a:ea typeface="Calibri"/>
                <a:cs typeface="Calibri"/>
                <a:sym typeface="Calibri"/>
              </a:rPr>
              <a:t>Business Problem &amp; Use Case Domain Understanding</a:t>
            </a:r>
            <a:endParaRPr sz="2800" b="1" u="sng" dirty="0">
              <a:solidFill>
                <a:schemeClr val="dk1"/>
              </a:solidFill>
              <a:latin typeface="Arial Black" panose="020B0A04020102020204" pitchFamily="34" charset="0"/>
              <a:ea typeface="Calibri"/>
              <a:cs typeface="Calibri"/>
              <a:sym typeface="Calibri"/>
            </a:endParaRPr>
          </a:p>
        </p:txBody>
      </p:sp>
      <p:sp>
        <p:nvSpPr>
          <p:cNvPr id="119" name="Google Shape;119;p16"/>
          <p:cNvSpPr txBox="1"/>
          <p:nvPr/>
        </p:nvSpPr>
        <p:spPr>
          <a:xfrm>
            <a:off x="2184025" y="1949076"/>
            <a:ext cx="8603100" cy="1994700"/>
          </a:xfrm>
          <a:prstGeom prst="rect">
            <a:avLst/>
          </a:prstGeom>
          <a:noFill/>
          <a:ln w="3810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lang="en-US" sz="1200" b="1" dirty="0">
              <a:solidFill>
                <a:schemeClr val="dk1"/>
              </a:solidFill>
            </a:endParaRPr>
          </a:p>
          <a:p>
            <a:pPr marL="0" lvl="0" indent="0" algn="l" rtl="0">
              <a:spcBef>
                <a:spcPts val="0"/>
              </a:spcBef>
              <a:spcAft>
                <a:spcPts val="0"/>
              </a:spcAft>
              <a:buNone/>
            </a:pPr>
            <a:r>
              <a:rPr lang="en-US" b="1" dirty="0" err="1">
                <a:solidFill>
                  <a:schemeClr val="dk1"/>
                </a:solidFill>
                <a:latin typeface="Cambria" panose="02040503050406030204" pitchFamily="18" charset="0"/>
                <a:ea typeface="Cambria" panose="02040503050406030204" pitchFamily="18" charset="0"/>
              </a:rPr>
              <a:t>Undersatnding</a:t>
            </a:r>
            <a:r>
              <a:rPr lang="en-US" b="1" dirty="0">
                <a:solidFill>
                  <a:schemeClr val="dk1"/>
                </a:solidFill>
                <a:latin typeface="Cambria" panose="02040503050406030204" pitchFamily="18" charset="0"/>
                <a:ea typeface="Cambria" panose="02040503050406030204" pitchFamily="18" charset="0"/>
              </a:rPr>
              <a:t> the rental market trends in </a:t>
            </a:r>
            <a:r>
              <a:rPr lang="en-US" b="1" dirty="0" err="1">
                <a:solidFill>
                  <a:schemeClr val="dk1"/>
                </a:solidFill>
                <a:latin typeface="Cambria" panose="02040503050406030204" pitchFamily="18" charset="0"/>
                <a:ea typeface="Cambria" panose="02040503050406030204" pitchFamily="18" charset="0"/>
              </a:rPr>
              <a:t>pune</a:t>
            </a:r>
            <a:r>
              <a:rPr lang="en-US" b="1" dirty="0">
                <a:solidFill>
                  <a:schemeClr val="dk1"/>
                </a:solidFill>
                <a:latin typeface="Cambria" panose="02040503050406030204" pitchFamily="18" charset="0"/>
                <a:ea typeface="Cambria" panose="02040503050406030204" pitchFamily="18" charset="0"/>
              </a:rPr>
              <a:t> city using Data from </a:t>
            </a:r>
            <a:r>
              <a:rPr lang="en-US" b="1" dirty="0" err="1">
                <a:solidFill>
                  <a:schemeClr val="dk1"/>
                </a:solidFill>
                <a:latin typeface="Cambria" panose="02040503050406030204" pitchFamily="18" charset="0"/>
                <a:ea typeface="Cambria" panose="02040503050406030204" pitchFamily="18" charset="0"/>
              </a:rPr>
              <a:t>Magicbricks</a:t>
            </a:r>
            <a:r>
              <a:rPr lang="en-US" b="1" dirty="0">
                <a:solidFill>
                  <a:schemeClr val="dk1"/>
                </a:solidFill>
                <a:latin typeface="Cambria" panose="02040503050406030204" pitchFamily="18" charset="0"/>
                <a:ea typeface="Cambria" panose="02040503050406030204" pitchFamily="18" charset="0"/>
              </a:rPr>
              <a:t>.</a:t>
            </a:r>
            <a:endParaRPr lang="en-US"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endParaRPr lang="en-IN"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rPr>
              <a:t>Buyers, sellers, and investors struggle to determine property values and make informed decisions.</a:t>
            </a:r>
            <a:endParaRPr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rPr>
              <a:t>Without data-driven insights, real estate transactions become risky and uncertain.</a:t>
            </a:r>
            <a:endParaRPr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US" b="1" dirty="0">
                <a:solidFill>
                  <a:schemeClr val="dk1"/>
                </a:solidFill>
                <a:latin typeface="Cambria" panose="02040503050406030204" pitchFamily="18" charset="0"/>
                <a:ea typeface="Cambria" panose="02040503050406030204" pitchFamily="18" charset="0"/>
              </a:rPr>
              <a:t>Helping stakeholders make data- driven decisions In the real estate market.</a:t>
            </a:r>
          </a:p>
          <a:p>
            <a:pPr marL="0" lvl="0" indent="0" algn="l" rtl="0">
              <a:spcBef>
                <a:spcPts val="0"/>
              </a:spcBef>
              <a:spcAft>
                <a:spcPts val="0"/>
              </a:spcAft>
              <a:buNone/>
            </a:pPr>
            <a:endParaRPr lang="en-US"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endParaRPr lang="en-US" b="1"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endParaRPr sz="2800" dirty="0">
              <a:solidFill>
                <a:schemeClr val="dk1"/>
              </a:solidFill>
              <a:latin typeface="Calibri"/>
              <a:ea typeface="Calibri"/>
              <a:cs typeface="Calibri"/>
              <a:sym typeface="Calibri"/>
            </a:endParaRPr>
          </a:p>
        </p:txBody>
      </p:sp>
      <p:sp>
        <p:nvSpPr>
          <p:cNvPr id="120" name="Google Shape;120;p16"/>
          <p:cNvSpPr/>
          <p:nvPr/>
        </p:nvSpPr>
        <p:spPr>
          <a:xfrm>
            <a:off x="1748875" y="2279113"/>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1" name="Google Shape;121;p16"/>
          <p:cNvSpPr/>
          <p:nvPr/>
        </p:nvSpPr>
        <p:spPr>
          <a:xfrm>
            <a:off x="1748875" y="2914225"/>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2" name="Google Shape;122;p16"/>
          <p:cNvSpPr/>
          <p:nvPr/>
        </p:nvSpPr>
        <p:spPr>
          <a:xfrm>
            <a:off x="1742150" y="3356600"/>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3" name="Google Shape;123;p16"/>
          <p:cNvSpPr/>
          <p:nvPr/>
        </p:nvSpPr>
        <p:spPr>
          <a:xfrm>
            <a:off x="1742150" y="3776976"/>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4" name="Google Shape;124;p16"/>
          <p:cNvSpPr txBox="1"/>
          <p:nvPr/>
        </p:nvSpPr>
        <p:spPr>
          <a:xfrm>
            <a:off x="3508650" y="4272800"/>
            <a:ext cx="4907700" cy="20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25" name="Google Shape;125;p16"/>
          <p:cNvSpPr txBox="1"/>
          <p:nvPr/>
        </p:nvSpPr>
        <p:spPr>
          <a:xfrm>
            <a:off x="3661050" y="4425200"/>
            <a:ext cx="4907700" cy="20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26" name="Google Shape;126;p16"/>
          <p:cNvSpPr txBox="1"/>
          <p:nvPr/>
        </p:nvSpPr>
        <p:spPr>
          <a:xfrm>
            <a:off x="2184025" y="4094225"/>
            <a:ext cx="8733725" cy="232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dirty="0">
                <a:solidFill>
                  <a:schemeClr val="dk1"/>
                </a:solidFill>
              </a:rPr>
              <a:t>                                                                             </a:t>
            </a:r>
            <a:r>
              <a:rPr lang="en-IN" sz="1900" dirty="0">
                <a:solidFill>
                  <a:schemeClr val="dk1"/>
                </a:solidFill>
              </a:rPr>
              <a:t>    </a:t>
            </a:r>
            <a:r>
              <a:rPr lang="en-IN" sz="1900" b="1" u="sng" dirty="0">
                <a:solidFill>
                  <a:schemeClr val="dk1"/>
                </a:solidFill>
              </a:rPr>
              <a:t> </a:t>
            </a:r>
            <a:endParaRPr sz="1900" b="1" u="sng"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IN" dirty="0">
                <a:solidFill>
                  <a:schemeClr val="dk1"/>
                </a:solidFill>
              </a:rPr>
              <a:t> </a:t>
            </a:r>
            <a:r>
              <a:rPr lang="en-IN" b="1" dirty="0">
                <a:solidFill>
                  <a:schemeClr val="dk1"/>
                </a:solidFill>
                <a:latin typeface="Cambria" panose="02040503050406030204" pitchFamily="18" charset="0"/>
                <a:ea typeface="Cambria" panose="02040503050406030204" pitchFamily="18" charset="0"/>
              </a:rPr>
              <a:t>Property Price Prediction</a:t>
            </a:r>
            <a:r>
              <a:rPr lang="en-IN" dirty="0">
                <a:solidFill>
                  <a:schemeClr val="dk1"/>
                </a:solidFill>
                <a:latin typeface="Cambria" panose="02040503050406030204" pitchFamily="18" charset="0"/>
                <a:ea typeface="Cambria" panose="02040503050406030204" pitchFamily="18" charset="0"/>
              </a:rPr>
              <a:t> – Estimating property prices based on BHK, area, and location.</a:t>
            </a: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IN" dirty="0">
                <a:solidFill>
                  <a:schemeClr val="dk1"/>
                </a:solidFill>
                <a:latin typeface="Cambria" panose="02040503050406030204" pitchFamily="18" charset="0"/>
                <a:ea typeface="Cambria" panose="02040503050406030204" pitchFamily="18" charset="0"/>
              </a:rPr>
              <a:t> </a:t>
            </a:r>
            <a:r>
              <a:rPr lang="en-IN" b="1" dirty="0">
                <a:solidFill>
                  <a:schemeClr val="dk1"/>
                </a:solidFill>
                <a:latin typeface="Cambria" panose="02040503050406030204" pitchFamily="18" charset="0"/>
                <a:ea typeface="Cambria" panose="02040503050406030204" pitchFamily="18" charset="0"/>
              </a:rPr>
              <a:t>Market Trend Analysis</a:t>
            </a:r>
            <a:r>
              <a:rPr lang="en-IN" dirty="0">
                <a:solidFill>
                  <a:schemeClr val="dk1"/>
                </a:solidFill>
                <a:latin typeface="Cambria" panose="02040503050406030204" pitchFamily="18" charset="0"/>
                <a:ea typeface="Cambria" panose="02040503050406030204" pitchFamily="18" charset="0"/>
              </a:rPr>
              <a:t> – Identifying price changes over time to highlight investment opportunities.</a:t>
            </a: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IN" dirty="0">
                <a:solidFill>
                  <a:schemeClr val="dk1"/>
                </a:solidFill>
                <a:latin typeface="Cambria" panose="02040503050406030204" pitchFamily="18" charset="0"/>
                <a:ea typeface="Cambria" panose="02040503050406030204" pitchFamily="18" charset="0"/>
              </a:rPr>
              <a:t> </a:t>
            </a:r>
            <a:r>
              <a:rPr lang="en-US" b="1" dirty="0">
                <a:latin typeface="Cambria" panose="02040503050406030204" pitchFamily="18" charset="0"/>
                <a:ea typeface="Cambria" panose="02040503050406030204" pitchFamily="18" charset="0"/>
              </a:rPr>
              <a:t>Price Optimization:</a:t>
            </a:r>
            <a:r>
              <a:rPr lang="en-US" dirty="0">
                <a:latin typeface="Cambria" panose="02040503050406030204" pitchFamily="18" charset="0"/>
                <a:ea typeface="Cambria" panose="02040503050406030204" pitchFamily="18" charset="0"/>
              </a:rPr>
              <a:t> Identify factors that influence rental prices (e.g., furnishing, location, carpet area).</a:t>
            </a:r>
          </a:p>
          <a:p>
            <a:pPr marL="0" lvl="0" indent="0" algn="l" rtl="0">
              <a:spcBef>
                <a:spcPts val="0"/>
              </a:spcBef>
              <a:spcAft>
                <a:spcPts val="0"/>
              </a:spcAft>
              <a:buNone/>
            </a:pP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None/>
            </a:pPr>
            <a:r>
              <a:rPr lang="en-IN" dirty="0">
                <a:solidFill>
                  <a:schemeClr val="dk1"/>
                </a:solidFill>
                <a:latin typeface="Cambria" panose="02040503050406030204" pitchFamily="18" charset="0"/>
                <a:ea typeface="Cambria" panose="02040503050406030204" pitchFamily="18" charset="0"/>
              </a:rPr>
              <a:t> </a:t>
            </a:r>
            <a:r>
              <a:rPr lang="en-IN" b="1" dirty="0">
                <a:solidFill>
                  <a:schemeClr val="dk1"/>
                </a:solidFill>
                <a:latin typeface="Cambria" panose="02040503050406030204" pitchFamily="18" charset="0"/>
                <a:ea typeface="Cambria" panose="02040503050406030204" pitchFamily="18" charset="0"/>
              </a:rPr>
              <a:t>Demand-Supply Analysis</a:t>
            </a:r>
            <a:r>
              <a:rPr lang="en-IN" dirty="0">
                <a:solidFill>
                  <a:schemeClr val="dk1"/>
                </a:solidFill>
                <a:latin typeface="Cambria" panose="02040503050406030204" pitchFamily="18" charset="0"/>
                <a:ea typeface="Cambria" panose="02040503050406030204" pitchFamily="18" charset="0"/>
              </a:rPr>
              <a:t> – Understanding which property types (1BHK, 2BHK, villas) are in high demand</a:t>
            </a: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r>
              <a:rPr lang="en-IN" dirty="0">
                <a:solidFill>
                  <a:schemeClr val="dk1"/>
                </a:solidFill>
                <a:latin typeface="Cambria" panose="02040503050406030204" pitchFamily="18" charset="0"/>
                <a:ea typeface="Cambria" panose="02040503050406030204" pitchFamily="18" charset="0"/>
              </a:rPr>
              <a:t>.</a:t>
            </a:r>
            <a:endParaRPr dirty="0">
              <a:solidFill>
                <a:schemeClr val="dk1"/>
              </a:solidFill>
              <a:latin typeface="Cambria" panose="02040503050406030204" pitchFamily="18" charset="0"/>
              <a:ea typeface="Cambria" panose="02040503050406030204" pitchFamily="18" charset="0"/>
            </a:endParaRPr>
          </a:p>
          <a:p>
            <a:pPr marL="0" lvl="0" indent="0" algn="l" rtl="0">
              <a:spcBef>
                <a:spcPts val="0"/>
              </a:spcBef>
              <a:spcAft>
                <a:spcPts val="0"/>
              </a:spcAft>
              <a:buClr>
                <a:schemeClr val="dk1"/>
              </a:buClr>
              <a:buSzPts val="1100"/>
              <a:buFont typeface="Arial"/>
              <a:buNone/>
            </a:pPr>
            <a:r>
              <a:rPr lang="en-US" b="1" dirty="0">
                <a:latin typeface="Cambria" panose="02040503050406030204" pitchFamily="18" charset="0"/>
                <a:ea typeface="Cambria" panose="02040503050406030204" pitchFamily="18" charset="0"/>
              </a:rPr>
              <a:t>Investment Insights:</a:t>
            </a:r>
            <a:r>
              <a:rPr lang="en-US" dirty="0">
                <a:latin typeface="Cambria" panose="02040503050406030204" pitchFamily="18" charset="0"/>
                <a:ea typeface="Cambria" panose="02040503050406030204" pitchFamily="18" charset="0"/>
              </a:rPr>
              <a:t> Assist investors and property owners in </a:t>
            </a:r>
            <a:r>
              <a:rPr lang="en-US" b="1" dirty="0">
                <a:latin typeface="Cambria" panose="02040503050406030204" pitchFamily="18" charset="0"/>
                <a:ea typeface="Cambria" panose="02040503050406030204" pitchFamily="18" charset="0"/>
              </a:rPr>
              <a:t>pricing strategies</a:t>
            </a:r>
            <a:r>
              <a:rPr lang="en-US" dirty="0">
                <a:latin typeface="Cambria" panose="02040503050406030204" pitchFamily="18" charset="0"/>
                <a:ea typeface="Cambria" panose="02040503050406030204" pitchFamily="18" charset="0"/>
              </a:rPr>
              <a:t>.</a:t>
            </a:r>
            <a:endParaRPr dirty="0">
              <a:solidFill>
                <a:schemeClr val="dk1"/>
              </a:solidFill>
              <a:latin typeface="Cambria" panose="02040503050406030204" pitchFamily="18" charset="0"/>
              <a:ea typeface="Cambria" panose="02040503050406030204" pitchFamily="18" charset="0"/>
              <a:cs typeface="Calibri"/>
              <a:sym typeface="Calibri"/>
            </a:endParaRPr>
          </a:p>
          <a:p>
            <a:pPr marL="0" lvl="0" indent="0" algn="l" rtl="0">
              <a:spcBef>
                <a:spcPts val="0"/>
              </a:spcBef>
              <a:spcAft>
                <a:spcPts val="0"/>
              </a:spcAft>
              <a:buNone/>
            </a:pPr>
            <a:endParaRPr sz="1200" dirty="0">
              <a:solidFill>
                <a:schemeClr val="dk1"/>
              </a:solidFill>
            </a:endParaRPr>
          </a:p>
        </p:txBody>
      </p:sp>
      <p:sp>
        <p:nvSpPr>
          <p:cNvPr id="127" name="Google Shape;127;p16"/>
          <p:cNvSpPr txBox="1"/>
          <p:nvPr/>
        </p:nvSpPr>
        <p:spPr>
          <a:xfrm>
            <a:off x="5397500" y="4120400"/>
            <a:ext cx="2056596" cy="539825"/>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1900" b="1" u="sng" dirty="0">
                <a:solidFill>
                  <a:schemeClr val="dk1"/>
                </a:solidFill>
                <a:latin typeface="Arial Black" panose="020B0A04020102020204" pitchFamily="34" charset="0"/>
              </a:rPr>
              <a:t> Use Cases</a:t>
            </a:r>
            <a:r>
              <a:rPr lang="en-IN" sz="1900" b="1" u="sng" dirty="0">
                <a:solidFill>
                  <a:schemeClr val="dk1"/>
                </a:solidFill>
              </a:rPr>
              <a:t>:</a:t>
            </a:r>
            <a:endParaRPr sz="2800" dirty="0">
              <a:solidFill>
                <a:schemeClr val="dk1"/>
              </a:solidFill>
              <a:latin typeface="Calibri"/>
              <a:ea typeface="Calibri"/>
              <a:cs typeface="Calibri"/>
              <a:sym typeface="Calibri"/>
            </a:endParaRPr>
          </a:p>
        </p:txBody>
      </p:sp>
      <p:sp>
        <p:nvSpPr>
          <p:cNvPr id="128" name="Google Shape;128;p16"/>
          <p:cNvSpPr/>
          <p:nvPr/>
        </p:nvSpPr>
        <p:spPr>
          <a:xfrm>
            <a:off x="1803025" y="4734988"/>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29" name="Google Shape;129;p16"/>
          <p:cNvSpPr/>
          <p:nvPr/>
        </p:nvSpPr>
        <p:spPr>
          <a:xfrm>
            <a:off x="1803025" y="5156038"/>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0" name="Google Shape;130;p16"/>
          <p:cNvSpPr/>
          <p:nvPr/>
        </p:nvSpPr>
        <p:spPr>
          <a:xfrm>
            <a:off x="1803025" y="5971362"/>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1" name="Google Shape;131;p16"/>
          <p:cNvSpPr/>
          <p:nvPr/>
        </p:nvSpPr>
        <p:spPr>
          <a:xfrm>
            <a:off x="1803025" y="5563700"/>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2" name="Google Shape;132;p16"/>
          <p:cNvSpPr/>
          <p:nvPr/>
        </p:nvSpPr>
        <p:spPr>
          <a:xfrm>
            <a:off x="1803025" y="6418300"/>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7"/>
          <p:cNvSpPr txBox="1"/>
          <p:nvPr/>
        </p:nvSpPr>
        <p:spPr>
          <a:xfrm>
            <a:off x="2992025" y="231375"/>
            <a:ext cx="6684410" cy="855600"/>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lang="en-IN" sz="2800" b="1" dirty="0">
                <a:solidFill>
                  <a:schemeClr val="dk1"/>
                </a:solidFill>
                <a:latin typeface="Calibri"/>
                <a:ea typeface="Calibri"/>
                <a:cs typeface="Calibri"/>
                <a:sym typeface="Calibri"/>
              </a:rPr>
              <a:t>      </a:t>
            </a:r>
            <a:r>
              <a:rPr lang="en-IN" sz="2800" b="1" dirty="0">
                <a:solidFill>
                  <a:schemeClr val="dk1"/>
                </a:solidFill>
                <a:latin typeface="Arial Black" panose="020B0A04020102020204" pitchFamily="34" charset="0"/>
                <a:ea typeface="Calibri"/>
                <a:cs typeface="Calibri"/>
                <a:sym typeface="Calibri"/>
              </a:rPr>
              <a:t>Objective of the Project:-</a:t>
            </a:r>
            <a:endParaRPr sz="2800" dirty="0">
              <a:solidFill>
                <a:schemeClr val="dk1"/>
              </a:solidFill>
              <a:latin typeface="Arial Black" panose="020B0A04020102020204" pitchFamily="34" charset="0"/>
              <a:ea typeface="Calibri"/>
              <a:cs typeface="Calibri"/>
              <a:sym typeface="Calibri"/>
            </a:endParaRPr>
          </a:p>
        </p:txBody>
      </p:sp>
      <p:sp>
        <p:nvSpPr>
          <p:cNvPr id="139" name="Google Shape;139;p17"/>
          <p:cNvSpPr txBox="1"/>
          <p:nvPr/>
        </p:nvSpPr>
        <p:spPr>
          <a:xfrm>
            <a:off x="1276350" y="2050875"/>
            <a:ext cx="10692875" cy="470405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b="1" dirty="0" err="1">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A</a:t>
            </a:r>
            <a:r>
              <a:rPr lang="en-IN" b="1" dirty="0" err="1">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nalyze</a:t>
            </a: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 real estate data from </a:t>
            </a:r>
            <a:r>
              <a:rPr lang="en-IN" b="1" dirty="0" err="1">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Magicbricks</a:t>
            </a: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 using data science techniques.</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Understand property price fluctuations and provide data-driven insights.</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Predict property prices based on factors like location, BHK, area, and amenities.</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Identify trends in rent prices, rooms and furnishing.</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Compare real estate values across different locations to find the best investment opportunities.</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Provide recommendations for buyers, sellers, and investors based on data insights.</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Visualize trends using graphs and charts to make data more accessible and understandable</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a:p>
            <a:pPr marL="0" lvl="0" indent="0" algn="l" rtl="0">
              <a:spcBef>
                <a:spcPts val="0"/>
              </a:spcBef>
              <a:spcAft>
                <a:spcPts val="0"/>
              </a:spcAft>
              <a:buClr>
                <a:schemeClr val="dk1"/>
              </a:buClr>
              <a:buSzPts val="1100"/>
              <a:buFont typeface="Arial"/>
              <a:buNone/>
            </a:pPr>
            <a:r>
              <a:rPr lang="en-IN"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rPr>
              <a:t>Enhance real estate decision-making by making it smarter, more transparent, and data-driven.</a:t>
            </a:r>
            <a:endParaRPr b="1" dirty="0">
              <a:solidFill>
                <a:schemeClr val="dk1"/>
              </a:solidFill>
              <a:latin typeface="Cambria" panose="02040503050406030204" pitchFamily="18" charset="0"/>
              <a:ea typeface="Cambria" panose="02040503050406030204" pitchFamily="18" charset="0"/>
              <a:cs typeface="Calibri" panose="020F0502020204030204" pitchFamily="34" charset="0"/>
              <a:sym typeface="Nunito"/>
            </a:endParaRPr>
          </a:p>
        </p:txBody>
      </p:sp>
      <p:sp>
        <p:nvSpPr>
          <p:cNvPr id="140" name="Google Shape;140;p17"/>
          <p:cNvSpPr/>
          <p:nvPr/>
        </p:nvSpPr>
        <p:spPr>
          <a:xfrm>
            <a:off x="753650" y="2175676"/>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1" name="Google Shape;141;p17"/>
          <p:cNvSpPr/>
          <p:nvPr/>
        </p:nvSpPr>
        <p:spPr>
          <a:xfrm>
            <a:off x="753650" y="2555212"/>
            <a:ext cx="381000" cy="197525"/>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2" name="Google Shape;142;p17"/>
          <p:cNvSpPr/>
          <p:nvPr/>
        </p:nvSpPr>
        <p:spPr>
          <a:xfrm>
            <a:off x="753650" y="3458185"/>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3" name="Google Shape;143;p17"/>
          <p:cNvSpPr/>
          <p:nvPr/>
        </p:nvSpPr>
        <p:spPr>
          <a:xfrm>
            <a:off x="753650" y="3023061"/>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4" name="Google Shape;144;p17"/>
          <p:cNvSpPr/>
          <p:nvPr/>
        </p:nvSpPr>
        <p:spPr>
          <a:xfrm>
            <a:off x="753650" y="3874250"/>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5" name="Google Shape;145;p17"/>
          <p:cNvSpPr/>
          <p:nvPr/>
        </p:nvSpPr>
        <p:spPr>
          <a:xfrm>
            <a:off x="753650" y="4305125"/>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6" name="Google Shape;146;p17"/>
          <p:cNvSpPr/>
          <p:nvPr/>
        </p:nvSpPr>
        <p:spPr>
          <a:xfrm>
            <a:off x="754825" y="4736000"/>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7" name="Google Shape;147;p17"/>
          <p:cNvSpPr/>
          <p:nvPr/>
        </p:nvSpPr>
        <p:spPr>
          <a:xfrm>
            <a:off x="753650" y="5162811"/>
            <a:ext cx="381000" cy="166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3322" name="Picture 10" descr="What Are Project Objectives in Project ...">
            <a:extLst>
              <a:ext uri="{FF2B5EF4-FFF2-40B4-BE49-F238E27FC236}">
                <a16:creationId xmlns:a16="http://schemas.microsoft.com/office/drawing/2014/main" id="{1F15AD40-AED2-37F4-E6E0-FD0E8E9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4279" y="1739565"/>
            <a:ext cx="3262592" cy="16312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FF5943F-A447-5231-7633-F23C7FFB75A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E925379C-CAB3-3F8C-E671-4901F7CA54F2}"/>
              </a:ext>
            </a:extLst>
          </p:cNvPr>
          <p:cNvSpPr>
            <a:spLocks noChangeArrowheads="1"/>
          </p:cNvSpPr>
          <p:nvPr/>
        </p:nvSpPr>
        <p:spPr bwMode="auto">
          <a:xfrm>
            <a:off x="381965" y="4412176"/>
            <a:ext cx="13395768"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9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p:txBody>
      </p:sp>
      <p:sp>
        <p:nvSpPr>
          <p:cNvPr id="16" name="Google Shape;138;p17">
            <a:extLst>
              <a:ext uri="{FF2B5EF4-FFF2-40B4-BE49-F238E27FC236}">
                <a16:creationId xmlns:a16="http://schemas.microsoft.com/office/drawing/2014/main" id="{2C4586CE-2E33-64DB-D809-2FE7D00CDE3E}"/>
              </a:ext>
            </a:extLst>
          </p:cNvPr>
          <p:cNvSpPr txBox="1"/>
          <p:nvPr/>
        </p:nvSpPr>
        <p:spPr>
          <a:xfrm>
            <a:off x="694481" y="230404"/>
            <a:ext cx="10752881" cy="855601"/>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kumimoji="0" lang="en-US" altLang="en-US" sz="2800" b="0" i="0" u="none" strike="noStrike" cap="none" normalizeH="0" baseline="0" dirty="0">
                <a:ln>
                  <a:noFill/>
                </a:ln>
                <a:solidFill>
                  <a:schemeClr val="tx1"/>
                </a:solidFill>
                <a:effectLst/>
                <a:latin typeface="Arial Black" panose="020B0A04020102020204" pitchFamily="34" charset="0"/>
              </a:rPr>
              <a:t>    Web Scraping </a:t>
            </a:r>
            <a:r>
              <a:rPr kumimoji="0" lang="en-US" altLang="en-US" sz="2800" b="0" i="0" u="none" strike="noStrike" cap="none" normalizeH="0" baseline="0" dirty="0" err="1">
                <a:ln>
                  <a:noFill/>
                </a:ln>
                <a:solidFill>
                  <a:schemeClr val="tx1"/>
                </a:solidFill>
                <a:effectLst/>
                <a:latin typeface="Arial Black" panose="020B0A04020102020204" pitchFamily="34" charset="0"/>
              </a:rPr>
              <a:t>Magicbricks</a:t>
            </a:r>
            <a:r>
              <a:rPr kumimoji="0" lang="en-US" altLang="en-US" sz="2800" b="0" i="0" u="none" strike="noStrike" cap="none" normalizeH="0" baseline="0" dirty="0">
                <a:ln>
                  <a:noFill/>
                </a:ln>
                <a:solidFill>
                  <a:schemeClr val="tx1"/>
                </a:solidFill>
                <a:effectLst/>
                <a:latin typeface="Arial Black" panose="020B0A04020102020204" pitchFamily="34" charset="0"/>
              </a:rPr>
              <a:t> - Rental Data Analysis</a:t>
            </a:r>
            <a:r>
              <a:rPr lang="en-US" altLang="en-US" sz="2800" dirty="0">
                <a:solidFill>
                  <a:schemeClr val="tx1"/>
                </a:solidFill>
                <a:latin typeface="Arial Black" panose="020B0A04020102020204" pitchFamily="34" charset="0"/>
              </a:rPr>
              <a:t>:-</a:t>
            </a:r>
            <a:endParaRPr sz="2800" dirty="0">
              <a:solidFill>
                <a:schemeClr val="dk1"/>
              </a:solidFill>
              <a:latin typeface="Arial Black" panose="020B0A04020102020204" pitchFamily="34" charset="0"/>
              <a:ea typeface="Calibri"/>
              <a:cs typeface="Calibri"/>
              <a:sym typeface="Calibri"/>
            </a:endParaRPr>
          </a:p>
        </p:txBody>
      </p:sp>
      <p:sp>
        <p:nvSpPr>
          <p:cNvPr id="8" name="Rectangle 2">
            <a:extLst>
              <a:ext uri="{FF2B5EF4-FFF2-40B4-BE49-F238E27FC236}">
                <a16:creationId xmlns:a16="http://schemas.microsoft.com/office/drawing/2014/main" id="{E7B44125-2CB5-ABF7-74DD-E001662BC086}"/>
              </a:ext>
            </a:extLst>
          </p:cNvPr>
          <p:cNvSpPr>
            <a:spLocks noGrp="1" noChangeArrowheads="1"/>
          </p:cNvSpPr>
          <p:nvPr>
            <p:ph type="body" idx="1"/>
          </p:nvPr>
        </p:nvSpPr>
        <p:spPr bwMode="auto">
          <a:xfrm>
            <a:off x="381965" y="1410355"/>
            <a:ext cx="1509712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Why Web Scraping?</a:t>
            </a:r>
            <a:endPar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Automates data extraction from websites.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Useful for data collection, price tracking, and market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Why Scrape </a:t>
            </a:r>
            <a:r>
              <a:rPr kumimoji="0" lang="en-US" altLang="en-US" sz="2400" b="1" i="0" u="none" strike="noStrike" cap="none" normalizeH="0" baseline="0" dirty="0" err="1">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Magicbricks</a:t>
            </a: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a:t>
            </a:r>
            <a:endPar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Extract rental property data for Pune city.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Analyze trends in property prices, room availability, and furnishing details, bathroom,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carpet-area, </a:t>
            </a:r>
            <a:r>
              <a:rPr kumimoji="0" lang="en-US" altLang="en-US" sz="2400" b="0" i="0" u="none" strike="noStrike" cap="none" normalizeH="0" baseline="0" dirty="0" err="1">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availability,floor</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Tools &amp; Libraries Used:</a:t>
            </a:r>
            <a:endPar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Requests</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 – Fetches web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BeautifulSoup</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 – Parses HTML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Pandas</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 – Stores data in a structured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Matplotlib &amp; Seaborn</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 – Used for data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NumPy &amp; re</a:t>
            </a:r>
            <a:r>
              <a:rPr kumimoji="0" lang="en-US" altLang="en-US" sz="2400" b="0" i="0" u="none" strike="noStrike" cap="none" normalizeH="0" baseline="0" dirty="0">
                <a:ln>
                  <a:noFill/>
                </a:ln>
                <a:solidFill>
                  <a:schemeClr val="tx1"/>
                </a:solidFill>
                <a:effectLst/>
                <a:latin typeface="Calibri" panose="020F0502020204030204" pitchFamily="34" charset="0"/>
                <a:ea typeface="Cambria" panose="02040503050406030204" pitchFamily="18" charset="0"/>
                <a:cs typeface="Calibri" panose="020F0502020204030204" pitchFamily="34" charset="0"/>
              </a:rPr>
              <a:t> – Helps in data cleaning and processing.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8" name="Picture 8" descr="Web Scraping with Python: from Fundamentals to Practice | HasData">
            <a:extLst>
              <a:ext uri="{FF2B5EF4-FFF2-40B4-BE49-F238E27FC236}">
                <a16:creationId xmlns:a16="http://schemas.microsoft.com/office/drawing/2014/main" id="{DBEC2817-8768-74DD-92AE-291C18025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279" y="3856657"/>
            <a:ext cx="3502151" cy="2001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66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8E71AA45-87CB-1B36-68D1-8C986182D011}"/>
              </a:ext>
            </a:extLst>
          </p:cNvPr>
          <p:cNvSpPr>
            <a:spLocks noGrp="1" noChangeArrowheads="1"/>
          </p:cNvSpPr>
          <p:nvPr>
            <p:ph type="body" idx="1"/>
          </p:nvPr>
        </p:nvSpPr>
        <p:spPr bwMode="auto">
          <a:xfrm>
            <a:off x="1185799" y="1628651"/>
            <a:ext cx="8060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00F89D6C-E6DA-5937-0CDC-0098FDD387A3}"/>
              </a:ext>
            </a:extLst>
          </p:cNvPr>
          <p:cNvSpPr>
            <a:spLocks noChangeArrowheads="1"/>
          </p:cNvSpPr>
          <p:nvPr/>
        </p:nvSpPr>
        <p:spPr bwMode="auto">
          <a:xfrm>
            <a:off x="1185799" y="4921716"/>
            <a:ext cx="731001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B27EE895-E3A5-7670-B4C3-221EA502F84D}"/>
              </a:ext>
            </a:extLst>
          </p:cNvPr>
          <p:cNvSpPr>
            <a:spLocks noChangeArrowheads="1"/>
          </p:cNvSpPr>
          <p:nvPr/>
        </p:nvSpPr>
        <p:spPr bwMode="auto">
          <a:xfrm>
            <a:off x="0" y="-323165"/>
            <a:ext cx="39305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0" name="TextBox 9">
            <a:extLst>
              <a:ext uri="{FF2B5EF4-FFF2-40B4-BE49-F238E27FC236}">
                <a16:creationId xmlns:a16="http://schemas.microsoft.com/office/drawing/2014/main" id="{9D1E4DA0-F008-8D9E-9984-72069BE40DC6}"/>
              </a:ext>
            </a:extLst>
          </p:cNvPr>
          <p:cNvSpPr txBox="1"/>
          <p:nvPr/>
        </p:nvSpPr>
        <p:spPr>
          <a:xfrm>
            <a:off x="1612256" y="1105431"/>
            <a:ext cx="9617719" cy="2462213"/>
          </a:xfrm>
          <a:prstGeom prst="rect">
            <a:avLst/>
          </a:prstGeom>
          <a:noFill/>
        </p:spPr>
        <p:txBody>
          <a:bodyPr wrap="square" rtlCol="0">
            <a:spAutoFit/>
          </a:bodyPr>
          <a:lstStyle/>
          <a:p>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Then by listing commonly used in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web scraping</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iterate over multiple elements on a webpage.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After extracting the data from each listing, we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 it in a structured format</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(e.g., a Pandas </a:t>
            </a:r>
            <a:r>
              <a:rPr kumimoji="0" lang="en-US" altLang="en-US" sz="2000" b="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DataFrame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Once the data is collected, we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convert it into a CSV file</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for easy access and further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By scraping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multiple pages</a:t>
            </a:r>
            <a:r>
              <a:rPr kumimoji="0" lang="en-US" alt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we have successfully collected </a:t>
            </a:r>
            <a:r>
              <a:rPr kumimoji="0" lang="en-US" altLang="en-US" sz="20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data from 50 listings</a:t>
            </a:r>
            <a:endParaRPr lang="en-IN" sz="2000" dirty="0">
              <a:latin typeface="Calibri" panose="020F0502020204030204" pitchFamily="34" charset="0"/>
              <a:cs typeface="Calibri" panose="020F0502020204030204" pitchFamily="34" charset="0"/>
            </a:endParaRPr>
          </a:p>
        </p:txBody>
      </p:sp>
      <p:pic>
        <p:nvPicPr>
          <p:cNvPr id="11272" name="Picture 8" descr="A Comprehensive Guide to Web Scraping for Machine Learning in 2023">
            <a:extLst>
              <a:ext uri="{FF2B5EF4-FFF2-40B4-BE49-F238E27FC236}">
                <a16:creationId xmlns:a16="http://schemas.microsoft.com/office/drawing/2014/main" id="{0553A2AB-BC81-0DFD-FCAE-E2D4A4735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0504" y="3848567"/>
            <a:ext cx="5673389" cy="23639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694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BF39684-C77B-501E-4D5D-D5EAA905D2B2}"/>
              </a:ext>
            </a:extLst>
          </p:cNvPr>
          <p:cNvSpPr>
            <a:spLocks noGrp="1"/>
          </p:cNvSpPr>
          <p:nvPr>
            <p:ph type="body" idx="1"/>
          </p:nvPr>
        </p:nvSpPr>
        <p:spPr>
          <a:xfrm>
            <a:off x="838200" y="855032"/>
            <a:ext cx="9667874" cy="3608960"/>
          </a:xfrm>
        </p:spPr>
        <p:txBody>
          <a:bodyPr>
            <a:normAutofit fontScale="25000" lnSpcReduction="20000"/>
          </a:bodyPr>
          <a:lstStyle/>
          <a:p>
            <a:r>
              <a:rPr lang="en-US" sz="8000" b="1" dirty="0">
                <a:latin typeface="Calibri" panose="020F0502020204030204" pitchFamily="34" charset="0"/>
                <a:cs typeface="Calibri" panose="020F0502020204030204" pitchFamily="34" charset="0"/>
              </a:rPr>
              <a:t>Why Data Cleaning?</a:t>
            </a:r>
          </a:p>
          <a:p>
            <a:pPr marL="114300" indent="0">
              <a:buNone/>
            </a:pPr>
            <a:r>
              <a:rPr lang="en-US" sz="8000" dirty="0">
                <a:latin typeface="Calibri" panose="020F0502020204030204" pitchFamily="34" charset="0"/>
                <a:cs typeface="Calibri" panose="020F0502020204030204" pitchFamily="34" charset="0"/>
              </a:rPr>
              <a:t>Raw data contains </a:t>
            </a:r>
            <a:r>
              <a:rPr lang="en-US" sz="8000" b="1" dirty="0">
                <a:latin typeface="Calibri" panose="020F0502020204030204" pitchFamily="34" charset="0"/>
                <a:cs typeface="Calibri" panose="020F0502020204030204" pitchFamily="34" charset="0"/>
              </a:rPr>
              <a:t>inconsistencies and missing values.</a:t>
            </a:r>
            <a:endParaRPr lang="en-US" sz="8000" dirty="0">
              <a:latin typeface="Calibri" panose="020F0502020204030204" pitchFamily="34" charset="0"/>
              <a:cs typeface="Calibri" panose="020F0502020204030204" pitchFamily="34" charset="0"/>
            </a:endParaRPr>
          </a:p>
          <a:p>
            <a:pPr marL="114300" indent="0">
              <a:buNone/>
            </a:pPr>
            <a:r>
              <a:rPr lang="en-US" sz="8000" dirty="0">
                <a:latin typeface="Calibri" panose="020F0502020204030204" pitchFamily="34" charset="0"/>
                <a:cs typeface="Calibri" panose="020F0502020204030204" pitchFamily="34" charset="0"/>
              </a:rPr>
              <a:t>Cleaning ensures </a:t>
            </a:r>
            <a:r>
              <a:rPr lang="en-US" sz="8000" b="1" dirty="0">
                <a:latin typeface="Calibri" panose="020F0502020204030204" pitchFamily="34" charset="0"/>
                <a:cs typeface="Calibri" panose="020F0502020204030204" pitchFamily="34" charset="0"/>
              </a:rPr>
              <a:t>better analysis and visualization</a:t>
            </a:r>
            <a:r>
              <a:rPr lang="en-US" sz="8000" dirty="0">
                <a:latin typeface="Calibri" panose="020F0502020204030204" pitchFamily="34" charset="0"/>
                <a:cs typeface="Calibri" panose="020F0502020204030204" pitchFamily="34" charset="0"/>
              </a:rPr>
              <a:t>.</a:t>
            </a:r>
          </a:p>
          <a:p>
            <a:r>
              <a:rPr lang="en-US" sz="8000" b="1" dirty="0">
                <a:latin typeface="Calibri" panose="020F0502020204030204" pitchFamily="34" charset="0"/>
                <a:cs typeface="Calibri" panose="020F0502020204030204" pitchFamily="34" charset="0"/>
              </a:rPr>
              <a:t> Steps in Data Cleaning</a:t>
            </a:r>
          </a:p>
          <a:p>
            <a:r>
              <a:rPr lang="en-US" sz="8000" b="1" dirty="0">
                <a:latin typeface="Calibri" panose="020F0502020204030204" pitchFamily="34" charset="0"/>
                <a:cs typeface="Calibri" panose="020F0502020204030204" pitchFamily="34" charset="0"/>
              </a:rPr>
              <a:t> Loading the Dataset</a:t>
            </a:r>
          </a:p>
          <a:p>
            <a:r>
              <a:rPr lang="en-US" sz="8000" dirty="0">
                <a:latin typeface="Calibri" panose="020F0502020204030204" pitchFamily="34" charset="0"/>
                <a:cs typeface="Calibri" panose="020F0502020204030204" pitchFamily="34" charset="0"/>
              </a:rPr>
              <a:t> Used </a:t>
            </a:r>
            <a:r>
              <a:rPr lang="en-US" sz="8000" b="1" dirty="0">
                <a:latin typeface="Calibri" panose="020F0502020204030204" pitchFamily="34" charset="0"/>
                <a:cs typeface="Calibri" panose="020F0502020204030204" pitchFamily="34" charset="0"/>
              </a:rPr>
              <a:t>Pandas</a:t>
            </a:r>
            <a:r>
              <a:rPr lang="en-US" sz="8000" dirty="0">
                <a:latin typeface="Calibri" panose="020F0502020204030204" pitchFamily="34" charset="0"/>
                <a:cs typeface="Calibri" panose="020F0502020204030204" pitchFamily="34" charset="0"/>
              </a:rPr>
              <a:t> to load the dataset.</a:t>
            </a:r>
          </a:p>
          <a:p>
            <a:pPr marL="114300" indent="0">
              <a:buNone/>
            </a:pPr>
            <a:br>
              <a:rPr lang="en-US" sz="8000" dirty="0">
                <a:latin typeface="Calibri" panose="020F0502020204030204" pitchFamily="34" charset="0"/>
                <a:cs typeface="Calibri" panose="020F0502020204030204" pitchFamily="34" charset="0"/>
              </a:rPr>
            </a:br>
            <a:r>
              <a:rPr lang="en-US" sz="8000" dirty="0">
                <a:latin typeface="Calibri" panose="020F0502020204030204" pitchFamily="34" charset="0"/>
                <a:cs typeface="Calibri" panose="020F0502020204030204" pitchFamily="34" charset="0"/>
              </a:rPr>
              <a:t> Displayed the </a:t>
            </a:r>
            <a:r>
              <a:rPr lang="en-US" sz="8000" b="1" dirty="0">
                <a:latin typeface="Calibri" panose="020F0502020204030204" pitchFamily="34" charset="0"/>
                <a:cs typeface="Calibri" panose="020F0502020204030204" pitchFamily="34" charset="0"/>
              </a:rPr>
              <a:t>first few rows</a:t>
            </a:r>
            <a:r>
              <a:rPr lang="en-US" sz="8000" dirty="0">
                <a:latin typeface="Calibri" panose="020F0502020204030204" pitchFamily="34" charset="0"/>
                <a:cs typeface="Calibri" panose="020F0502020204030204" pitchFamily="34" charset="0"/>
              </a:rPr>
              <a:t> to understand the data structure.</a:t>
            </a:r>
          </a:p>
          <a:p>
            <a:r>
              <a:rPr lang="en-US" sz="8000" b="1" dirty="0">
                <a:latin typeface="Calibri" panose="020F0502020204030204" pitchFamily="34" charset="0"/>
                <a:cs typeface="Calibri" panose="020F0502020204030204" pitchFamily="34" charset="0"/>
              </a:rPr>
              <a:t> Handling Price Column</a:t>
            </a:r>
          </a:p>
          <a:p>
            <a:r>
              <a:rPr lang="en-US" sz="8000"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rPr>
              <a:t>Issue:</a:t>
            </a:r>
            <a:endParaRPr lang="en-US" sz="8000" dirty="0">
              <a:latin typeface="Calibri" panose="020F0502020204030204" pitchFamily="34" charset="0"/>
              <a:cs typeface="Calibri" panose="020F0502020204030204" pitchFamily="34" charset="0"/>
            </a:endParaRPr>
          </a:p>
          <a:p>
            <a:pPr marL="114300" indent="0">
              <a:buNone/>
            </a:pPr>
            <a:r>
              <a:rPr lang="en-US" sz="8000" dirty="0">
                <a:latin typeface="Calibri" panose="020F0502020204030204" pitchFamily="34" charset="0"/>
                <a:cs typeface="Calibri" panose="020F0502020204030204" pitchFamily="34" charset="0"/>
              </a:rPr>
              <a:t>1)Prices were in </a:t>
            </a:r>
            <a:r>
              <a:rPr lang="en-US" sz="8000" b="1" dirty="0">
                <a:latin typeface="Calibri" panose="020F0502020204030204" pitchFamily="34" charset="0"/>
                <a:cs typeface="Calibri" panose="020F0502020204030204" pitchFamily="34" charset="0"/>
              </a:rPr>
              <a:t>inconsistent formats</a:t>
            </a:r>
            <a:r>
              <a:rPr lang="en-US" sz="8000" dirty="0">
                <a:latin typeface="Calibri" panose="020F0502020204030204" pitchFamily="34" charset="0"/>
                <a:cs typeface="Calibri" panose="020F0502020204030204" pitchFamily="34" charset="0"/>
              </a:rPr>
              <a:t> (Lacs, ₹ symbols, commas).</a:t>
            </a:r>
          </a:p>
          <a:p>
            <a:r>
              <a:rPr lang="en-US" sz="8000" dirty="0">
                <a:latin typeface="Calibri" panose="020F0502020204030204" pitchFamily="34" charset="0"/>
                <a:cs typeface="Calibri" panose="020F0502020204030204" pitchFamily="34" charset="0"/>
              </a:rPr>
              <a:t> </a:t>
            </a:r>
            <a:r>
              <a:rPr lang="en-US" sz="8000" b="1" dirty="0">
                <a:latin typeface="Calibri" panose="020F0502020204030204" pitchFamily="34" charset="0"/>
                <a:cs typeface="Calibri" panose="020F0502020204030204" pitchFamily="34" charset="0"/>
              </a:rPr>
              <a:t>Outcome:</a:t>
            </a:r>
            <a:br>
              <a:rPr lang="en-US" sz="8000" dirty="0">
                <a:latin typeface="Calibri" panose="020F0502020204030204" pitchFamily="34" charset="0"/>
                <a:cs typeface="Calibri" panose="020F0502020204030204" pitchFamily="34" charset="0"/>
              </a:rPr>
            </a:br>
            <a:r>
              <a:rPr lang="en-US" sz="8000" dirty="0">
                <a:latin typeface="Calibri" panose="020F0502020204030204" pitchFamily="34" charset="0"/>
                <a:cs typeface="Calibri" panose="020F0502020204030204" pitchFamily="34" charset="0"/>
              </a:rPr>
              <a:t> Converted all price values into a </a:t>
            </a:r>
            <a:r>
              <a:rPr lang="en-US" sz="8000" b="1" dirty="0">
                <a:latin typeface="Calibri" panose="020F0502020204030204" pitchFamily="34" charset="0"/>
                <a:cs typeface="Calibri" panose="020F0502020204030204" pitchFamily="34" charset="0"/>
              </a:rPr>
              <a:t>consistent numerical format</a:t>
            </a:r>
            <a:r>
              <a:rPr lang="en-US" sz="8000" dirty="0">
                <a:latin typeface="Calibri" panose="020F0502020204030204" pitchFamily="34" charset="0"/>
                <a:cs typeface="Calibri" panose="020F0502020204030204" pitchFamily="34" charset="0"/>
              </a:rPr>
              <a:t>.</a:t>
            </a:r>
          </a:p>
          <a:p>
            <a:r>
              <a:rPr lang="en-US" sz="8000" dirty="0">
                <a:latin typeface="Arial Black" panose="020B0A04020102020204" pitchFamily="34" charset="0"/>
                <a:cs typeface="Calibri" panose="020F0502020204030204" pitchFamily="34" charset="0"/>
              </a:rPr>
              <a:t>Issues:-</a:t>
            </a:r>
          </a:p>
          <a:p>
            <a:pPr marL="114300" indent="0">
              <a:buNone/>
            </a:pPr>
            <a:r>
              <a:rPr lang="en-US" sz="8000" dirty="0">
                <a:latin typeface="Calibri" panose="020F0502020204030204" pitchFamily="34" charset="0"/>
                <a:cs typeface="Calibri" panose="020F0502020204030204" pitchFamily="34" charset="0"/>
              </a:rPr>
              <a:t>2)Room numbers were stored as </a:t>
            </a:r>
            <a:r>
              <a:rPr lang="en-US" sz="8000" b="1" dirty="0">
                <a:latin typeface="Calibri" panose="020F0502020204030204" pitchFamily="34" charset="0"/>
                <a:cs typeface="Calibri" panose="020F0502020204030204" pitchFamily="34" charset="0"/>
              </a:rPr>
              <a:t>text with additional characters,</a:t>
            </a:r>
            <a:r>
              <a:rPr lang="en-IN" sz="8000" dirty="0"/>
              <a:t> </a:t>
            </a:r>
          </a:p>
          <a:p>
            <a:pPr marL="114300" indent="0">
              <a:buNone/>
            </a:pPr>
            <a:r>
              <a:rPr lang="en-IN" sz="8000" dirty="0"/>
              <a:t>3)Extra text like </a:t>
            </a:r>
            <a:r>
              <a:rPr lang="en-IN" sz="8000" b="1" dirty="0"/>
              <a:t>"Furnishing"</a:t>
            </a:r>
            <a:r>
              <a:rPr lang="en-IN" sz="8000" dirty="0"/>
              <a:t> in the values.</a:t>
            </a:r>
          </a:p>
          <a:p>
            <a:pPr marL="114300" indent="0">
              <a:buNone/>
            </a:pPr>
            <a:r>
              <a:rPr lang="en-IN" sz="8000" dirty="0"/>
              <a:t>4) Values had </a:t>
            </a:r>
            <a:r>
              <a:rPr lang="en-IN" sz="8000" b="1" dirty="0"/>
              <a:t>"Floor" text</a:t>
            </a:r>
            <a:r>
              <a:rPr lang="en-IN" sz="8000" dirty="0"/>
              <a:t> and unnecessary words.</a:t>
            </a:r>
          </a:p>
          <a:p>
            <a:pPr marL="114300" indent="0">
              <a:buNone/>
            </a:pPr>
            <a:r>
              <a:rPr lang="en-IN" sz="8000" dirty="0"/>
              <a:t>And many more</a:t>
            </a:r>
          </a:p>
          <a:p>
            <a:pPr marL="114300" indent="0">
              <a:buNone/>
            </a:pPr>
            <a:endParaRPr lang="en-IN" sz="8000" dirty="0"/>
          </a:p>
          <a:p>
            <a:pPr marL="114300" indent="0">
              <a:buNone/>
            </a:pPr>
            <a:endParaRPr lang="en-US" sz="8000" dirty="0">
              <a:latin typeface="Calibri" panose="020F0502020204030204" pitchFamily="34" charset="0"/>
              <a:cs typeface="Calibri" panose="020F0502020204030204" pitchFamily="34" charset="0"/>
            </a:endParaRPr>
          </a:p>
        </p:txBody>
      </p:sp>
      <p:sp>
        <p:nvSpPr>
          <p:cNvPr id="7" name="Google Shape;138;p17">
            <a:extLst>
              <a:ext uri="{FF2B5EF4-FFF2-40B4-BE49-F238E27FC236}">
                <a16:creationId xmlns:a16="http://schemas.microsoft.com/office/drawing/2014/main" id="{E25D1390-9B5D-0512-B65A-DE9E76EEDEEB}"/>
              </a:ext>
            </a:extLst>
          </p:cNvPr>
          <p:cNvSpPr txBox="1"/>
          <p:nvPr/>
        </p:nvSpPr>
        <p:spPr>
          <a:xfrm>
            <a:off x="157765" y="118126"/>
            <a:ext cx="11876469" cy="736906"/>
          </a:xfrm>
          <a:prstGeom prst="rect">
            <a:avLst/>
          </a:prstGeom>
          <a:solidFill>
            <a:schemeClr val="accent2"/>
          </a:solidFill>
          <a:ln>
            <a:noFill/>
          </a:ln>
        </p:spPr>
        <p:txBody>
          <a:bodyPr spcFirstLastPara="1" wrap="square" lIns="91425" tIns="91425" rIns="91425" bIns="91425" anchor="t" anchorCtr="0">
            <a:noAutofit/>
          </a:bodyPr>
          <a:lstStyle/>
          <a:p>
            <a:pPr marL="228600" lvl="0" indent="0" algn="l" rtl="0">
              <a:lnSpc>
                <a:spcPct val="90000"/>
              </a:lnSpc>
              <a:spcBef>
                <a:spcPts val="1000"/>
              </a:spcBef>
              <a:spcAft>
                <a:spcPts val="0"/>
              </a:spcAft>
              <a:buNone/>
            </a:pPr>
            <a:r>
              <a:rPr kumimoji="0" lang="en-US" altLang="en-US" sz="28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rPr>
              <a:t>Web Data Cleaning in </a:t>
            </a:r>
            <a:r>
              <a:rPr kumimoji="0" lang="en-US" altLang="en-US" sz="2800" b="0" i="0" u="none" strike="noStrike" cap="none" normalizeH="0" baseline="0" dirty="0" err="1">
                <a:ln>
                  <a:noFill/>
                </a:ln>
                <a:solidFill>
                  <a:schemeClr val="tx1"/>
                </a:solidFill>
                <a:effectLst/>
                <a:latin typeface="Arial Black" panose="020B0A04020102020204" pitchFamily="34" charset="0"/>
                <a:cs typeface="Arial" panose="020B0604020202020204" pitchFamily="34" charset="0"/>
              </a:rPr>
              <a:t>Magicbricks</a:t>
            </a:r>
            <a:r>
              <a:rPr kumimoji="0" lang="en-US" altLang="en-US" sz="28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Black" panose="020B0A04020102020204" pitchFamily="34" charset="0"/>
                <a:cs typeface="Arial" panose="020B0604020202020204" pitchFamily="34" charset="0"/>
              </a:rPr>
              <a:t>pune</a:t>
            </a:r>
            <a:r>
              <a:rPr kumimoji="0" lang="en-US" altLang="en-US" sz="2800" b="0" i="0" u="none" strike="noStrike" cap="none" normalizeH="0" baseline="0" dirty="0">
                <a:ln>
                  <a:noFill/>
                </a:ln>
                <a:solidFill>
                  <a:schemeClr val="tx1"/>
                </a:solidFill>
                <a:effectLst/>
                <a:latin typeface="Arial Black" panose="020B0A04020102020204" pitchFamily="34" charset="0"/>
                <a:cs typeface="Arial" panose="020B0604020202020204" pitchFamily="34" charset="0"/>
              </a:rPr>
              <a:t> rent Dataset steps</a:t>
            </a:r>
            <a:endParaRPr sz="2800" dirty="0">
              <a:solidFill>
                <a:schemeClr val="dk1"/>
              </a:solidFill>
              <a:latin typeface="Arial Black" panose="020B0A04020102020204" pitchFamily="34" charset="0"/>
              <a:ea typeface="Calibri"/>
              <a:cs typeface="Arial" panose="020B0604020202020204" pitchFamily="34" charset="0"/>
              <a:sym typeface="Calibri"/>
            </a:endParaRPr>
          </a:p>
        </p:txBody>
      </p:sp>
      <p:pic>
        <p:nvPicPr>
          <p:cNvPr id="11270" name="Picture 6" descr="Best Practices of Data Cleaning - The Data School Down Under">
            <a:extLst>
              <a:ext uri="{FF2B5EF4-FFF2-40B4-BE49-F238E27FC236}">
                <a16:creationId xmlns:a16="http://schemas.microsoft.com/office/drawing/2014/main" id="{C0559E82-288A-28EF-4305-2E87647925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8797" y="1423719"/>
            <a:ext cx="3238500" cy="2156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4545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544</TotalTime>
  <Words>1847</Words>
  <Application>Microsoft Office PowerPoint</Application>
  <PresentationFormat>Widescreen</PresentationFormat>
  <Paragraphs>214</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parimal pokharkar</dc:creator>
  <cp:lastModifiedBy>parimal pokharkar</cp:lastModifiedBy>
  <cp:revision>9</cp:revision>
  <dcterms:modified xsi:type="dcterms:W3CDTF">2025-02-26T16:59:09Z</dcterms:modified>
</cp:coreProperties>
</file>