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Quattrocento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QuattrocentoSans-bold.fntdata"/><Relationship Id="rId27" Type="http://schemas.openxmlformats.org/officeDocument/2006/relationships/font" Target="fonts/QuattrocentoSans-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QuattrocentoSans-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Quattrocento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726155f381_2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3726155f381_2_8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3726155f381_2_8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726155f381_2_1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g3726155f381_2_17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g3726155f381_2_17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726155f381_2_18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3726155f381_2_1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726155f381_2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g3726155f381_2_19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3726155f381_2_19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726155f381_2_2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g3726155f381_2_20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3726155f381_2_20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726155f381_2_2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g3726155f381_2_2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3726155f381_2_2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726155f381_2_26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3726155f381_2_2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726155f381_2_2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g3726155f381_2_2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g3726155f381_2_2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726155f381_2_2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g3726155f381_2_27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3726155f381_2_27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726155f381_2_2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g3726155f381_2_28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g3726155f381_2_28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726155f381_2_29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3726155f381_2_2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726155f381_2_9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3726155f381_2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726155f381_2_3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g3726155f381_2_30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g3726155f381_2_30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726155f381_2_11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3726155f381_2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726155f381_2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g3726155f381_2_1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3726155f381_2_1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726155f381_2_13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3726155f381_2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726155f381_2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g3726155f381_2_1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3726155f381_2_1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726155f381_2_15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3726155f381_2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726155f381_2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g3726155f381_2_1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3726155f381_2_1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726155f381_2_1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3726155f381_2_1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3726155f381_2_1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8" name="Google Shape;58;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9" name="Google Shape;59;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15"/>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2" name="Google Shape;62;p15"/>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63" name="Google Shape;63;p15"/>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4" name="Google Shape;64;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67" name="Shape 67"/>
        <p:cNvGrpSpPr/>
        <p:nvPr/>
      </p:nvGrpSpPr>
      <p:grpSpPr>
        <a:xfrm>
          <a:off x="0" y="0"/>
          <a:ext cx="0" cy="0"/>
          <a:chOff x="0" y="0"/>
          <a:chExt cx="0" cy="0"/>
        </a:xfrm>
      </p:grpSpPr>
      <p:sp>
        <p:nvSpPr>
          <p:cNvPr id="68" name="Google Shape;68;p16"/>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9" name="Google Shape;69;p16"/>
          <p:cNvSpPr txBox="1"/>
          <p:nvPr>
            <p:ph idx="1" type="body"/>
          </p:nvPr>
        </p:nvSpPr>
        <p:spPr>
          <a:xfrm>
            <a:off x="485774" y="3388046"/>
            <a:ext cx="4029072" cy="533400"/>
          </a:xfrm>
          <a:prstGeom prst="rect">
            <a:avLst/>
          </a:prstGeom>
          <a:noFill/>
          <a:ln>
            <a:noFill/>
          </a:ln>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dk1"/>
              </a:buClr>
              <a:buSzPts val="1800"/>
              <a:buNone/>
              <a:defRPr b="1" sz="1800">
                <a:solidFill>
                  <a:schemeClr val="dk1"/>
                </a:solidFill>
                <a:latin typeface="Calibri"/>
                <a:ea typeface="Calibri"/>
                <a:cs typeface="Calibri"/>
                <a:sym typeface="Calibri"/>
              </a:defRPr>
            </a:lvl1pPr>
            <a:lvl2pPr indent="-228600" lvl="1" marL="914400" algn="l">
              <a:lnSpc>
                <a:spcPct val="90000"/>
              </a:lnSpc>
              <a:spcBef>
                <a:spcPts val="400"/>
              </a:spcBef>
              <a:spcAft>
                <a:spcPts val="0"/>
              </a:spcAft>
              <a:buClr>
                <a:schemeClr val="dk1"/>
              </a:buClr>
              <a:buSzPts val="1500"/>
              <a:buNone/>
              <a:defRPr sz="1500"/>
            </a:lvl2pPr>
            <a:lvl3pPr indent="-228600" lvl="2" marL="1371600" algn="l">
              <a:lnSpc>
                <a:spcPct val="90000"/>
              </a:lnSpc>
              <a:spcBef>
                <a:spcPts val="400"/>
              </a:spcBef>
              <a:spcAft>
                <a:spcPts val="0"/>
              </a:spcAft>
              <a:buClr>
                <a:schemeClr val="dk1"/>
              </a:buClr>
              <a:buSzPts val="1400"/>
              <a:buNone/>
              <a:defRPr sz="1400"/>
            </a:lvl3pPr>
            <a:lvl4pPr indent="-228600" lvl="3" marL="1828800" algn="l">
              <a:lnSpc>
                <a:spcPct val="90000"/>
              </a:lnSpc>
              <a:spcBef>
                <a:spcPts val="400"/>
              </a:spcBef>
              <a:spcAft>
                <a:spcPts val="0"/>
              </a:spcAft>
              <a:buClr>
                <a:schemeClr val="dk1"/>
              </a:buClr>
              <a:buSzPts val="1200"/>
              <a:buNone/>
              <a:defRPr sz="1200"/>
            </a:lvl4pPr>
            <a:lvl5pPr indent="-228600" lvl="4" marL="2286000" algn="l">
              <a:lnSpc>
                <a:spcPct val="90000"/>
              </a:lnSpc>
              <a:spcBef>
                <a:spcPts val="400"/>
              </a:spcBef>
              <a:spcAft>
                <a:spcPts val="0"/>
              </a:spcAft>
              <a:buClr>
                <a:schemeClr val="dk1"/>
              </a:buClr>
              <a:buSzPts val="1200"/>
              <a:buNone/>
              <a:defRPr sz="12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0" name="Google Shape;70;p16"/>
          <p:cNvSpPr txBox="1"/>
          <p:nvPr>
            <p:ph idx="2" type="body"/>
          </p:nvPr>
        </p:nvSpPr>
        <p:spPr>
          <a:xfrm>
            <a:off x="4691062" y="1231579"/>
            <a:ext cx="4029072" cy="533400"/>
          </a:xfrm>
          <a:prstGeom prst="rect">
            <a:avLst/>
          </a:prstGeom>
          <a:noFill/>
          <a:ln>
            <a:noFill/>
          </a:ln>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dk1"/>
              </a:buClr>
              <a:buSzPts val="1800"/>
              <a:buNone/>
              <a:defRPr b="1" sz="1800">
                <a:solidFill>
                  <a:schemeClr val="dk1"/>
                </a:solidFill>
                <a:latin typeface="Calibri"/>
                <a:ea typeface="Calibri"/>
                <a:cs typeface="Calibri"/>
                <a:sym typeface="Calibri"/>
              </a:defRPr>
            </a:lvl1pPr>
            <a:lvl2pPr indent="-228600" lvl="1" marL="914400" algn="l">
              <a:lnSpc>
                <a:spcPct val="90000"/>
              </a:lnSpc>
              <a:spcBef>
                <a:spcPts val="400"/>
              </a:spcBef>
              <a:spcAft>
                <a:spcPts val="0"/>
              </a:spcAft>
              <a:buClr>
                <a:schemeClr val="dk1"/>
              </a:buClr>
              <a:buSzPts val="1500"/>
              <a:buNone/>
              <a:defRPr sz="1500"/>
            </a:lvl2pPr>
            <a:lvl3pPr indent="-228600" lvl="2" marL="1371600" algn="l">
              <a:lnSpc>
                <a:spcPct val="90000"/>
              </a:lnSpc>
              <a:spcBef>
                <a:spcPts val="400"/>
              </a:spcBef>
              <a:spcAft>
                <a:spcPts val="0"/>
              </a:spcAft>
              <a:buClr>
                <a:schemeClr val="dk1"/>
              </a:buClr>
              <a:buSzPts val="1400"/>
              <a:buNone/>
              <a:defRPr sz="1400"/>
            </a:lvl3pPr>
            <a:lvl4pPr indent="-228600" lvl="3" marL="1828800" algn="l">
              <a:lnSpc>
                <a:spcPct val="90000"/>
              </a:lnSpc>
              <a:spcBef>
                <a:spcPts val="400"/>
              </a:spcBef>
              <a:spcAft>
                <a:spcPts val="0"/>
              </a:spcAft>
              <a:buClr>
                <a:schemeClr val="dk1"/>
              </a:buClr>
              <a:buSzPts val="1200"/>
              <a:buNone/>
              <a:defRPr sz="1200"/>
            </a:lvl4pPr>
            <a:lvl5pPr indent="-228600" lvl="4" marL="2286000" algn="l">
              <a:lnSpc>
                <a:spcPct val="90000"/>
              </a:lnSpc>
              <a:spcBef>
                <a:spcPts val="400"/>
              </a:spcBef>
              <a:spcAft>
                <a:spcPts val="0"/>
              </a:spcAft>
              <a:buClr>
                <a:schemeClr val="dk1"/>
              </a:buClr>
              <a:buSzPts val="1200"/>
              <a:buNone/>
              <a:defRPr sz="12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1" name="Google Shape;71;p16"/>
          <p:cNvSpPr/>
          <p:nvPr/>
        </p:nvSpPr>
        <p:spPr>
          <a:xfrm>
            <a:off x="0" y="0"/>
            <a:ext cx="1390649" cy="1314450"/>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72" name="Google Shape;72;p16"/>
          <p:cNvSpPr/>
          <p:nvPr/>
        </p:nvSpPr>
        <p:spPr>
          <a:xfrm>
            <a:off x="7753350" y="3841911"/>
            <a:ext cx="1390649" cy="1314450"/>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73" name="Google Shape;73;p16"/>
          <p:cNvSpPr/>
          <p:nvPr>
            <p:ph idx="3" type="pic"/>
          </p:nvPr>
        </p:nvSpPr>
        <p:spPr>
          <a:xfrm>
            <a:off x="485774" y="428625"/>
            <a:ext cx="4029073" cy="2879885"/>
          </a:xfrm>
          <a:prstGeom prst="rect">
            <a:avLst/>
          </a:prstGeom>
          <a:solidFill>
            <a:srgbClr val="F2F2F2"/>
          </a:solidFill>
          <a:ln>
            <a:noFill/>
          </a:ln>
        </p:spPr>
      </p:sp>
      <p:sp>
        <p:nvSpPr>
          <p:cNvPr id="74" name="Google Shape;74;p16"/>
          <p:cNvSpPr/>
          <p:nvPr>
            <p:ph idx="4" type="pic"/>
          </p:nvPr>
        </p:nvSpPr>
        <p:spPr>
          <a:xfrm>
            <a:off x="4691061" y="1822129"/>
            <a:ext cx="4029073" cy="2892746"/>
          </a:xfrm>
          <a:prstGeom prst="rect">
            <a:avLst/>
          </a:prstGeom>
          <a:solidFill>
            <a:srgbClr val="F2F2F2"/>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5" name="Shape 75"/>
        <p:cNvGrpSpPr/>
        <p:nvPr/>
      </p:nvGrpSpPr>
      <p:grpSpPr>
        <a:xfrm>
          <a:off x="0" y="0"/>
          <a:ext cx="0" cy="0"/>
          <a:chOff x="0" y="0"/>
          <a:chExt cx="0" cy="0"/>
        </a:xfrm>
      </p:grpSpPr>
      <p:sp>
        <p:nvSpPr>
          <p:cNvPr id="76" name="Google Shape;76;p17"/>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7" name="Google Shape;77;p17"/>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1" name="Shape 81"/>
        <p:cNvGrpSpPr/>
        <p:nvPr/>
      </p:nvGrpSpPr>
      <p:grpSpPr>
        <a:xfrm>
          <a:off x="0" y="0"/>
          <a:ext cx="0" cy="0"/>
          <a:chOff x="0" y="0"/>
          <a:chExt cx="0" cy="0"/>
        </a:xfrm>
      </p:grpSpPr>
      <p:sp>
        <p:nvSpPr>
          <p:cNvPr id="82" name="Google Shape;82;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4" name="Google Shape;84;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7" name="Shape 87"/>
        <p:cNvGrpSpPr/>
        <p:nvPr/>
      </p:nvGrpSpPr>
      <p:grpSpPr>
        <a:xfrm>
          <a:off x="0" y="0"/>
          <a:ext cx="0" cy="0"/>
          <a:chOff x="0" y="0"/>
          <a:chExt cx="0" cy="0"/>
        </a:xfrm>
      </p:grpSpPr>
      <p:sp>
        <p:nvSpPr>
          <p:cNvPr id="88" name="Google Shape;88;p19"/>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9" name="Google Shape;89;p19"/>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90" name="Google Shape;90;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3" name="Shape 93"/>
        <p:cNvGrpSpPr/>
        <p:nvPr/>
      </p:nvGrpSpPr>
      <p:grpSpPr>
        <a:xfrm>
          <a:off x="0" y="0"/>
          <a:ext cx="0" cy="0"/>
          <a:chOff x="0" y="0"/>
          <a:chExt cx="0" cy="0"/>
        </a:xfrm>
      </p:grpSpPr>
      <p:sp>
        <p:nvSpPr>
          <p:cNvPr id="94" name="Google Shape;94;p2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5" name="Google Shape;95;p20"/>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6" name="Google Shape;96;p20"/>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7" name="Google Shape;97;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0" name="Shape 100"/>
        <p:cNvGrpSpPr/>
        <p:nvPr/>
      </p:nvGrpSpPr>
      <p:grpSpPr>
        <a:xfrm>
          <a:off x="0" y="0"/>
          <a:ext cx="0" cy="0"/>
          <a:chOff x="0" y="0"/>
          <a:chExt cx="0" cy="0"/>
        </a:xfrm>
      </p:grpSpPr>
      <p:sp>
        <p:nvSpPr>
          <p:cNvPr id="101" name="Google Shape;101;p21"/>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2" name="Google Shape;102;p21"/>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03" name="Google Shape;103;p21"/>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4" name="Google Shape;104;p21"/>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05" name="Google Shape;105;p21"/>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6" name="Google Shape;106;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7" name="Google Shape;107;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9" name="Shape 109"/>
        <p:cNvGrpSpPr/>
        <p:nvPr/>
      </p:nvGrpSpPr>
      <p:grpSpPr>
        <a:xfrm>
          <a:off x="0" y="0"/>
          <a:ext cx="0" cy="0"/>
          <a:chOff x="0" y="0"/>
          <a:chExt cx="0" cy="0"/>
        </a:xfrm>
      </p:grpSpPr>
      <p:sp>
        <p:nvSpPr>
          <p:cNvPr id="110" name="Google Shape;110;p2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1" name="Google Shape;111;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3" name="Google Shape;113;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4" name="Shape 114"/>
        <p:cNvGrpSpPr/>
        <p:nvPr/>
      </p:nvGrpSpPr>
      <p:grpSpPr>
        <a:xfrm>
          <a:off x="0" y="0"/>
          <a:ext cx="0" cy="0"/>
          <a:chOff x="0" y="0"/>
          <a:chExt cx="0" cy="0"/>
        </a:xfrm>
      </p:grpSpPr>
      <p:sp>
        <p:nvSpPr>
          <p:cNvPr id="115" name="Google Shape;115;p23"/>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6" name="Google Shape;116;p23"/>
          <p:cNvSpPr/>
          <p:nvPr>
            <p:ph idx="2" type="pic"/>
          </p:nvPr>
        </p:nvSpPr>
        <p:spPr>
          <a:xfrm>
            <a:off x="3887391" y="740569"/>
            <a:ext cx="4629150" cy="3655219"/>
          </a:xfrm>
          <a:prstGeom prst="rect">
            <a:avLst/>
          </a:prstGeom>
          <a:noFill/>
          <a:ln>
            <a:noFill/>
          </a:ln>
        </p:spPr>
      </p:sp>
      <p:sp>
        <p:nvSpPr>
          <p:cNvPr id="117" name="Google Shape;117;p23"/>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8" name="Google Shape;118;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1" name="Shape 121"/>
        <p:cNvGrpSpPr/>
        <p:nvPr/>
      </p:nvGrpSpPr>
      <p:grpSpPr>
        <a:xfrm>
          <a:off x="0" y="0"/>
          <a:ext cx="0" cy="0"/>
          <a:chOff x="0" y="0"/>
          <a:chExt cx="0" cy="0"/>
        </a:xfrm>
      </p:grpSpPr>
      <p:sp>
        <p:nvSpPr>
          <p:cNvPr id="122" name="Google Shape;122;p2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3" name="Google Shape;123;p24"/>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4" name="Google Shape;124;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7" name="Shape 127"/>
        <p:cNvGrpSpPr/>
        <p:nvPr/>
      </p:nvGrpSpPr>
      <p:grpSpPr>
        <a:xfrm>
          <a:off x="0" y="0"/>
          <a:ext cx="0" cy="0"/>
          <a:chOff x="0" y="0"/>
          <a:chExt cx="0" cy="0"/>
        </a:xfrm>
      </p:grpSpPr>
      <p:sp>
        <p:nvSpPr>
          <p:cNvPr id="128" name="Google Shape;128;p25"/>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9" name="Google Shape;129;p25"/>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0" name="Google Shape;130;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2" name="Google Shape;132;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4.png"/><Relationship Id="rId4" Type="http://schemas.openxmlformats.org/officeDocument/2006/relationships/image" Target="../media/image12.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7" name="Shape 137"/>
        <p:cNvGrpSpPr/>
        <p:nvPr/>
      </p:nvGrpSpPr>
      <p:grpSpPr>
        <a:xfrm>
          <a:off x="0" y="0"/>
          <a:ext cx="0" cy="0"/>
          <a:chOff x="0" y="0"/>
          <a:chExt cx="0" cy="0"/>
        </a:xfrm>
      </p:grpSpPr>
      <p:pic>
        <p:nvPicPr>
          <p:cNvPr id="138" name="Google Shape;138;p26"/>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39" name="Google Shape;139;p26"/>
          <p:cNvSpPr txBox="1"/>
          <p:nvPr>
            <p:ph idx="4294967295" type="title"/>
          </p:nvPr>
        </p:nvSpPr>
        <p:spPr>
          <a:xfrm>
            <a:off x="607951" y="2192101"/>
            <a:ext cx="7303200" cy="494700"/>
          </a:xfrm>
          <a:prstGeom prst="rect">
            <a:avLst/>
          </a:prstGeom>
          <a:noFill/>
          <a:ln>
            <a:noFill/>
          </a:ln>
        </p:spPr>
        <p:txBody>
          <a:bodyPr anchorCtr="0" anchor="b" bIns="34275" lIns="68575" spcFirstLastPara="1" rIns="68575" wrap="square" tIns="34275">
            <a:normAutofit fontScale="90000"/>
          </a:bodyPr>
          <a:lstStyle/>
          <a:p>
            <a:pPr indent="0" lvl="0" marL="0" marR="0" rtl="0" algn="l">
              <a:lnSpc>
                <a:spcPct val="90000"/>
              </a:lnSpc>
              <a:spcBef>
                <a:spcPts val="0"/>
              </a:spcBef>
              <a:spcAft>
                <a:spcPts val="0"/>
              </a:spcAft>
              <a:buClr>
                <a:srgbClr val="F3C910"/>
              </a:buClr>
              <a:buSzPct val="100000"/>
              <a:buFont typeface="Quattrocento Sans"/>
              <a:buNone/>
            </a:pPr>
            <a:r>
              <a:rPr b="0" i="0" lang="en-GB" sz="3300" u="none" cap="none" strike="noStrike">
                <a:solidFill>
                  <a:srgbClr val="F3C910"/>
                </a:solidFill>
                <a:latin typeface="Quattrocento Sans"/>
                <a:ea typeface="Quattrocento Sans"/>
                <a:cs typeface="Quattrocento Sans"/>
                <a:sym typeface="Quattrocento Sans"/>
              </a:rPr>
              <a:t>Capstone Project – </a:t>
            </a:r>
            <a:r>
              <a:rPr lang="en-GB">
                <a:solidFill>
                  <a:srgbClr val="F3C910"/>
                </a:solidFill>
                <a:latin typeface="Quattrocento Sans"/>
                <a:ea typeface="Quattrocento Sans"/>
                <a:cs typeface="Quattrocento Sans"/>
                <a:sym typeface="Quattrocento Sans"/>
              </a:rPr>
              <a:t>Movie Rental Analytics</a:t>
            </a:r>
            <a:endParaRPr/>
          </a:p>
        </p:txBody>
      </p:sp>
      <p:pic>
        <p:nvPicPr>
          <p:cNvPr descr="Microsoft Power BI" id="140" name="Google Shape;140;p26"/>
          <p:cNvPicPr preferRelativeResize="0"/>
          <p:nvPr/>
        </p:nvPicPr>
        <p:blipFill rotWithShape="1">
          <a:blip r:embed="rId4">
            <a:alphaModFix/>
          </a:blip>
          <a:srcRect b="0" l="0" r="0" t="0"/>
          <a:stretch/>
        </p:blipFill>
        <p:spPr>
          <a:xfrm>
            <a:off x="692658" y="541782"/>
            <a:ext cx="1118017" cy="18435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1" name="Shape 231"/>
        <p:cNvGrpSpPr/>
        <p:nvPr/>
      </p:nvGrpSpPr>
      <p:grpSpPr>
        <a:xfrm>
          <a:off x="0" y="0"/>
          <a:ext cx="0" cy="0"/>
          <a:chOff x="0" y="0"/>
          <a:chExt cx="0" cy="0"/>
        </a:xfrm>
      </p:grpSpPr>
      <p:sp>
        <p:nvSpPr>
          <p:cNvPr id="232" name="Google Shape;232;p35"/>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33" name="Google Shape;233;p35"/>
          <p:cNvSpPr/>
          <p:nvPr/>
        </p:nvSpPr>
        <p:spPr>
          <a:xfrm flipH="1" rot="3967198">
            <a:off x="6473511" y="367870"/>
            <a:ext cx="2240924" cy="2240924"/>
          </a:xfrm>
          <a:prstGeom prst="arc">
            <a:avLst>
              <a:gd fmla="val 14441841" name="adj1"/>
              <a:gd fmla="val 0" name="adj2"/>
            </a:avLst>
          </a:prstGeom>
          <a:noFill/>
          <a:ln cap="rnd" cmpd="sng" w="127000">
            <a:solidFill>
              <a:schemeClr val="accent4"/>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234" name="Google Shape;234;p35"/>
          <p:cNvSpPr/>
          <p:nvPr/>
        </p:nvSpPr>
        <p:spPr>
          <a:xfrm flipH="1">
            <a:off x="0" y="4114800"/>
            <a:ext cx="2004647" cy="1028700"/>
          </a:xfrm>
          <a:custGeom>
            <a:rect b="b" l="l" r="r" t="t"/>
            <a:pathLst>
              <a:path extrusionOk="0" h="1371600" w="2672863">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35" name="Google Shape;235;p35"/>
          <p:cNvSpPr txBox="1"/>
          <p:nvPr/>
        </p:nvSpPr>
        <p:spPr>
          <a:xfrm>
            <a:off x="4421222" y="1488332"/>
            <a:ext cx="4094129" cy="3144390"/>
          </a:xfrm>
          <a:prstGeom prst="rect">
            <a:avLst/>
          </a:prstGeom>
          <a:noFill/>
          <a:ln>
            <a:noFill/>
          </a:ln>
        </p:spPr>
        <p:txBody>
          <a:bodyPr anchorCtr="0" anchor="t" bIns="34275" lIns="68575" spcFirstLastPara="1" rIns="68575" wrap="square" tIns="34275">
            <a:normAutofit/>
          </a:bodyPr>
          <a:lstStyle/>
          <a:p>
            <a:pPr indent="139700" lvl="0" marL="0" rtl="0" algn="l">
              <a:lnSpc>
                <a:spcPct val="90000"/>
              </a:lnSpc>
              <a:spcBef>
                <a:spcPts val="500"/>
              </a:spcBef>
              <a:spcAft>
                <a:spcPts val="0"/>
              </a:spcAft>
              <a:buClr>
                <a:schemeClr val="dk1"/>
              </a:buClr>
              <a:buSzPts val="1100"/>
              <a:buFont typeface="Arial"/>
              <a:buNone/>
            </a:pPr>
            <a:r>
              <a:rPr b="1" lang="en-GB" sz="1900">
                <a:solidFill>
                  <a:schemeClr val="dk1"/>
                </a:solidFill>
              </a:rPr>
              <a:t>Global Footprint:</a:t>
            </a:r>
            <a:r>
              <a:rPr lang="en-GB" sz="1900">
                <a:solidFill>
                  <a:schemeClr val="dk1"/>
                </a:solidFill>
              </a:rPr>
              <a:t> "This map gives us a quick understanding of our global market reach and where our current revenue hot spots are."</a:t>
            </a:r>
            <a:endParaRPr sz="1900">
              <a:solidFill>
                <a:schemeClr val="dk1"/>
              </a:solidFill>
            </a:endParaRPr>
          </a:p>
          <a:p>
            <a:pPr indent="139700" lvl="0" marL="0" rtl="0" algn="l">
              <a:lnSpc>
                <a:spcPct val="90000"/>
              </a:lnSpc>
              <a:spcBef>
                <a:spcPts val="500"/>
              </a:spcBef>
              <a:spcAft>
                <a:spcPts val="0"/>
              </a:spcAft>
              <a:buClr>
                <a:schemeClr val="dk1"/>
              </a:buClr>
              <a:buSzPts val="1100"/>
              <a:buFont typeface="Arial"/>
              <a:buNone/>
            </a:pPr>
            <a:r>
              <a:rPr b="1" lang="en-GB" sz="1900">
                <a:solidFill>
                  <a:schemeClr val="dk1"/>
                </a:solidFill>
              </a:rPr>
              <a:t>Market Gaps:</a:t>
            </a:r>
            <a:r>
              <a:rPr lang="en-GB" sz="1900">
                <a:solidFill>
                  <a:schemeClr val="dk1"/>
                </a:solidFill>
              </a:rPr>
              <a:t> "It also visually identifies regions where we have little to no revenue, which could represent untapped markets or areas for deeper analysis."</a:t>
            </a:r>
            <a:endParaRPr sz="1900">
              <a:solidFill>
                <a:schemeClr val="dk1"/>
              </a:solidFill>
            </a:endParaRPr>
          </a:p>
          <a:p>
            <a:pPr indent="139700" lvl="0" marL="0" marR="0" rtl="0" algn="l">
              <a:lnSpc>
                <a:spcPct val="90000"/>
              </a:lnSpc>
              <a:spcBef>
                <a:spcPts val="500"/>
              </a:spcBef>
              <a:spcAft>
                <a:spcPts val="0"/>
              </a:spcAft>
              <a:buClr>
                <a:schemeClr val="dk1"/>
              </a:buClr>
              <a:buSzPts val="2100"/>
              <a:buFont typeface="Arial"/>
              <a:buNone/>
            </a:pPr>
            <a:r>
              <a:t/>
            </a:r>
            <a:endParaRPr sz="2900">
              <a:solidFill>
                <a:schemeClr val="dk1"/>
              </a:solidFill>
              <a:latin typeface="Calibri"/>
              <a:ea typeface="Calibri"/>
              <a:cs typeface="Calibri"/>
              <a:sym typeface="Calibri"/>
            </a:endParaRPr>
          </a:p>
        </p:txBody>
      </p:sp>
      <p:sp>
        <p:nvSpPr>
          <p:cNvPr id="236" name="Google Shape;236;p35"/>
          <p:cNvSpPr txBox="1"/>
          <p:nvPr>
            <p:ph idx="4294967295" type="sldNum"/>
          </p:nvPr>
        </p:nvSpPr>
        <p:spPr>
          <a:xfrm>
            <a:off x="6457950" y="4767263"/>
            <a:ext cx="2057400" cy="273844"/>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GB"/>
              <a:t>‹#›</a:t>
            </a:fld>
            <a:endParaRPr/>
          </a:p>
        </p:txBody>
      </p:sp>
      <p:pic>
        <p:nvPicPr>
          <p:cNvPr id="237" name="Google Shape;237;p35"/>
          <p:cNvPicPr preferRelativeResize="0"/>
          <p:nvPr/>
        </p:nvPicPr>
        <p:blipFill>
          <a:blip r:embed="rId3">
            <a:alphaModFix/>
          </a:blip>
          <a:stretch>
            <a:fillRect/>
          </a:stretch>
        </p:blipFill>
        <p:spPr>
          <a:xfrm>
            <a:off x="97975" y="620500"/>
            <a:ext cx="4229100" cy="2628900"/>
          </a:xfrm>
          <a:prstGeom prst="rect">
            <a:avLst/>
          </a:prstGeom>
          <a:solidFill>
            <a:schemeClr val="lt1"/>
          </a:solid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36"/>
          <p:cNvPicPr preferRelativeResize="0"/>
          <p:nvPr/>
        </p:nvPicPr>
        <p:blipFill>
          <a:blip r:embed="rId3">
            <a:alphaModFix/>
          </a:blip>
          <a:stretch>
            <a:fillRect/>
          </a:stretch>
        </p:blipFill>
        <p:spPr>
          <a:xfrm>
            <a:off x="152400" y="152400"/>
            <a:ext cx="8693851" cy="48386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7" name="Shape 247"/>
        <p:cNvGrpSpPr/>
        <p:nvPr/>
      </p:nvGrpSpPr>
      <p:grpSpPr>
        <a:xfrm>
          <a:off x="0" y="0"/>
          <a:ext cx="0" cy="0"/>
          <a:chOff x="0" y="0"/>
          <a:chExt cx="0" cy="0"/>
        </a:xfrm>
      </p:grpSpPr>
      <p:sp>
        <p:nvSpPr>
          <p:cNvPr id="248" name="Google Shape;248;p37"/>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49" name="Google Shape;249;p37"/>
          <p:cNvSpPr/>
          <p:nvPr/>
        </p:nvSpPr>
        <p:spPr>
          <a:xfrm flipH="1" rot="3967198">
            <a:off x="6473511" y="367870"/>
            <a:ext cx="2240924" cy="2240924"/>
          </a:xfrm>
          <a:prstGeom prst="arc">
            <a:avLst>
              <a:gd fmla="val 14441841" name="adj1"/>
              <a:gd fmla="val 0" name="adj2"/>
            </a:avLst>
          </a:prstGeom>
          <a:noFill/>
          <a:ln cap="rnd" cmpd="sng" w="127000">
            <a:solidFill>
              <a:schemeClr val="accent4"/>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250" name="Google Shape;250;p37"/>
          <p:cNvSpPr/>
          <p:nvPr/>
        </p:nvSpPr>
        <p:spPr>
          <a:xfrm flipH="1">
            <a:off x="0" y="4114800"/>
            <a:ext cx="2004647" cy="1028700"/>
          </a:xfrm>
          <a:custGeom>
            <a:rect b="b" l="l" r="r" t="t"/>
            <a:pathLst>
              <a:path extrusionOk="0" h="1371600" w="2672863">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51" name="Google Shape;251;p37"/>
          <p:cNvSpPr txBox="1"/>
          <p:nvPr/>
        </p:nvSpPr>
        <p:spPr>
          <a:xfrm>
            <a:off x="4788625" y="1616525"/>
            <a:ext cx="4094100" cy="3052800"/>
          </a:xfrm>
          <a:prstGeom prst="rect">
            <a:avLst/>
          </a:prstGeom>
          <a:noFill/>
          <a:ln>
            <a:noFill/>
          </a:ln>
        </p:spPr>
        <p:txBody>
          <a:bodyPr anchorCtr="0" anchor="t" bIns="34275" lIns="68575" spcFirstLastPara="1" rIns="68575" wrap="square" tIns="34275">
            <a:noAutofit/>
          </a:bodyPr>
          <a:lstStyle/>
          <a:p>
            <a:pPr indent="139700" lvl="0" marL="0" marR="0" rtl="0" algn="l">
              <a:lnSpc>
                <a:spcPct val="90000"/>
              </a:lnSpc>
              <a:spcBef>
                <a:spcPts val="0"/>
              </a:spcBef>
              <a:spcAft>
                <a:spcPts val="0"/>
              </a:spcAft>
              <a:buClr>
                <a:schemeClr val="dk1"/>
              </a:buClr>
              <a:buSzPts val="2100"/>
              <a:buFont typeface="Arial"/>
              <a:buNone/>
            </a:pPr>
            <a:r>
              <a:t/>
            </a:r>
            <a:endParaRPr b="0" i="0" sz="2700" u="none" cap="none" strike="noStrike">
              <a:solidFill>
                <a:schemeClr val="dk1"/>
              </a:solidFill>
              <a:latin typeface="Calibri"/>
              <a:ea typeface="Calibri"/>
              <a:cs typeface="Calibri"/>
              <a:sym typeface="Calibri"/>
            </a:endParaRPr>
          </a:p>
          <a:p>
            <a:pPr indent="139700" lvl="0" marL="0" rtl="0" algn="l">
              <a:lnSpc>
                <a:spcPct val="90000"/>
              </a:lnSpc>
              <a:spcBef>
                <a:spcPts val="500"/>
              </a:spcBef>
              <a:spcAft>
                <a:spcPts val="0"/>
              </a:spcAft>
              <a:buClr>
                <a:schemeClr val="dk1"/>
              </a:buClr>
              <a:buSzPts val="1100"/>
              <a:buFont typeface="Arial"/>
              <a:buNone/>
            </a:pPr>
            <a:r>
              <a:rPr b="1" lang="en-GB" sz="1700">
                <a:solidFill>
                  <a:schemeClr val="dk1"/>
                </a:solidFill>
              </a:rPr>
              <a:t>Dominant Segment:</a:t>
            </a:r>
            <a:r>
              <a:rPr lang="en-GB" sz="1700">
                <a:solidFill>
                  <a:schemeClr val="dk1"/>
                </a:solidFill>
              </a:rPr>
              <a:t> "Interestingly, our </a:t>
            </a:r>
            <a:r>
              <a:rPr b="1" lang="en-GB" sz="1700">
                <a:solidFill>
                  <a:schemeClr val="dk1"/>
                </a:solidFill>
              </a:rPr>
              <a:t>'Medium-Value Customers' (defined as spending between ₹75-₹150)</a:t>
            </a:r>
            <a:r>
              <a:rPr lang="en-GB" sz="1700">
                <a:solidFill>
                  <a:schemeClr val="dk1"/>
                </a:solidFill>
              </a:rPr>
              <a:t> generate the highest share of our total revenue, nearing ₹60K. This suggests they form the backbone of our sales."</a:t>
            </a:r>
            <a:endParaRPr sz="1700">
              <a:solidFill>
                <a:schemeClr val="dk1"/>
              </a:solidFill>
            </a:endParaRPr>
          </a:p>
          <a:p>
            <a:pPr indent="139700" lvl="0" marL="0" rtl="0" algn="l">
              <a:lnSpc>
                <a:spcPct val="90000"/>
              </a:lnSpc>
              <a:spcBef>
                <a:spcPts val="500"/>
              </a:spcBef>
              <a:spcAft>
                <a:spcPts val="0"/>
              </a:spcAft>
              <a:buClr>
                <a:schemeClr val="dk1"/>
              </a:buClr>
              <a:buSzPts val="1100"/>
              <a:buFont typeface="Arial"/>
              <a:buNone/>
            </a:pPr>
            <a:r>
              <a:rPr b="1" lang="en-GB" sz="1700">
                <a:solidFill>
                  <a:schemeClr val="dk1"/>
                </a:solidFill>
              </a:rPr>
              <a:t>Contribution from other segments:</a:t>
            </a:r>
            <a:r>
              <a:rPr lang="en-GB" sz="1700">
                <a:solidFill>
                  <a:schemeClr val="dk1"/>
                </a:solidFill>
              </a:rPr>
              <a:t> "The 'High-Value Customers' (spending &gt;₹150) contribute a smaller, though still significant, portion, followed by 'Low-Value Customers' (&lt;₹75)</a:t>
            </a:r>
            <a:endParaRPr sz="1700">
              <a:solidFill>
                <a:schemeClr val="dk1"/>
              </a:solidFill>
            </a:endParaRPr>
          </a:p>
          <a:p>
            <a:pPr indent="139700" lvl="0" marL="0" marR="0" rtl="0" algn="l">
              <a:lnSpc>
                <a:spcPct val="90000"/>
              </a:lnSpc>
              <a:spcBef>
                <a:spcPts val="500"/>
              </a:spcBef>
              <a:spcAft>
                <a:spcPts val="0"/>
              </a:spcAft>
              <a:buClr>
                <a:schemeClr val="dk1"/>
              </a:buClr>
              <a:buSzPts val="2100"/>
              <a:buFont typeface="Arial"/>
              <a:buNone/>
            </a:pPr>
            <a:r>
              <a:t/>
            </a:r>
            <a:endParaRPr sz="2700">
              <a:solidFill>
                <a:schemeClr val="dk1"/>
              </a:solidFill>
              <a:latin typeface="Calibri"/>
              <a:ea typeface="Calibri"/>
              <a:cs typeface="Calibri"/>
              <a:sym typeface="Calibri"/>
            </a:endParaRPr>
          </a:p>
        </p:txBody>
      </p:sp>
      <p:sp>
        <p:nvSpPr>
          <p:cNvPr id="252" name="Google Shape;252;p37"/>
          <p:cNvSpPr txBox="1"/>
          <p:nvPr>
            <p:ph idx="4294967295" type="sldNum"/>
          </p:nvPr>
        </p:nvSpPr>
        <p:spPr>
          <a:xfrm>
            <a:off x="6457950" y="4767263"/>
            <a:ext cx="2057400" cy="273844"/>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GB"/>
              <a:t>‹#›</a:t>
            </a:fld>
            <a:endParaRPr/>
          </a:p>
        </p:txBody>
      </p:sp>
      <p:pic>
        <p:nvPicPr>
          <p:cNvPr id="253" name="Google Shape;253;p37"/>
          <p:cNvPicPr preferRelativeResize="0"/>
          <p:nvPr/>
        </p:nvPicPr>
        <p:blipFill>
          <a:blip r:embed="rId3">
            <a:alphaModFix/>
          </a:blip>
          <a:stretch>
            <a:fillRect/>
          </a:stretch>
        </p:blipFill>
        <p:spPr>
          <a:xfrm>
            <a:off x="281675" y="1007950"/>
            <a:ext cx="4420950" cy="273400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8" name="Shape 258"/>
        <p:cNvGrpSpPr/>
        <p:nvPr/>
      </p:nvGrpSpPr>
      <p:grpSpPr>
        <a:xfrm>
          <a:off x="0" y="0"/>
          <a:ext cx="0" cy="0"/>
          <a:chOff x="0" y="0"/>
          <a:chExt cx="0" cy="0"/>
        </a:xfrm>
      </p:grpSpPr>
      <p:sp>
        <p:nvSpPr>
          <p:cNvPr id="259" name="Google Shape;259;p38"/>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60" name="Google Shape;260;p38"/>
          <p:cNvSpPr/>
          <p:nvPr/>
        </p:nvSpPr>
        <p:spPr>
          <a:xfrm flipH="1" rot="3967198">
            <a:off x="6473511" y="367870"/>
            <a:ext cx="2240924" cy="2240924"/>
          </a:xfrm>
          <a:prstGeom prst="arc">
            <a:avLst>
              <a:gd fmla="val 14441841" name="adj1"/>
              <a:gd fmla="val 0" name="adj2"/>
            </a:avLst>
          </a:prstGeom>
          <a:noFill/>
          <a:ln cap="rnd" cmpd="sng" w="127000">
            <a:solidFill>
              <a:schemeClr val="accent4"/>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261" name="Google Shape;261;p38"/>
          <p:cNvSpPr/>
          <p:nvPr/>
        </p:nvSpPr>
        <p:spPr>
          <a:xfrm flipH="1">
            <a:off x="0" y="4114800"/>
            <a:ext cx="2004647" cy="1028700"/>
          </a:xfrm>
          <a:custGeom>
            <a:rect b="b" l="l" r="r" t="t"/>
            <a:pathLst>
              <a:path extrusionOk="0" h="1371600" w="2672863">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62" name="Google Shape;262;p38"/>
          <p:cNvSpPr txBox="1"/>
          <p:nvPr/>
        </p:nvSpPr>
        <p:spPr>
          <a:xfrm>
            <a:off x="2143125" y="2804425"/>
            <a:ext cx="6372000" cy="2045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500"/>
              </a:spcBef>
              <a:spcAft>
                <a:spcPts val="0"/>
              </a:spcAft>
              <a:buClr>
                <a:schemeClr val="dk1"/>
              </a:buClr>
              <a:buSzPts val="1100"/>
              <a:buFont typeface="Arial"/>
              <a:buNone/>
            </a:pPr>
            <a:r>
              <a:rPr lang="en-GB" sz="2400">
                <a:solidFill>
                  <a:schemeClr val="dk1"/>
                </a:solidFill>
                <a:latin typeface="Calibri"/>
                <a:ea typeface="Calibri"/>
                <a:cs typeface="Calibri"/>
                <a:sym typeface="Calibri"/>
              </a:rPr>
              <a:t>  </a:t>
            </a:r>
            <a:r>
              <a:rPr b="1" lang="en-GB">
                <a:solidFill>
                  <a:schemeClr val="dk1"/>
                </a:solidFill>
              </a:rPr>
              <a:t>Top Revenue Countries:</a:t>
            </a:r>
            <a:r>
              <a:rPr lang="en-GB">
                <a:solidFill>
                  <a:schemeClr val="dk1"/>
                </a:solidFill>
              </a:rPr>
              <a:t> "Countries like </a:t>
            </a:r>
            <a:r>
              <a:rPr b="1" lang="en-GB">
                <a:solidFill>
                  <a:schemeClr val="dk1"/>
                </a:solidFill>
              </a:rPr>
              <a:t>Brazil, Chad, Congo (Rep.), France, and China</a:t>
            </a:r>
            <a:r>
              <a:rPr lang="en-GB">
                <a:solidFill>
                  <a:schemeClr val="dk1"/>
                </a:solidFill>
              </a:rPr>
              <a:t> stand out as major revenue contributors."</a:t>
            </a:r>
            <a:endParaRPr>
              <a:solidFill>
                <a:schemeClr val="dk1"/>
              </a:solidFill>
            </a:endParaRPr>
          </a:p>
          <a:p>
            <a:pPr indent="139700" lvl="0" marL="0" rtl="0" algn="l">
              <a:lnSpc>
                <a:spcPct val="90000"/>
              </a:lnSpc>
              <a:spcBef>
                <a:spcPts val="500"/>
              </a:spcBef>
              <a:spcAft>
                <a:spcPts val="0"/>
              </a:spcAft>
              <a:buClr>
                <a:schemeClr val="dk1"/>
              </a:buClr>
              <a:buSzPts val="1100"/>
              <a:buFont typeface="Arial"/>
              <a:buNone/>
            </a:pPr>
            <a:r>
              <a:rPr b="1" lang="en-GB">
                <a:solidFill>
                  <a:schemeClr val="dk1"/>
                </a:solidFill>
              </a:rPr>
              <a:t>Rating Preferences by Country:</a:t>
            </a:r>
            <a:r>
              <a:rPr lang="en-GB">
                <a:solidFill>
                  <a:schemeClr val="dk1"/>
                </a:solidFill>
              </a:rPr>
              <a:t> "Within these top countries, we observe varying preferences for film ratings. For instance, in Brazil, PG-13 (light blue) and R (pink) appear to be dominant revenue drivers. In Chad, PG (green) also contributes significantly."</a:t>
            </a:r>
            <a:endParaRPr>
              <a:solidFill>
                <a:schemeClr val="dk1"/>
              </a:solidFill>
            </a:endParaRPr>
          </a:p>
          <a:p>
            <a:pPr indent="139700" lvl="0" marL="0" rtl="0" algn="l">
              <a:lnSpc>
                <a:spcPct val="90000"/>
              </a:lnSpc>
              <a:spcBef>
                <a:spcPts val="500"/>
              </a:spcBef>
              <a:spcAft>
                <a:spcPts val="0"/>
              </a:spcAft>
              <a:buClr>
                <a:schemeClr val="dk1"/>
              </a:buClr>
              <a:buSzPts val="1100"/>
              <a:buFont typeface="Arial"/>
              <a:buNone/>
            </a:pPr>
            <a:r>
              <a:rPr b="1" lang="en-GB">
                <a:solidFill>
                  <a:schemeClr val="dk1"/>
                </a:solidFill>
              </a:rPr>
              <a:t>Market Nuances:</a:t>
            </a:r>
            <a:r>
              <a:rPr lang="en-GB">
                <a:solidFill>
                  <a:schemeClr val="dk1"/>
                </a:solidFill>
              </a:rPr>
              <a:t> "This shows that content strategy needs to be localized. What sells well in one country </a:t>
            </a:r>
            <a:endParaRPr>
              <a:solidFill>
                <a:schemeClr val="dk1"/>
              </a:solidFill>
            </a:endParaRPr>
          </a:p>
          <a:p>
            <a:pPr indent="139700" lvl="0" marL="0" marR="0" rtl="0" algn="l">
              <a:lnSpc>
                <a:spcPct val="90000"/>
              </a:lnSpc>
              <a:spcBef>
                <a:spcPts val="500"/>
              </a:spcBef>
              <a:spcAft>
                <a:spcPts val="0"/>
              </a:spcAft>
              <a:buClr>
                <a:schemeClr val="dk1"/>
              </a:buClr>
              <a:buSzPts val="2100"/>
              <a:buFont typeface="Arial"/>
              <a:buNone/>
            </a:pPr>
            <a:r>
              <a:t/>
            </a:r>
            <a:endParaRPr sz="2100">
              <a:solidFill>
                <a:schemeClr val="dk1"/>
              </a:solidFill>
              <a:latin typeface="Calibri"/>
              <a:ea typeface="Calibri"/>
              <a:cs typeface="Calibri"/>
              <a:sym typeface="Calibri"/>
            </a:endParaRPr>
          </a:p>
        </p:txBody>
      </p:sp>
      <p:sp>
        <p:nvSpPr>
          <p:cNvPr id="263" name="Google Shape;263;p38"/>
          <p:cNvSpPr txBox="1"/>
          <p:nvPr>
            <p:ph idx="4294967295" type="sldNum"/>
          </p:nvPr>
        </p:nvSpPr>
        <p:spPr>
          <a:xfrm>
            <a:off x="6457950" y="4767263"/>
            <a:ext cx="2057400" cy="273844"/>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GB"/>
              <a:t>‹#›</a:t>
            </a:fld>
            <a:endParaRPr/>
          </a:p>
        </p:txBody>
      </p:sp>
      <p:pic>
        <p:nvPicPr>
          <p:cNvPr id="264" name="Google Shape;264;p38"/>
          <p:cNvPicPr preferRelativeResize="0"/>
          <p:nvPr/>
        </p:nvPicPr>
        <p:blipFill>
          <a:blip r:embed="rId3">
            <a:alphaModFix/>
          </a:blip>
          <a:stretch>
            <a:fillRect/>
          </a:stretch>
        </p:blipFill>
        <p:spPr>
          <a:xfrm>
            <a:off x="346325" y="112300"/>
            <a:ext cx="6303475" cy="2630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9" name="Shape 269"/>
        <p:cNvGrpSpPr/>
        <p:nvPr/>
      </p:nvGrpSpPr>
      <p:grpSpPr>
        <a:xfrm>
          <a:off x="0" y="0"/>
          <a:ext cx="0" cy="0"/>
          <a:chOff x="0" y="0"/>
          <a:chExt cx="0" cy="0"/>
        </a:xfrm>
      </p:grpSpPr>
      <p:sp>
        <p:nvSpPr>
          <p:cNvPr id="270" name="Google Shape;270;p39"/>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71" name="Google Shape;271;p39"/>
          <p:cNvSpPr/>
          <p:nvPr/>
        </p:nvSpPr>
        <p:spPr>
          <a:xfrm flipH="1" rot="3967198">
            <a:off x="6473511" y="367870"/>
            <a:ext cx="2240924" cy="2240924"/>
          </a:xfrm>
          <a:prstGeom prst="arc">
            <a:avLst>
              <a:gd fmla="val 14441841" name="adj1"/>
              <a:gd fmla="val 0" name="adj2"/>
            </a:avLst>
          </a:prstGeom>
          <a:noFill/>
          <a:ln cap="rnd" cmpd="sng" w="127000">
            <a:solidFill>
              <a:schemeClr val="accent4"/>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272" name="Google Shape;272;p39"/>
          <p:cNvSpPr/>
          <p:nvPr/>
        </p:nvSpPr>
        <p:spPr>
          <a:xfrm flipH="1">
            <a:off x="0" y="4114800"/>
            <a:ext cx="2004647" cy="1028700"/>
          </a:xfrm>
          <a:custGeom>
            <a:rect b="b" l="l" r="r" t="t"/>
            <a:pathLst>
              <a:path extrusionOk="0" h="1371600" w="2672863">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73" name="Google Shape;273;p39"/>
          <p:cNvSpPr txBox="1"/>
          <p:nvPr/>
        </p:nvSpPr>
        <p:spPr>
          <a:xfrm>
            <a:off x="4421222" y="1488332"/>
            <a:ext cx="4094129" cy="3144390"/>
          </a:xfrm>
          <a:prstGeom prst="rect">
            <a:avLst/>
          </a:prstGeom>
          <a:noFill/>
          <a:ln>
            <a:noFill/>
          </a:ln>
        </p:spPr>
        <p:txBody>
          <a:bodyPr anchorCtr="0" anchor="t" bIns="34275" lIns="68575" spcFirstLastPara="1" rIns="68575" wrap="square" tIns="34275">
            <a:noAutofit/>
          </a:bodyPr>
          <a:lstStyle/>
          <a:p>
            <a:pPr indent="139700" lvl="0" marL="0" marR="0" rtl="0" algn="l">
              <a:lnSpc>
                <a:spcPct val="90000"/>
              </a:lnSpc>
              <a:spcBef>
                <a:spcPts val="0"/>
              </a:spcBef>
              <a:spcAft>
                <a:spcPts val="0"/>
              </a:spcAft>
              <a:buClr>
                <a:schemeClr val="dk1"/>
              </a:buClr>
              <a:buSzPts val="2100"/>
              <a:buFont typeface="Arial"/>
              <a:buNone/>
            </a:pPr>
            <a:r>
              <a:t/>
            </a:r>
            <a:endParaRPr b="0" i="0" sz="2500" u="none" cap="none" strike="noStrike">
              <a:solidFill>
                <a:schemeClr val="dk1"/>
              </a:solidFill>
              <a:latin typeface="Calibri"/>
              <a:ea typeface="Calibri"/>
              <a:cs typeface="Calibri"/>
              <a:sym typeface="Calibri"/>
            </a:endParaRPr>
          </a:p>
          <a:p>
            <a:pPr indent="0" lvl="0" marL="0" rtl="0" algn="l">
              <a:lnSpc>
                <a:spcPct val="90000"/>
              </a:lnSpc>
              <a:spcBef>
                <a:spcPts val="500"/>
              </a:spcBef>
              <a:spcAft>
                <a:spcPts val="0"/>
              </a:spcAft>
              <a:buClr>
                <a:schemeClr val="dk1"/>
              </a:buClr>
              <a:buSzPts val="1100"/>
              <a:buFont typeface="Arial"/>
              <a:buNone/>
            </a:pPr>
            <a:r>
              <a:rPr b="1" lang="en-GB" sz="1500">
                <a:solidFill>
                  <a:schemeClr val="dk1"/>
                </a:solidFill>
              </a:rPr>
              <a:t>Customer Concentration:</a:t>
            </a:r>
            <a:r>
              <a:rPr lang="en-GB" sz="1500">
                <a:solidFill>
                  <a:schemeClr val="dk1"/>
                </a:solidFill>
              </a:rPr>
              <a:t> "Our customer base is primarily concentrated in specific cities, with large clusters of customers observed in </a:t>
            </a:r>
            <a:r>
              <a:rPr b="1" lang="en-GB" sz="1500">
                <a:solidFill>
                  <a:schemeClr val="dk1"/>
                </a:solidFill>
              </a:rPr>
              <a:t>North America (e.g., cities in the USA, Canada)</a:t>
            </a:r>
            <a:r>
              <a:rPr lang="en-GB" sz="1500">
                <a:solidFill>
                  <a:schemeClr val="dk1"/>
                </a:solidFill>
              </a:rPr>
              <a:t> and </a:t>
            </a:r>
            <a:r>
              <a:rPr b="1" lang="en-GB" sz="1500">
                <a:solidFill>
                  <a:schemeClr val="dk1"/>
                </a:solidFill>
              </a:rPr>
              <a:t>Europe (e.g., cities in the UK, Germany, France)</a:t>
            </a:r>
            <a:r>
              <a:rPr lang="en-GB" sz="1500">
                <a:solidFill>
                  <a:schemeClr val="dk1"/>
                </a:solidFill>
              </a:rPr>
              <a:t>."</a:t>
            </a:r>
            <a:endParaRPr sz="1500">
              <a:solidFill>
                <a:schemeClr val="dk1"/>
              </a:solidFill>
            </a:endParaRPr>
          </a:p>
          <a:p>
            <a:pPr indent="0" lvl="0" marL="0" rtl="0" algn="l">
              <a:lnSpc>
                <a:spcPct val="90000"/>
              </a:lnSpc>
              <a:spcBef>
                <a:spcPts val="500"/>
              </a:spcBef>
              <a:spcAft>
                <a:spcPts val="0"/>
              </a:spcAft>
              <a:buClr>
                <a:schemeClr val="dk1"/>
              </a:buClr>
              <a:buSzPts val="1100"/>
              <a:buFont typeface="Arial"/>
              <a:buNone/>
            </a:pPr>
            <a:r>
              <a:rPr b="1" lang="en-GB" sz="1500">
                <a:solidFill>
                  <a:schemeClr val="dk1"/>
                </a:solidFill>
              </a:rPr>
              <a:t>Market Reach:</a:t>
            </a:r>
            <a:r>
              <a:rPr lang="en-GB" sz="1500">
                <a:solidFill>
                  <a:schemeClr val="dk1"/>
                </a:solidFill>
              </a:rPr>
              <a:t> "This map provides an intuitive overview of where our customers are located globally, identifying our core geographic markets."</a:t>
            </a:r>
            <a:endParaRPr sz="1500">
              <a:solidFill>
                <a:schemeClr val="dk1"/>
              </a:solidFill>
            </a:endParaRPr>
          </a:p>
          <a:p>
            <a:pPr indent="0" lvl="0" marL="0" rtl="0" algn="l">
              <a:lnSpc>
                <a:spcPct val="90000"/>
              </a:lnSpc>
              <a:spcBef>
                <a:spcPts val="500"/>
              </a:spcBef>
              <a:spcAft>
                <a:spcPts val="0"/>
              </a:spcAft>
              <a:buClr>
                <a:schemeClr val="dk1"/>
              </a:buClr>
              <a:buSzPts val="1100"/>
              <a:buFont typeface="Arial"/>
              <a:buNone/>
            </a:pPr>
            <a:r>
              <a:rPr b="1" lang="en-GB" sz="1500">
                <a:solidFill>
                  <a:schemeClr val="dk1"/>
                </a:solidFill>
              </a:rPr>
              <a:t>Untapped Areas:</a:t>
            </a:r>
            <a:r>
              <a:rPr lang="en-GB" sz="1500">
                <a:solidFill>
                  <a:schemeClr val="dk1"/>
                </a:solidFill>
              </a:rPr>
              <a:t> "Regions with smaller or no bubbles suggest areas with lower customer penetration, which could be opportunities for future expansion or targeted outreach."</a:t>
            </a:r>
            <a:endParaRPr sz="1500">
              <a:solidFill>
                <a:schemeClr val="dk1"/>
              </a:solidFill>
            </a:endParaRPr>
          </a:p>
          <a:p>
            <a:pPr indent="0" lvl="0" marL="0" marR="0" rtl="0" algn="l">
              <a:lnSpc>
                <a:spcPct val="90000"/>
              </a:lnSpc>
              <a:spcBef>
                <a:spcPts val="500"/>
              </a:spcBef>
              <a:spcAft>
                <a:spcPts val="0"/>
              </a:spcAft>
              <a:buNone/>
            </a:pPr>
            <a:r>
              <a:t/>
            </a:r>
            <a:endParaRPr sz="2500">
              <a:solidFill>
                <a:schemeClr val="dk1"/>
              </a:solidFill>
              <a:latin typeface="Calibri"/>
              <a:ea typeface="Calibri"/>
              <a:cs typeface="Calibri"/>
              <a:sym typeface="Calibri"/>
            </a:endParaRPr>
          </a:p>
          <a:p>
            <a:pPr indent="139700" lvl="0" marL="0" marR="0" rtl="0" algn="l">
              <a:lnSpc>
                <a:spcPct val="90000"/>
              </a:lnSpc>
              <a:spcBef>
                <a:spcPts val="500"/>
              </a:spcBef>
              <a:spcAft>
                <a:spcPts val="0"/>
              </a:spcAft>
              <a:buClr>
                <a:schemeClr val="dk1"/>
              </a:buClr>
              <a:buSzPts val="2100"/>
              <a:buFont typeface="Arial"/>
              <a:buNone/>
            </a:pPr>
            <a:r>
              <a:t/>
            </a:r>
            <a:endParaRPr b="0" i="0" sz="2500" u="none" cap="none" strike="noStrike">
              <a:solidFill>
                <a:schemeClr val="dk1"/>
              </a:solidFill>
              <a:latin typeface="Calibri"/>
              <a:ea typeface="Calibri"/>
              <a:cs typeface="Calibri"/>
              <a:sym typeface="Calibri"/>
            </a:endParaRPr>
          </a:p>
        </p:txBody>
      </p:sp>
      <p:sp>
        <p:nvSpPr>
          <p:cNvPr id="274" name="Google Shape;274;p39"/>
          <p:cNvSpPr txBox="1"/>
          <p:nvPr>
            <p:ph idx="4294967295" type="sldNum"/>
          </p:nvPr>
        </p:nvSpPr>
        <p:spPr>
          <a:xfrm>
            <a:off x="6457950" y="4767263"/>
            <a:ext cx="2057400" cy="273844"/>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GB"/>
              <a:t>‹#›</a:t>
            </a:fld>
            <a:endParaRPr/>
          </a:p>
        </p:txBody>
      </p:sp>
      <p:pic>
        <p:nvPicPr>
          <p:cNvPr id="275" name="Google Shape;275;p39"/>
          <p:cNvPicPr preferRelativeResize="0"/>
          <p:nvPr/>
        </p:nvPicPr>
        <p:blipFill>
          <a:blip r:embed="rId3">
            <a:alphaModFix/>
          </a:blip>
          <a:stretch>
            <a:fillRect/>
          </a:stretch>
        </p:blipFill>
        <p:spPr>
          <a:xfrm>
            <a:off x="171450" y="433125"/>
            <a:ext cx="4094125" cy="2885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40"/>
          <p:cNvPicPr preferRelativeResize="0"/>
          <p:nvPr/>
        </p:nvPicPr>
        <p:blipFill>
          <a:blip r:embed="rId3">
            <a:alphaModFix/>
          </a:blip>
          <a:stretch>
            <a:fillRect/>
          </a:stretch>
        </p:blipFill>
        <p:spPr>
          <a:xfrm>
            <a:off x="152400" y="152400"/>
            <a:ext cx="8889026"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5" name="Shape 285"/>
        <p:cNvGrpSpPr/>
        <p:nvPr/>
      </p:nvGrpSpPr>
      <p:grpSpPr>
        <a:xfrm>
          <a:off x="0" y="0"/>
          <a:ext cx="0" cy="0"/>
          <a:chOff x="0" y="0"/>
          <a:chExt cx="0" cy="0"/>
        </a:xfrm>
      </p:grpSpPr>
      <p:sp>
        <p:nvSpPr>
          <p:cNvPr id="286" name="Google Shape;286;p41"/>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87" name="Google Shape;287;p41"/>
          <p:cNvSpPr/>
          <p:nvPr/>
        </p:nvSpPr>
        <p:spPr>
          <a:xfrm flipH="1" rot="3967198">
            <a:off x="6473511" y="367870"/>
            <a:ext cx="2240924" cy="2240924"/>
          </a:xfrm>
          <a:prstGeom prst="arc">
            <a:avLst>
              <a:gd fmla="val 14441841" name="adj1"/>
              <a:gd fmla="val 0" name="adj2"/>
            </a:avLst>
          </a:prstGeom>
          <a:noFill/>
          <a:ln cap="rnd" cmpd="sng" w="127000">
            <a:solidFill>
              <a:schemeClr val="accent4"/>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288" name="Google Shape;288;p41"/>
          <p:cNvSpPr/>
          <p:nvPr/>
        </p:nvSpPr>
        <p:spPr>
          <a:xfrm flipH="1">
            <a:off x="0" y="4114800"/>
            <a:ext cx="2004647" cy="1028700"/>
          </a:xfrm>
          <a:custGeom>
            <a:rect b="b" l="l" r="r" t="t"/>
            <a:pathLst>
              <a:path extrusionOk="0" h="1371600" w="2672863">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89" name="Google Shape;289;p41"/>
          <p:cNvSpPr txBox="1"/>
          <p:nvPr/>
        </p:nvSpPr>
        <p:spPr>
          <a:xfrm>
            <a:off x="4421225" y="698050"/>
            <a:ext cx="4094100" cy="3934800"/>
          </a:xfrm>
          <a:prstGeom prst="rect">
            <a:avLst/>
          </a:prstGeom>
          <a:noFill/>
          <a:ln>
            <a:noFill/>
          </a:ln>
        </p:spPr>
        <p:txBody>
          <a:bodyPr anchorCtr="0" anchor="t" bIns="34275" lIns="68575" spcFirstLastPara="1" rIns="68575" wrap="square" tIns="34275">
            <a:normAutofit fontScale="62500" lnSpcReduction="20000"/>
          </a:bodyPr>
          <a:lstStyle/>
          <a:p>
            <a:pPr indent="139700" lvl="0" marL="0" marR="0" rtl="0" algn="l">
              <a:lnSpc>
                <a:spcPct val="90000"/>
              </a:lnSpc>
              <a:spcBef>
                <a:spcPts val="0"/>
              </a:spcBef>
              <a:spcAft>
                <a:spcPts val="0"/>
              </a:spcAft>
              <a:buClr>
                <a:schemeClr val="dk1"/>
              </a:buClr>
              <a:buSzPct val="100000"/>
              <a:buFont typeface="Arial"/>
              <a:buNone/>
            </a:pPr>
            <a:r>
              <a:t/>
            </a:r>
            <a:endParaRPr b="0" i="0" sz="2100" u="none" cap="none" strike="noStrike">
              <a:solidFill>
                <a:schemeClr val="dk1"/>
              </a:solidFill>
              <a:latin typeface="Calibri"/>
              <a:ea typeface="Calibri"/>
              <a:cs typeface="Calibri"/>
              <a:sym typeface="Calibri"/>
            </a:endParaRPr>
          </a:p>
          <a:p>
            <a:pPr indent="-384490" lvl="0" marL="457200" rtl="0" algn="l">
              <a:lnSpc>
                <a:spcPct val="90000"/>
              </a:lnSpc>
              <a:spcBef>
                <a:spcPts val="500"/>
              </a:spcBef>
              <a:spcAft>
                <a:spcPts val="0"/>
              </a:spcAft>
              <a:buClr>
                <a:schemeClr val="dk1"/>
              </a:buClr>
              <a:buSzPct val="134153"/>
              <a:buChar char="•"/>
            </a:pPr>
            <a:r>
              <a:rPr b="1" lang="en-GB" sz="2927">
                <a:solidFill>
                  <a:schemeClr val="dk1"/>
                </a:solidFill>
              </a:rPr>
              <a:t>High Inventory in Specific Ratings:</a:t>
            </a:r>
            <a:r>
              <a:rPr lang="en-GB" sz="2927">
                <a:solidFill>
                  <a:schemeClr val="dk1"/>
                </a:solidFill>
              </a:rPr>
              <a:t> "We hold the highest inventory for </a:t>
            </a:r>
            <a:r>
              <a:rPr b="1" lang="en-GB" sz="2927">
                <a:solidFill>
                  <a:schemeClr val="dk1"/>
                </a:solidFill>
              </a:rPr>
              <a:t>PG and NC-17 rated films</a:t>
            </a:r>
            <a:r>
              <a:rPr lang="en-GB" sz="2927">
                <a:solidFill>
                  <a:schemeClr val="dk1"/>
                </a:solidFill>
              </a:rPr>
              <a:t>, followed by R and G." </a:t>
            </a:r>
            <a:r>
              <a:rPr i="1" lang="en-GB" sz="2927">
                <a:solidFill>
                  <a:schemeClr val="dk1"/>
                </a:solidFill>
              </a:rPr>
              <a:t>(Self-correction/Note: There appears to be a duplicate 'PG' label on the axis, which might represent 'PG-13' or a data quality issue to check in Power BI itself, but the visual intent is clear).</a:t>
            </a:r>
            <a:endParaRPr i="1" sz="2927">
              <a:solidFill>
                <a:schemeClr val="dk1"/>
              </a:solidFill>
            </a:endParaRPr>
          </a:p>
          <a:p>
            <a:pPr indent="-384490" lvl="0" marL="457200" rtl="0" algn="l">
              <a:lnSpc>
                <a:spcPct val="90000"/>
              </a:lnSpc>
              <a:spcBef>
                <a:spcPts val="500"/>
              </a:spcBef>
              <a:spcAft>
                <a:spcPts val="0"/>
              </a:spcAft>
              <a:buClr>
                <a:schemeClr val="dk1"/>
              </a:buClr>
              <a:buSzPct val="134153"/>
              <a:buChar char="•"/>
            </a:pPr>
            <a:r>
              <a:rPr b="1" lang="en-GB" sz="2927">
                <a:solidFill>
                  <a:schemeClr val="dk1"/>
                </a:solidFill>
              </a:rPr>
              <a:t>Inventory Alignment:</a:t>
            </a:r>
            <a:r>
              <a:rPr lang="en-GB" sz="2927">
                <a:solidFill>
                  <a:schemeClr val="dk1"/>
                </a:solidFill>
              </a:rPr>
              <a:t> "This distribution shows where our physical assets are concentrated, potentially aligning with the demand for specific content maturity levels.</a:t>
            </a:r>
            <a:endParaRPr b="0" i="0" sz="2100" u="none" cap="none" strike="noStrike">
              <a:solidFill>
                <a:schemeClr val="dk1"/>
              </a:solidFill>
              <a:latin typeface="Calibri"/>
              <a:ea typeface="Calibri"/>
              <a:cs typeface="Calibri"/>
              <a:sym typeface="Calibri"/>
            </a:endParaRPr>
          </a:p>
        </p:txBody>
      </p:sp>
      <p:sp>
        <p:nvSpPr>
          <p:cNvPr id="290" name="Google Shape;290;p41"/>
          <p:cNvSpPr txBox="1"/>
          <p:nvPr>
            <p:ph idx="4294967295" type="sldNum"/>
          </p:nvPr>
        </p:nvSpPr>
        <p:spPr>
          <a:xfrm>
            <a:off x="6457950" y="4767263"/>
            <a:ext cx="2057400" cy="273844"/>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GB"/>
              <a:t>‹#›</a:t>
            </a:fld>
            <a:endParaRPr/>
          </a:p>
        </p:txBody>
      </p:sp>
      <p:pic>
        <p:nvPicPr>
          <p:cNvPr id="291" name="Google Shape;291;p41"/>
          <p:cNvPicPr preferRelativeResize="0"/>
          <p:nvPr/>
        </p:nvPicPr>
        <p:blipFill>
          <a:blip r:embed="rId3">
            <a:alphaModFix/>
          </a:blip>
          <a:stretch>
            <a:fillRect/>
          </a:stretch>
        </p:blipFill>
        <p:spPr>
          <a:xfrm>
            <a:off x="389850" y="766075"/>
            <a:ext cx="3541250" cy="2956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6" name="Shape 296"/>
        <p:cNvGrpSpPr/>
        <p:nvPr/>
      </p:nvGrpSpPr>
      <p:grpSpPr>
        <a:xfrm>
          <a:off x="0" y="0"/>
          <a:ext cx="0" cy="0"/>
          <a:chOff x="0" y="0"/>
          <a:chExt cx="0" cy="0"/>
        </a:xfrm>
      </p:grpSpPr>
      <p:sp>
        <p:nvSpPr>
          <p:cNvPr id="297" name="Google Shape;297;p42"/>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98" name="Google Shape;298;p42"/>
          <p:cNvSpPr/>
          <p:nvPr/>
        </p:nvSpPr>
        <p:spPr>
          <a:xfrm flipH="1" rot="3967198">
            <a:off x="6473511" y="367870"/>
            <a:ext cx="2240924" cy="2240924"/>
          </a:xfrm>
          <a:prstGeom prst="arc">
            <a:avLst>
              <a:gd fmla="val 14441841" name="adj1"/>
              <a:gd fmla="val 0" name="adj2"/>
            </a:avLst>
          </a:prstGeom>
          <a:noFill/>
          <a:ln cap="rnd" cmpd="sng" w="127000">
            <a:solidFill>
              <a:schemeClr val="accent4"/>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299" name="Google Shape;299;p42"/>
          <p:cNvSpPr/>
          <p:nvPr/>
        </p:nvSpPr>
        <p:spPr>
          <a:xfrm flipH="1">
            <a:off x="0" y="4114800"/>
            <a:ext cx="2004647" cy="1028700"/>
          </a:xfrm>
          <a:custGeom>
            <a:rect b="b" l="l" r="r" t="t"/>
            <a:pathLst>
              <a:path extrusionOk="0" h="1371600" w="2672863">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00" name="Google Shape;300;p42"/>
          <p:cNvSpPr txBox="1"/>
          <p:nvPr/>
        </p:nvSpPr>
        <p:spPr>
          <a:xfrm>
            <a:off x="4421225" y="661301"/>
            <a:ext cx="4094100" cy="3971400"/>
          </a:xfrm>
          <a:prstGeom prst="rect">
            <a:avLst/>
          </a:prstGeom>
          <a:noFill/>
          <a:ln>
            <a:noFill/>
          </a:ln>
        </p:spPr>
        <p:txBody>
          <a:bodyPr anchorCtr="0" anchor="t" bIns="34275" lIns="68575" spcFirstLastPara="1" rIns="68575" wrap="square" tIns="34275">
            <a:noAutofit/>
          </a:bodyPr>
          <a:lstStyle/>
          <a:p>
            <a:pPr indent="139700" lvl="0" marL="0" marR="0" rtl="0" algn="l">
              <a:lnSpc>
                <a:spcPct val="90000"/>
              </a:lnSpc>
              <a:spcBef>
                <a:spcPts val="0"/>
              </a:spcBef>
              <a:spcAft>
                <a:spcPts val="0"/>
              </a:spcAft>
              <a:buClr>
                <a:schemeClr val="dk1"/>
              </a:buClr>
              <a:buSzPts val="2100"/>
              <a:buFont typeface="Arial"/>
              <a:buNone/>
            </a:pPr>
            <a:r>
              <a:t/>
            </a:r>
            <a:endParaRPr b="0" i="0" sz="2700" u="none" cap="none" strike="noStrike">
              <a:solidFill>
                <a:schemeClr val="dk1"/>
              </a:solidFill>
              <a:latin typeface="Calibri"/>
              <a:ea typeface="Calibri"/>
              <a:cs typeface="Calibri"/>
              <a:sym typeface="Calibri"/>
            </a:endParaRPr>
          </a:p>
          <a:p>
            <a:pPr indent="-400050" lvl="0" marL="457200" rtl="0" algn="l">
              <a:lnSpc>
                <a:spcPct val="90000"/>
              </a:lnSpc>
              <a:spcBef>
                <a:spcPts val="500"/>
              </a:spcBef>
              <a:spcAft>
                <a:spcPts val="0"/>
              </a:spcAft>
              <a:buClr>
                <a:schemeClr val="dk1"/>
              </a:buClr>
              <a:buSzPts val="2700"/>
              <a:buChar char="•"/>
            </a:pPr>
            <a:r>
              <a:rPr b="1" lang="en-GB" sz="1700">
                <a:solidFill>
                  <a:schemeClr val="dk1"/>
                </a:solidFill>
              </a:rPr>
              <a:t>Longest Rental Duration Categories:</a:t>
            </a:r>
            <a:r>
              <a:rPr lang="en-GB" sz="1700">
                <a:solidFill>
                  <a:schemeClr val="dk1"/>
                </a:solidFill>
              </a:rPr>
              <a:t> "Categories like </a:t>
            </a:r>
            <a:r>
              <a:rPr b="1" lang="en-GB" sz="1700">
                <a:solidFill>
                  <a:schemeClr val="dk1"/>
                </a:solidFill>
              </a:rPr>
              <a:t>Travel</a:t>
            </a:r>
            <a:r>
              <a:rPr lang="en-GB" sz="1700">
                <a:solidFill>
                  <a:schemeClr val="dk1"/>
                </a:solidFill>
              </a:rPr>
              <a:t> and </a:t>
            </a:r>
            <a:r>
              <a:rPr b="1" lang="en-GB" sz="1700">
                <a:solidFill>
                  <a:schemeClr val="dk1"/>
                </a:solidFill>
              </a:rPr>
              <a:t>Drama</a:t>
            </a:r>
            <a:r>
              <a:rPr lang="en-GB" sz="1700">
                <a:solidFill>
                  <a:schemeClr val="dk1"/>
                </a:solidFill>
              </a:rPr>
              <a:t> show noticeably larger tiles, indicating that films in these genres are typically rented for longer average durations."</a:t>
            </a:r>
            <a:endParaRPr sz="1700">
              <a:solidFill>
                <a:schemeClr val="dk1"/>
              </a:solidFill>
            </a:endParaRPr>
          </a:p>
          <a:p>
            <a:pPr indent="-400050" lvl="0" marL="457200" rtl="0" algn="l">
              <a:lnSpc>
                <a:spcPct val="90000"/>
              </a:lnSpc>
              <a:spcBef>
                <a:spcPts val="500"/>
              </a:spcBef>
              <a:spcAft>
                <a:spcPts val="0"/>
              </a:spcAft>
              <a:buClr>
                <a:schemeClr val="dk1"/>
              </a:buClr>
              <a:buSzPts val="2700"/>
              <a:buChar char="•"/>
            </a:pPr>
            <a:r>
              <a:rPr b="1" lang="en-GB" sz="1700">
                <a:solidFill>
                  <a:schemeClr val="dk1"/>
                </a:solidFill>
              </a:rPr>
              <a:t>Shorter Rental Duration Categories:</a:t>
            </a:r>
            <a:r>
              <a:rPr lang="en-GB" sz="1700">
                <a:solidFill>
                  <a:schemeClr val="dk1"/>
                </a:solidFill>
              </a:rPr>
              <a:t> "Conversely, </a:t>
            </a:r>
            <a:r>
              <a:rPr b="1" lang="en-GB" sz="1700">
                <a:solidFill>
                  <a:schemeClr val="dk1"/>
                </a:solidFill>
              </a:rPr>
              <a:t>Action</a:t>
            </a:r>
            <a:r>
              <a:rPr lang="en-GB" sz="1700">
                <a:solidFill>
                  <a:schemeClr val="dk1"/>
                </a:solidFill>
              </a:rPr>
              <a:t> and </a:t>
            </a:r>
            <a:r>
              <a:rPr b="1" lang="en-GB" sz="1700">
                <a:solidFill>
                  <a:schemeClr val="dk1"/>
                </a:solidFill>
              </a:rPr>
              <a:t>Children</a:t>
            </a:r>
            <a:r>
              <a:rPr lang="en-GB" sz="1700">
                <a:solidFill>
                  <a:schemeClr val="dk1"/>
                </a:solidFill>
              </a:rPr>
              <a:t> films have smaller tiles, suggesting they are rented for shorter average periods."</a:t>
            </a:r>
            <a:endParaRPr sz="1700">
              <a:solidFill>
                <a:schemeClr val="dk1"/>
              </a:solidFill>
            </a:endParaRPr>
          </a:p>
          <a:p>
            <a:pPr indent="0" lvl="0" marL="457200" marR="0" rtl="0" algn="l">
              <a:lnSpc>
                <a:spcPct val="90000"/>
              </a:lnSpc>
              <a:spcBef>
                <a:spcPts val="500"/>
              </a:spcBef>
              <a:spcAft>
                <a:spcPts val="0"/>
              </a:spcAft>
              <a:buNone/>
            </a:pPr>
            <a:r>
              <a:t/>
            </a:r>
            <a:endParaRPr sz="2700">
              <a:solidFill>
                <a:schemeClr val="dk1"/>
              </a:solidFill>
              <a:latin typeface="Calibri"/>
              <a:ea typeface="Calibri"/>
              <a:cs typeface="Calibri"/>
              <a:sym typeface="Calibri"/>
            </a:endParaRPr>
          </a:p>
          <a:p>
            <a:pPr indent="139700" lvl="0" marL="0" marR="0" rtl="0" algn="l">
              <a:lnSpc>
                <a:spcPct val="90000"/>
              </a:lnSpc>
              <a:spcBef>
                <a:spcPts val="500"/>
              </a:spcBef>
              <a:spcAft>
                <a:spcPts val="0"/>
              </a:spcAft>
              <a:buClr>
                <a:schemeClr val="dk1"/>
              </a:buClr>
              <a:buSzPts val="2100"/>
              <a:buFont typeface="Arial"/>
              <a:buNone/>
            </a:pPr>
            <a:r>
              <a:t/>
            </a:r>
            <a:endParaRPr b="0" i="0" sz="2700" u="none" cap="none" strike="noStrike">
              <a:solidFill>
                <a:schemeClr val="dk1"/>
              </a:solidFill>
              <a:latin typeface="Calibri"/>
              <a:ea typeface="Calibri"/>
              <a:cs typeface="Calibri"/>
              <a:sym typeface="Calibri"/>
            </a:endParaRPr>
          </a:p>
        </p:txBody>
      </p:sp>
      <p:sp>
        <p:nvSpPr>
          <p:cNvPr id="301" name="Google Shape;301;p42"/>
          <p:cNvSpPr txBox="1"/>
          <p:nvPr>
            <p:ph idx="4294967295" type="sldNum"/>
          </p:nvPr>
        </p:nvSpPr>
        <p:spPr>
          <a:xfrm>
            <a:off x="6457950" y="4767263"/>
            <a:ext cx="2057400" cy="273844"/>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GB"/>
              <a:t>‹#›</a:t>
            </a:fld>
            <a:endParaRPr/>
          </a:p>
        </p:txBody>
      </p:sp>
      <p:pic>
        <p:nvPicPr>
          <p:cNvPr id="302" name="Google Shape;302;p42"/>
          <p:cNvPicPr preferRelativeResize="0"/>
          <p:nvPr/>
        </p:nvPicPr>
        <p:blipFill>
          <a:blip r:embed="rId3">
            <a:alphaModFix/>
          </a:blip>
          <a:stretch>
            <a:fillRect/>
          </a:stretch>
        </p:blipFill>
        <p:spPr>
          <a:xfrm>
            <a:off x="348599" y="401425"/>
            <a:ext cx="3986625" cy="3036077"/>
          </a:xfrm>
          <a:prstGeom prst="rect">
            <a:avLst/>
          </a:prstGeom>
          <a:solidFill>
            <a:schemeClr val="lt1"/>
          </a:solid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7" name="Shape 307"/>
        <p:cNvGrpSpPr/>
        <p:nvPr/>
      </p:nvGrpSpPr>
      <p:grpSpPr>
        <a:xfrm>
          <a:off x="0" y="0"/>
          <a:ext cx="0" cy="0"/>
          <a:chOff x="0" y="0"/>
          <a:chExt cx="0" cy="0"/>
        </a:xfrm>
      </p:grpSpPr>
      <p:sp>
        <p:nvSpPr>
          <p:cNvPr id="308" name="Google Shape;308;p43"/>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09" name="Google Shape;309;p43"/>
          <p:cNvSpPr/>
          <p:nvPr/>
        </p:nvSpPr>
        <p:spPr>
          <a:xfrm flipH="1" rot="3967198">
            <a:off x="6473511" y="367870"/>
            <a:ext cx="2240924" cy="2240924"/>
          </a:xfrm>
          <a:prstGeom prst="arc">
            <a:avLst>
              <a:gd fmla="val 14441841" name="adj1"/>
              <a:gd fmla="val 0" name="adj2"/>
            </a:avLst>
          </a:prstGeom>
          <a:noFill/>
          <a:ln cap="rnd" cmpd="sng" w="127000">
            <a:solidFill>
              <a:schemeClr val="accent4"/>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10" name="Google Shape;310;p43"/>
          <p:cNvSpPr/>
          <p:nvPr/>
        </p:nvSpPr>
        <p:spPr>
          <a:xfrm flipH="1">
            <a:off x="0" y="4114800"/>
            <a:ext cx="2004647" cy="1028700"/>
          </a:xfrm>
          <a:custGeom>
            <a:rect b="b" l="l" r="r" t="t"/>
            <a:pathLst>
              <a:path extrusionOk="0" h="1371600" w="2672863">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11" name="Google Shape;311;p43"/>
          <p:cNvSpPr txBox="1"/>
          <p:nvPr/>
        </p:nvSpPr>
        <p:spPr>
          <a:xfrm>
            <a:off x="4849575" y="1488325"/>
            <a:ext cx="3665700" cy="3144300"/>
          </a:xfrm>
          <a:prstGeom prst="rect">
            <a:avLst/>
          </a:prstGeom>
          <a:noFill/>
          <a:ln>
            <a:noFill/>
          </a:ln>
        </p:spPr>
        <p:txBody>
          <a:bodyPr anchorCtr="0" anchor="t" bIns="34275" lIns="68575" spcFirstLastPara="1" rIns="68575" wrap="square" tIns="34275">
            <a:normAutofit fontScale="92500" lnSpcReduction="20000"/>
          </a:bodyPr>
          <a:lstStyle/>
          <a:p>
            <a:pPr indent="139700" lvl="0" marL="0" marR="0" rtl="0" algn="l">
              <a:lnSpc>
                <a:spcPct val="90000"/>
              </a:lnSpc>
              <a:spcBef>
                <a:spcPts val="0"/>
              </a:spcBef>
              <a:spcAft>
                <a:spcPts val="0"/>
              </a:spcAft>
              <a:buClr>
                <a:schemeClr val="dk1"/>
              </a:buClr>
              <a:buSzPct val="100000"/>
              <a:buFont typeface="Arial"/>
              <a:buNone/>
            </a:pPr>
            <a:r>
              <a:t/>
            </a:r>
            <a:endParaRPr b="0" i="0" sz="2100" u="none" cap="none" strike="noStrike">
              <a:solidFill>
                <a:schemeClr val="dk1"/>
              </a:solidFill>
              <a:latin typeface="Calibri"/>
              <a:ea typeface="Calibri"/>
              <a:cs typeface="Calibri"/>
              <a:sym typeface="Calibri"/>
            </a:endParaRPr>
          </a:p>
          <a:p>
            <a:pPr indent="0" lvl="0" marL="457200" rtl="0" algn="l">
              <a:lnSpc>
                <a:spcPct val="90000"/>
              </a:lnSpc>
              <a:spcBef>
                <a:spcPts val="500"/>
              </a:spcBef>
              <a:spcAft>
                <a:spcPts val="0"/>
              </a:spcAft>
              <a:buClr>
                <a:schemeClr val="dk1"/>
              </a:buClr>
              <a:buSzPct val="61111"/>
              <a:buFont typeface="Arial"/>
              <a:buNone/>
            </a:pPr>
            <a:r>
              <a:rPr b="1" lang="en-GB" sz="1800">
                <a:solidFill>
                  <a:schemeClr val="dk1"/>
                </a:solidFill>
              </a:rPr>
              <a:t>Balanced Inventory:</a:t>
            </a:r>
            <a:r>
              <a:rPr lang="en-GB" sz="1800">
                <a:solidFill>
                  <a:schemeClr val="dk1"/>
                </a:solidFill>
              </a:rPr>
              <a:t> "Our inventory is quite balanced across different film categories. No single category overwhelms the others, with most categories making up around 6-7% of our total inventory."</a:t>
            </a:r>
            <a:endParaRPr sz="1800">
              <a:solidFill>
                <a:schemeClr val="dk1"/>
              </a:solidFill>
            </a:endParaRPr>
          </a:p>
          <a:p>
            <a:pPr indent="0" lvl="0" marL="457200" rtl="0" algn="l">
              <a:lnSpc>
                <a:spcPct val="90000"/>
              </a:lnSpc>
              <a:spcBef>
                <a:spcPts val="500"/>
              </a:spcBef>
              <a:spcAft>
                <a:spcPts val="0"/>
              </a:spcAft>
              <a:buClr>
                <a:schemeClr val="dk1"/>
              </a:buClr>
              <a:buSzPct val="61111"/>
              <a:buFont typeface="Arial"/>
              <a:buNone/>
            </a:pPr>
            <a:r>
              <a:rPr b="1" lang="en-GB" sz="1800">
                <a:solidFill>
                  <a:schemeClr val="dk1"/>
                </a:solidFill>
              </a:rPr>
              <a:t>Diverse Collection:</a:t>
            </a:r>
            <a:r>
              <a:rPr lang="en-GB" sz="1800">
                <a:solidFill>
                  <a:schemeClr val="dk1"/>
                </a:solidFill>
              </a:rPr>
              <a:t> "This indicates a diverse film collection, potentially catering to a wide range of customer preferences."</a:t>
            </a:r>
            <a:endParaRPr sz="1800">
              <a:solidFill>
                <a:schemeClr val="dk1"/>
              </a:solidFill>
            </a:endParaRPr>
          </a:p>
          <a:p>
            <a:pPr indent="0" lvl="0" marL="457200" marR="0" rtl="0" algn="l">
              <a:lnSpc>
                <a:spcPct val="90000"/>
              </a:lnSpc>
              <a:spcBef>
                <a:spcPts val="500"/>
              </a:spcBef>
              <a:spcAft>
                <a:spcPts val="0"/>
              </a:spcAft>
              <a:buNone/>
            </a:pPr>
            <a:r>
              <a:t/>
            </a:r>
            <a:endParaRPr sz="2100">
              <a:solidFill>
                <a:schemeClr val="dk1"/>
              </a:solidFill>
              <a:latin typeface="Calibri"/>
              <a:ea typeface="Calibri"/>
              <a:cs typeface="Calibri"/>
              <a:sym typeface="Calibri"/>
            </a:endParaRPr>
          </a:p>
        </p:txBody>
      </p:sp>
      <p:sp>
        <p:nvSpPr>
          <p:cNvPr id="312" name="Google Shape;312;p43"/>
          <p:cNvSpPr txBox="1"/>
          <p:nvPr>
            <p:ph idx="4294967295" type="sldNum"/>
          </p:nvPr>
        </p:nvSpPr>
        <p:spPr>
          <a:xfrm>
            <a:off x="6457950" y="4767263"/>
            <a:ext cx="2057400" cy="273844"/>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GB"/>
              <a:t>‹#›</a:t>
            </a:fld>
            <a:endParaRPr/>
          </a:p>
        </p:txBody>
      </p:sp>
      <p:pic>
        <p:nvPicPr>
          <p:cNvPr id="313" name="Google Shape;313;p43"/>
          <p:cNvPicPr preferRelativeResize="0"/>
          <p:nvPr/>
        </p:nvPicPr>
        <p:blipFill>
          <a:blip r:embed="rId3">
            <a:alphaModFix/>
          </a:blip>
          <a:stretch>
            <a:fillRect/>
          </a:stretch>
        </p:blipFill>
        <p:spPr>
          <a:xfrm>
            <a:off x="185050" y="359625"/>
            <a:ext cx="4386950" cy="3144400"/>
          </a:xfrm>
          <a:prstGeom prst="rect">
            <a:avLst/>
          </a:prstGeom>
          <a:solidFill>
            <a:schemeClr val="lt1"/>
          </a:solid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44"/>
          <p:cNvPicPr preferRelativeResize="0"/>
          <p:nvPr/>
        </p:nvPicPr>
        <p:blipFill>
          <a:blip r:embed="rId3">
            <a:alphaModFix/>
          </a:blip>
          <a:stretch>
            <a:fillRect/>
          </a:stretch>
        </p:blipFill>
        <p:spPr>
          <a:xfrm>
            <a:off x="152400" y="152400"/>
            <a:ext cx="8815750"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grpSp>
        <p:nvGrpSpPr>
          <p:cNvPr id="145" name="Google Shape;145;p27"/>
          <p:cNvGrpSpPr/>
          <p:nvPr/>
        </p:nvGrpSpPr>
        <p:grpSpPr>
          <a:xfrm>
            <a:off x="130475" y="1032883"/>
            <a:ext cx="8883051" cy="2977011"/>
            <a:chOff x="0" y="484"/>
            <a:chExt cx="11844068" cy="3969348"/>
          </a:xfrm>
        </p:grpSpPr>
        <p:sp>
          <p:nvSpPr>
            <p:cNvPr id="146" name="Google Shape;146;p27"/>
            <p:cNvSpPr/>
            <p:nvPr/>
          </p:nvSpPr>
          <p:spPr>
            <a:xfrm>
              <a:off x="0" y="484"/>
              <a:ext cx="11844068" cy="1134099"/>
            </a:xfrm>
            <a:prstGeom prst="roundRect">
              <a:avLst>
                <a:gd fmla="val 10000" name="adj"/>
              </a:avLst>
            </a:prstGeom>
            <a:solidFill>
              <a:srgbClr val="CFDEE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7" name="Google Shape;147;p27"/>
            <p:cNvSpPr/>
            <p:nvPr/>
          </p:nvSpPr>
          <p:spPr>
            <a:xfrm>
              <a:off x="343065" y="255657"/>
              <a:ext cx="623754" cy="623754"/>
            </a:xfrm>
            <a:prstGeom prst="rect">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8" name="Google Shape;148;p27"/>
            <p:cNvSpPr/>
            <p:nvPr/>
          </p:nvSpPr>
          <p:spPr>
            <a:xfrm>
              <a:off x="1309885" y="484"/>
              <a:ext cx="10534182" cy="1134099"/>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9" name="Google Shape;149;p27"/>
            <p:cNvSpPr txBox="1"/>
            <p:nvPr/>
          </p:nvSpPr>
          <p:spPr>
            <a:xfrm>
              <a:off x="1309885" y="484"/>
              <a:ext cx="10534182" cy="1134099"/>
            </a:xfrm>
            <a:prstGeom prst="rect">
              <a:avLst/>
            </a:prstGeom>
            <a:noFill/>
            <a:ln>
              <a:noFill/>
            </a:ln>
          </p:spPr>
          <p:txBody>
            <a:bodyPr anchorCtr="0" anchor="ctr" bIns="90025" lIns="90025" spcFirstLastPara="1" rIns="90025" wrap="square" tIns="90025">
              <a:noAutofit/>
            </a:bodyPr>
            <a:lstStyle/>
            <a:p>
              <a:pPr indent="0" lvl="0" marL="0" marR="0" rtl="0" algn="l">
                <a:lnSpc>
                  <a:spcPct val="100000"/>
                </a:lnSpc>
                <a:spcBef>
                  <a:spcPts val="0"/>
                </a:spcBef>
                <a:spcAft>
                  <a:spcPts val="0"/>
                </a:spcAft>
                <a:buClr>
                  <a:schemeClr val="dk1"/>
                </a:buClr>
                <a:buSzPts val="1300"/>
                <a:buFont typeface="Calibri"/>
                <a:buNone/>
              </a:pPr>
              <a:r>
                <a:rPr b="0" i="0" lang="en-GB" sz="1300" u="none" cap="none" strike="noStrike">
                  <a:solidFill>
                    <a:schemeClr val="dk1"/>
                  </a:solidFill>
                  <a:latin typeface="Calibri"/>
                  <a:ea typeface="Calibri"/>
                  <a:cs typeface="Calibri"/>
                  <a:sym typeface="Calibri"/>
                </a:rPr>
                <a:t>Objective: The objective of this project is to create a comprehensive Power BI dashboard utilizing the Sample Publication Database. The dashboard aims to provide valuable insights into the publishing company's book sales performance, author royalties, and store distribution, enabling data-driven decision-making and strategic planning.</a:t>
              </a:r>
              <a:endParaRPr b="0" i="0" sz="1300" u="none" cap="none" strike="noStrike">
                <a:solidFill>
                  <a:schemeClr val="dk1"/>
                </a:solidFill>
                <a:latin typeface="Calibri"/>
                <a:ea typeface="Calibri"/>
                <a:cs typeface="Calibri"/>
                <a:sym typeface="Calibri"/>
              </a:endParaRPr>
            </a:p>
          </p:txBody>
        </p:sp>
        <p:sp>
          <p:nvSpPr>
            <p:cNvPr id="150" name="Google Shape;150;p27"/>
            <p:cNvSpPr/>
            <p:nvPr/>
          </p:nvSpPr>
          <p:spPr>
            <a:xfrm>
              <a:off x="0" y="1418109"/>
              <a:ext cx="11844068" cy="1134099"/>
            </a:xfrm>
            <a:prstGeom prst="roundRect">
              <a:avLst>
                <a:gd fmla="val 10000" name="adj"/>
              </a:avLst>
            </a:prstGeom>
            <a:solidFill>
              <a:srgbClr val="CFDEE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1" name="Google Shape;151;p27"/>
            <p:cNvSpPr/>
            <p:nvPr/>
          </p:nvSpPr>
          <p:spPr>
            <a:xfrm>
              <a:off x="343065" y="1673281"/>
              <a:ext cx="623754" cy="623754"/>
            </a:xfrm>
            <a:prstGeom prst="rect">
              <a:avLst/>
            </a:prstGeom>
            <a:blipFill rotWithShape="1">
              <a:blip r:embed="rId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2" name="Google Shape;152;p27"/>
            <p:cNvSpPr/>
            <p:nvPr/>
          </p:nvSpPr>
          <p:spPr>
            <a:xfrm>
              <a:off x="1309885" y="1418109"/>
              <a:ext cx="10534182" cy="1134099"/>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3" name="Google Shape;153;p27"/>
            <p:cNvSpPr txBox="1"/>
            <p:nvPr/>
          </p:nvSpPr>
          <p:spPr>
            <a:xfrm>
              <a:off x="1309885" y="1418109"/>
              <a:ext cx="10534182" cy="1134099"/>
            </a:xfrm>
            <a:prstGeom prst="rect">
              <a:avLst/>
            </a:prstGeom>
            <a:noFill/>
            <a:ln>
              <a:noFill/>
            </a:ln>
          </p:spPr>
          <p:txBody>
            <a:bodyPr anchorCtr="0" anchor="ctr" bIns="90025" lIns="90025" spcFirstLastPara="1" rIns="90025" wrap="square" tIns="90025">
              <a:noAutofit/>
            </a:bodyPr>
            <a:lstStyle/>
            <a:p>
              <a:pPr indent="0" lvl="0" marL="0" marR="0" rtl="0" algn="l">
                <a:lnSpc>
                  <a:spcPct val="100000"/>
                </a:lnSpc>
                <a:spcBef>
                  <a:spcPts val="0"/>
                </a:spcBef>
                <a:spcAft>
                  <a:spcPts val="0"/>
                </a:spcAft>
                <a:buClr>
                  <a:schemeClr val="dk1"/>
                </a:buClr>
                <a:buSzPts val="1300"/>
                <a:buFont typeface="Calibri"/>
                <a:buNone/>
              </a:pPr>
              <a:r>
                <a:rPr b="0" i="0" lang="en-GB" sz="1300" u="none" cap="none" strike="noStrike">
                  <a:solidFill>
                    <a:schemeClr val="dk1"/>
                  </a:solidFill>
                  <a:latin typeface="Calibri"/>
                  <a:ea typeface="Calibri"/>
                  <a:cs typeface="Calibri"/>
                  <a:sym typeface="Calibri"/>
                </a:rPr>
                <a:t>Analysis Scope: The analysis will focus on various aspects of the publication process, including book sales, author contributions, store performance, and the impact of discounts. It will encompass historical sales data, author royalties based on royalty schedules, and distribution data from multiple bookstores.</a:t>
              </a:r>
              <a:endParaRPr b="0" i="0" sz="1300" u="none" cap="none" strike="noStrike">
                <a:solidFill>
                  <a:schemeClr val="dk1"/>
                </a:solidFill>
                <a:latin typeface="Calibri"/>
                <a:ea typeface="Calibri"/>
                <a:cs typeface="Calibri"/>
                <a:sym typeface="Calibri"/>
              </a:endParaRPr>
            </a:p>
          </p:txBody>
        </p:sp>
        <p:sp>
          <p:nvSpPr>
            <p:cNvPr id="154" name="Google Shape;154;p27"/>
            <p:cNvSpPr/>
            <p:nvPr/>
          </p:nvSpPr>
          <p:spPr>
            <a:xfrm>
              <a:off x="0" y="2835733"/>
              <a:ext cx="11844068" cy="1134099"/>
            </a:xfrm>
            <a:prstGeom prst="roundRect">
              <a:avLst>
                <a:gd fmla="val 10000" name="adj"/>
              </a:avLst>
            </a:prstGeom>
            <a:solidFill>
              <a:srgbClr val="CFDEE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5" name="Google Shape;155;p27"/>
            <p:cNvSpPr/>
            <p:nvPr/>
          </p:nvSpPr>
          <p:spPr>
            <a:xfrm>
              <a:off x="343065" y="3090906"/>
              <a:ext cx="623754" cy="623754"/>
            </a:xfrm>
            <a:prstGeom prst="rect">
              <a:avLst/>
            </a:prstGeom>
            <a:blipFill rotWithShape="1">
              <a:blip r:embed="rId5">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6" name="Google Shape;156;p27"/>
            <p:cNvSpPr/>
            <p:nvPr/>
          </p:nvSpPr>
          <p:spPr>
            <a:xfrm>
              <a:off x="1309885" y="2835733"/>
              <a:ext cx="10534182" cy="1134099"/>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7" name="Google Shape;157;p27"/>
            <p:cNvSpPr txBox="1"/>
            <p:nvPr/>
          </p:nvSpPr>
          <p:spPr>
            <a:xfrm>
              <a:off x="1309885" y="2835733"/>
              <a:ext cx="10534182" cy="1134099"/>
            </a:xfrm>
            <a:prstGeom prst="rect">
              <a:avLst/>
            </a:prstGeom>
            <a:noFill/>
            <a:ln>
              <a:noFill/>
            </a:ln>
          </p:spPr>
          <p:txBody>
            <a:bodyPr anchorCtr="0" anchor="ctr" bIns="90025" lIns="90025" spcFirstLastPara="1" rIns="90025" wrap="square" tIns="90025">
              <a:noAutofit/>
            </a:bodyPr>
            <a:lstStyle/>
            <a:p>
              <a:pPr indent="0" lvl="0" marL="0" marR="0" rtl="0" algn="l">
                <a:lnSpc>
                  <a:spcPct val="100000"/>
                </a:lnSpc>
                <a:spcBef>
                  <a:spcPts val="0"/>
                </a:spcBef>
                <a:spcAft>
                  <a:spcPts val="0"/>
                </a:spcAft>
                <a:buClr>
                  <a:schemeClr val="dk1"/>
                </a:buClr>
                <a:buSzPts val="1300"/>
                <a:buFont typeface="Calibri"/>
                <a:buNone/>
              </a:pPr>
              <a:r>
                <a:rPr b="0" i="0" lang="en-GB" sz="1300" u="none" cap="none" strike="noStrike">
                  <a:solidFill>
                    <a:schemeClr val="dk1"/>
                  </a:solidFill>
                  <a:latin typeface="Calibri"/>
                  <a:ea typeface="Calibri"/>
                  <a:cs typeface="Calibri"/>
                  <a:sym typeface="Calibri"/>
                </a:rPr>
                <a:t>Goal: The primary goal of this Power BI dashboard is to offer a holistic view of the publishing company's operations. It will provide actionable insights to optimize book sales, enhance author collaboration, improve store distribution strategies, and identify opportunities for growth and efficiency.</a:t>
              </a:r>
              <a:endParaRPr b="0" i="0" sz="1300" u="none" cap="none" strike="noStrike">
                <a:solidFill>
                  <a:schemeClr val="dk1"/>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3" name="Shape 323"/>
        <p:cNvGrpSpPr/>
        <p:nvPr/>
      </p:nvGrpSpPr>
      <p:grpSpPr>
        <a:xfrm>
          <a:off x="0" y="0"/>
          <a:ext cx="0" cy="0"/>
          <a:chOff x="0" y="0"/>
          <a:chExt cx="0" cy="0"/>
        </a:xfrm>
      </p:grpSpPr>
      <p:sp>
        <p:nvSpPr>
          <p:cNvPr id="324" name="Google Shape;324;p45"/>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25" name="Google Shape;325;p45"/>
          <p:cNvSpPr/>
          <p:nvPr/>
        </p:nvSpPr>
        <p:spPr>
          <a:xfrm flipH="1" rot="3967198">
            <a:off x="6473511" y="367870"/>
            <a:ext cx="2240924" cy="2240924"/>
          </a:xfrm>
          <a:prstGeom prst="arc">
            <a:avLst>
              <a:gd fmla="val 14441841" name="adj1"/>
              <a:gd fmla="val 0" name="adj2"/>
            </a:avLst>
          </a:prstGeom>
          <a:noFill/>
          <a:ln cap="rnd" cmpd="sng" w="127000">
            <a:solidFill>
              <a:schemeClr val="accent4"/>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26" name="Google Shape;326;p45"/>
          <p:cNvSpPr/>
          <p:nvPr/>
        </p:nvSpPr>
        <p:spPr>
          <a:xfrm flipH="1">
            <a:off x="0" y="4114800"/>
            <a:ext cx="2004647" cy="1028700"/>
          </a:xfrm>
          <a:custGeom>
            <a:rect b="b" l="l" r="r" t="t"/>
            <a:pathLst>
              <a:path extrusionOk="0" h="1371600" w="2672863">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27" name="Google Shape;327;p45"/>
          <p:cNvSpPr txBox="1"/>
          <p:nvPr/>
        </p:nvSpPr>
        <p:spPr>
          <a:xfrm>
            <a:off x="4421225" y="355150"/>
            <a:ext cx="4094100" cy="4470000"/>
          </a:xfrm>
          <a:prstGeom prst="rect">
            <a:avLst/>
          </a:prstGeom>
          <a:noFill/>
          <a:ln>
            <a:noFill/>
          </a:ln>
        </p:spPr>
        <p:txBody>
          <a:bodyPr anchorCtr="0" anchor="t" bIns="34275" lIns="68575" spcFirstLastPara="1" rIns="68575" wrap="square" tIns="34275">
            <a:noAutofit/>
          </a:bodyPr>
          <a:lstStyle/>
          <a:p>
            <a:pPr indent="139700" lvl="0" marL="0" marR="0" rtl="0" algn="l">
              <a:lnSpc>
                <a:spcPct val="90000"/>
              </a:lnSpc>
              <a:spcBef>
                <a:spcPts val="0"/>
              </a:spcBef>
              <a:spcAft>
                <a:spcPts val="0"/>
              </a:spcAft>
              <a:buClr>
                <a:schemeClr val="dk1"/>
              </a:buClr>
              <a:buSzPts val="998"/>
              <a:buFont typeface="Arial"/>
              <a:buNone/>
            </a:pPr>
            <a:r>
              <a:t/>
            </a:r>
            <a:endParaRPr b="0" i="0" sz="1097" u="none" cap="none" strike="noStrike">
              <a:solidFill>
                <a:schemeClr val="dk1"/>
              </a:solidFill>
              <a:latin typeface="Calibri"/>
              <a:ea typeface="Calibri"/>
              <a:cs typeface="Calibri"/>
              <a:sym typeface="Calibri"/>
            </a:endParaRPr>
          </a:p>
          <a:p>
            <a:pPr indent="-305356" lvl="0" marL="457200" rtl="0" algn="l">
              <a:lnSpc>
                <a:spcPct val="115000"/>
              </a:lnSpc>
              <a:spcBef>
                <a:spcPts val="1200"/>
              </a:spcBef>
              <a:spcAft>
                <a:spcPts val="0"/>
              </a:spcAft>
              <a:buClr>
                <a:schemeClr val="dk1"/>
              </a:buClr>
              <a:buSzPts val="1209"/>
              <a:buChar char="•"/>
            </a:pPr>
            <a:r>
              <a:rPr b="1" lang="en-GB" sz="1208">
                <a:solidFill>
                  <a:schemeClr val="dk1"/>
                </a:solidFill>
              </a:rPr>
              <a:t>Overall Revenue:</a:t>
            </a:r>
            <a:r>
              <a:rPr lang="en-GB" sz="1208">
                <a:solidFill>
                  <a:schemeClr val="dk1"/>
                </a:solidFill>
              </a:rPr>
              <a:t> "The table confirms our total revenue generated across all visible countries is </a:t>
            </a:r>
            <a:r>
              <a:rPr b="1" lang="en-GB" sz="1208">
                <a:solidFill>
                  <a:schemeClr val="dk1"/>
                </a:solidFill>
              </a:rPr>
              <a:t>₹67,406.56</a:t>
            </a:r>
            <a:r>
              <a:rPr lang="en-GB" sz="1208">
                <a:solidFill>
                  <a:schemeClr val="dk1"/>
                </a:solidFill>
              </a:rPr>
              <a:t>."</a:t>
            </a:r>
            <a:endParaRPr sz="1208">
              <a:solidFill>
                <a:schemeClr val="dk1"/>
              </a:solidFill>
            </a:endParaRPr>
          </a:p>
          <a:p>
            <a:pPr indent="-305356" lvl="0" marL="457200" rtl="0" algn="l">
              <a:lnSpc>
                <a:spcPct val="115000"/>
              </a:lnSpc>
              <a:spcBef>
                <a:spcPts val="0"/>
              </a:spcBef>
              <a:spcAft>
                <a:spcPts val="0"/>
              </a:spcAft>
              <a:buClr>
                <a:schemeClr val="dk1"/>
              </a:buClr>
              <a:buSzPts val="1209"/>
              <a:buChar char="•"/>
            </a:pPr>
            <a:r>
              <a:rPr b="1" lang="en-GB" sz="1208">
                <a:solidFill>
                  <a:schemeClr val="dk1"/>
                </a:solidFill>
              </a:rPr>
              <a:t>High-Contributing Countries:</a:t>
            </a:r>
            <a:r>
              <a:rPr lang="en-GB" sz="1208">
                <a:solidFill>
                  <a:schemeClr val="dk1"/>
                </a:solidFill>
              </a:rPr>
              <a:t> "From the visible portion, </a:t>
            </a:r>
            <a:r>
              <a:rPr b="1" lang="en-GB" sz="1208">
                <a:solidFill>
                  <a:schemeClr val="dk1"/>
                </a:solidFill>
              </a:rPr>
              <a:t>Brazil</a:t>
            </a:r>
            <a:r>
              <a:rPr lang="en-GB" sz="1208">
                <a:solidFill>
                  <a:schemeClr val="dk1"/>
                </a:solidFill>
              </a:rPr>
              <a:t> stands out as a significant revenue contributor with </a:t>
            </a:r>
            <a:r>
              <a:rPr b="1" lang="en-GB" sz="1208">
                <a:solidFill>
                  <a:schemeClr val="dk1"/>
                </a:solidFill>
              </a:rPr>
              <a:t>₹3,200.52</a:t>
            </a:r>
            <a:r>
              <a:rPr lang="en-GB" sz="1208">
                <a:solidFill>
                  <a:schemeClr val="dk1"/>
                </a:solidFill>
              </a:rPr>
              <a:t>. </a:t>
            </a:r>
            <a:r>
              <a:rPr b="1" lang="en-GB" sz="1208">
                <a:solidFill>
                  <a:schemeClr val="dk1"/>
                </a:solidFill>
              </a:rPr>
              <a:t>Argentina</a:t>
            </a:r>
            <a:r>
              <a:rPr lang="en-GB" sz="1208">
                <a:solidFill>
                  <a:schemeClr val="dk1"/>
                </a:solidFill>
              </a:rPr>
              <a:t> also shows strong revenue at </a:t>
            </a:r>
            <a:r>
              <a:rPr b="1" lang="en-GB" sz="1208">
                <a:solidFill>
                  <a:schemeClr val="dk1"/>
                </a:solidFill>
              </a:rPr>
              <a:t>₹1,434.48</a:t>
            </a:r>
            <a:r>
              <a:rPr lang="en-GB" sz="1208">
                <a:solidFill>
                  <a:schemeClr val="dk1"/>
                </a:solidFill>
              </a:rPr>
              <a:t>." (You'd scroll to identify the absolute top countries from the full list).</a:t>
            </a:r>
            <a:endParaRPr sz="1208">
              <a:solidFill>
                <a:schemeClr val="dk1"/>
              </a:solidFill>
            </a:endParaRPr>
          </a:p>
          <a:p>
            <a:pPr indent="-305356" lvl="0" marL="457200" rtl="0" algn="l">
              <a:lnSpc>
                <a:spcPct val="115000"/>
              </a:lnSpc>
              <a:spcBef>
                <a:spcPts val="0"/>
              </a:spcBef>
              <a:spcAft>
                <a:spcPts val="0"/>
              </a:spcAft>
              <a:buClr>
                <a:schemeClr val="dk1"/>
              </a:buClr>
              <a:buSzPts val="1209"/>
              <a:buChar char="•"/>
            </a:pPr>
            <a:r>
              <a:rPr b="1" lang="en-GB" sz="1208">
                <a:solidFill>
                  <a:schemeClr val="dk1"/>
                </a:solidFill>
              </a:rPr>
              <a:t>Smaller Markets:</a:t>
            </a:r>
            <a:r>
              <a:rPr lang="en-GB" sz="1208">
                <a:solidFill>
                  <a:schemeClr val="dk1"/>
                </a:solidFill>
              </a:rPr>
              <a:t> "Many other countries, such as Afghanistan, Algeria, American Samoa, and others in this view, contribute relatively smaller amounts of revenue individually."</a:t>
            </a:r>
            <a:endParaRPr sz="1208">
              <a:solidFill>
                <a:schemeClr val="dk1"/>
              </a:solidFill>
            </a:endParaRPr>
          </a:p>
          <a:p>
            <a:pPr indent="-305356" lvl="0" marL="457200" rtl="0" algn="l">
              <a:lnSpc>
                <a:spcPct val="115000"/>
              </a:lnSpc>
              <a:spcBef>
                <a:spcPts val="0"/>
              </a:spcBef>
              <a:spcAft>
                <a:spcPts val="0"/>
              </a:spcAft>
              <a:buClr>
                <a:schemeClr val="dk1"/>
              </a:buClr>
              <a:buSzPts val="1209"/>
              <a:buChar char="•"/>
            </a:pPr>
            <a:r>
              <a:rPr b="1" lang="en-GB" sz="1208">
                <a:solidFill>
                  <a:schemeClr val="dk1"/>
                </a:solidFill>
              </a:rPr>
              <a:t>Complement to Map:</a:t>
            </a:r>
            <a:r>
              <a:rPr lang="en-GB" sz="1208">
                <a:solidFill>
                  <a:schemeClr val="dk1"/>
                </a:solidFill>
              </a:rPr>
              <a:t> "While the map visual gives us a quick geographical overview, this table provides the granular numbers, allowing us to identify every country's exact financial contribution."</a:t>
            </a:r>
            <a:r>
              <a:rPr b="1" lang="en-GB" sz="1208">
                <a:solidFill>
                  <a:schemeClr val="dk1"/>
                </a:solidFill>
              </a:rPr>
              <a:t>What to Say:</a:t>
            </a:r>
            <a:endParaRPr b="1" sz="1208">
              <a:solidFill>
                <a:schemeClr val="dk1"/>
              </a:solidFill>
            </a:endParaRPr>
          </a:p>
          <a:p>
            <a:pPr indent="0" lvl="0" marL="0" rtl="0" algn="l">
              <a:lnSpc>
                <a:spcPct val="115000"/>
              </a:lnSpc>
              <a:spcBef>
                <a:spcPts val="1200"/>
              </a:spcBef>
              <a:spcAft>
                <a:spcPts val="0"/>
              </a:spcAft>
              <a:buSzPts val="523"/>
              <a:buNone/>
            </a:pPr>
            <a:r>
              <a:rPr lang="en-GB" sz="1208">
                <a:solidFill>
                  <a:schemeClr val="dk1"/>
                </a:solidFill>
              </a:rPr>
              <a:t>"This table provides the detailed financial breakdown by country. Here, we can see the exact revenue contributed b</a:t>
            </a:r>
            <a:endParaRPr sz="1208">
              <a:solidFill>
                <a:schemeClr val="dk1"/>
              </a:solidFill>
            </a:endParaRPr>
          </a:p>
          <a:p>
            <a:pPr indent="0" lvl="0" marL="457200" marR="0" rtl="0" algn="l">
              <a:lnSpc>
                <a:spcPct val="90000"/>
              </a:lnSpc>
              <a:spcBef>
                <a:spcPts val="1200"/>
              </a:spcBef>
              <a:spcAft>
                <a:spcPts val="0"/>
              </a:spcAft>
              <a:buSzPts val="523"/>
              <a:buNone/>
            </a:pPr>
            <a:r>
              <a:t/>
            </a:r>
            <a:endParaRPr sz="1097">
              <a:solidFill>
                <a:schemeClr val="dk1"/>
              </a:solidFill>
              <a:latin typeface="Calibri"/>
              <a:ea typeface="Calibri"/>
              <a:cs typeface="Calibri"/>
              <a:sym typeface="Calibri"/>
            </a:endParaRPr>
          </a:p>
          <a:p>
            <a:pPr indent="139700" lvl="0" marL="0" marR="0" rtl="0" algn="l">
              <a:lnSpc>
                <a:spcPct val="90000"/>
              </a:lnSpc>
              <a:spcBef>
                <a:spcPts val="500"/>
              </a:spcBef>
              <a:spcAft>
                <a:spcPts val="0"/>
              </a:spcAft>
              <a:buClr>
                <a:schemeClr val="dk1"/>
              </a:buClr>
              <a:buSzPts val="998"/>
              <a:buFont typeface="Arial"/>
              <a:buNone/>
            </a:pPr>
            <a:r>
              <a:t/>
            </a:r>
            <a:endParaRPr b="0" i="0" sz="1097" u="none" cap="none" strike="noStrike">
              <a:solidFill>
                <a:schemeClr val="dk1"/>
              </a:solidFill>
              <a:latin typeface="Calibri"/>
              <a:ea typeface="Calibri"/>
              <a:cs typeface="Calibri"/>
              <a:sym typeface="Calibri"/>
            </a:endParaRPr>
          </a:p>
        </p:txBody>
      </p:sp>
      <p:sp>
        <p:nvSpPr>
          <p:cNvPr id="328" name="Google Shape;328;p45"/>
          <p:cNvSpPr txBox="1"/>
          <p:nvPr>
            <p:ph idx="4294967295" type="sldNum"/>
          </p:nvPr>
        </p:nvSpPr>
        <p:spPr>
          <a:xfrm>
            <a:off x="6457950" y="4767263"/>
            <a:ext cx="2057400" cy="273844"/>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GB"/>
              <a:t>‹#›</a:t>
            </a:fld>
            <a:endParaRPr/>
          </a:p>
        </p:txBody>
      </p:sp>
      <p:pic>
        <p:nvPicPr>
          <p:cNvPr id="329" name="Google Shape;329;p45"/>
          <p:cNvPicPr preferRelativeResize="0"/>
          <p:nvPr/>
        </p:nvPicPr>
        <p:blipFill>
          <a:blip r:embed="rId3">
            <a:alphaModFix/>
          </a:blip>
          <a:stretch>
            <a:fillRect/>
          </a:stretch>
        </p:blipFill>
        <p:spPr>
          <a:xfrm>
            <a:off x="262625" y="441575"/>
            <a:ext cx="4094100" cy="2619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grpSp>
        <p:nvGrpSpPr>
          <p:cNvPr id="162" name="Google Shape;162;p28"/>
          <p:cNvGrpSpPr/>
          <p:nvPr/>
        </p:nvGrpSpPr>
        <p:grpSpPr>
          <a:xfrm>
            <a:off x="77638" y="497720"/>
            <a:ext cx="8883051" cy="2977011"/>
            <a:chOff x="0" y="484"/>
            <a:chExt cx="11844068" cy="3969348"/>
          </a:xfrm>
        </p:grpSpPr>
        <p:sp>
          <p:nvSpPr>
            <p:cNvPr id="163" name="Google Shape;163;p28"/>
            <p:cNvSpPr/>
            <p:nvPr/>
          </p:nvSpPr>
          <p:spPr>
            <a:xfrm>
              <a:off x="0" y="484"/>
              <a:ext cx="11844068" cy="1134099"/>
            </a:xfrm>
            <a:prstGeom prst="roundRect">
              <a:avLst>
                <a:gd fmla="val 10000" name="adj"/>
              </a:avLst>
            </a:prstGeom>
            <a:solidFill>
              <a:srgbClr val="CFDEE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4" name="Google Shape;164;p28"/>
            <p:cNvSpPr/>
            <p:nvPr/>
          </p:nvSpPr>
          <p:spPr>
            <a:xfrm>
              <a:off x="343065" y="255657"/>
              <a:ext cx="623754" cy="623754"/>
            </a:xfrm>
            <a:prstGeom prst="rect">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5" name="Google Shape;165;p28"/>
            <p:cNvSpPr/>
            <p:nvPr/>
          </p:nvSpPr>
          <p:spPr>
            <a:xfrm>
              <a:off x="1309885" y="484"/>
              <a:ext cx="10534182" cy="1134099"/>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6" name="Google Shape;166;p28"/>
            <p:cNvSpPr txBox="1"/>
            <p:nvPr/>
          </p:nvSpPr>
          <p:spPr>
            <a:xfrm>
              <a:off x="1309885" y="484"/>
              <a:ext cx="10534182" cy="1134099"/>
            </a:xfrm>
            <a:prstGeom prst="rect">
              <a:avLst/>
            </a:prstGeom>
            <a:noFill/>
            <a:ln>
              <a:noFill/>
            </a:ln>
          </p:spPr>
          <p:txBody>
            <a:bodyPr anchorCtr="0" anchor="ctr" bIns="90025" lIns="90025" spcFirstLastPara="1" rIns="90025" wrap="square" tIns="90025">
              <a:noAutofit/>
            </a:bodyPr>
            <a:lstStyle/>
            <a:p>
              <a:pPr indent="0" lvl="0" marL="0" marR="0" rtl="0" algn="l">
                <a:lnSpc>
                  <a:spcPct val="100000"/>
                </a:lnSpc>
                <a:spcBef>
                  <a:spcPts val="0"/>
                </a:spcBef>
                <a:spcAft>
                  <a:spcPts val="0"/>
                </a:spcAft>
                <a:buClr>
                  <a:schemeClr val="dk1"/>
                </a:buClr>
                <a:buSzPts val="1100"/>
                <a:buFont typeface="Calibri"/>
                <a:buNone/>
              </a:pPr>
              <a:r>
                <a:rPr b="0" i="0" lang="en-GB" sz="1100" u="none" cap="none" strike="noStrike">
                  <a:solidFill>
                    <a:schemeClr val="dk1"/>
                  </a:solidFill>
                  <a:latin typeface="Calibri"/>
                  <a:ea typeface="Calibri"/>
                  <a:cs typeface="Calibri"/>
                  <a:sym typeface="Calibri"/>
                </a:rPr>
                <a:t>Insights &amp; Recommendations: The Power BI dashboard will generate valuable insights into the top-selling book titles, bestselling genres, and sales trends over time. It will analyze the performance of different bookstores, identify bestselling authors, and calculate author royalties based on royalty schedules. Additionally, it will recommend effective discount strategies to boost book sales and customer engagement.</a:t>
              </a:r>
              <a:endParaRPr b="0" i="0" sz="1100" u="none" cap="none" strike="noStrike">
                <a:solidFill>
                  <a:schemeClr val="dk1"/>
                </a:solidFill>
                <a:latin typeface="Calibri"/>
                <a:ea typeface="Calibri"/>
                <a:cs typeface="Calibri"/>
                <a:sym typeface="Calibri"/>
              </a:endParaRPr>
            </a:p>
          </p:txBody>
        </p:sp>
        <p:sp>
          <p:nvSpPr>
            <p:cNvPr id="167" name="Google Shape;167;p28"/>
            <p:cNvSpPr/>
            <p:nvPr/>
          </p:nvSpPr>
          <p:spPr>
            <a:xfrm>
              <a:off x="0" y="1418109"/>
              <a:ext cx="11844068" cy="1134099"/>
            </a:xfrm>
            <a:prstGeom prst="roundRect">
              <a:avLst>
                <a:gd fmla="val 10000" name="adj"/>
              </a:avLst>
            </a:prstGeom>
            <a:solidFill>
              <a:srgbClr val="CFDEE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8" name="Google Shape;168;p28"/>
            <p:cNvSpPr/>
            <p:nvPr/>
          </p:nvSpPr>
          <p:spPr>
            <a:xfrm>
              <a:off x="343065" y="1673281"/>
              <a:ext cx="623754" cy="623754"/>
            </a:xfrm>
            <a:prstGeom prst="rect">
              <a:avLst/>
            </a:prstGeom>
            <a:blipFill rotWithShape="1">
              <a:blip r:embed="rId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9" name="Google Shape;169;p28"/>
            <p:cNvSpPr/>
            <p:nvPr/>
          </p:nvSpPr>
          <p:spPr>
            <a:xfrm>
              <a:off x="1309885" y="1418109"/>
              <a:ext cx="10534182" cy="1134099"/>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0" name="Google Shape;170;p28"/>
            <p:cNvSpPr txBox="1"/>
            <p:nvPr/>
          </p:nvSpPr>
          <p:spPr>
            <a:xfrm>
              <a:off x="1309885" y="1418109"/>
              <a:ext cx="10534182" cy="1134099"/>
            </a:xfrm>
            <a:prstGeom prst="rect">
              <a:avLst/>
            </a:prstGeom>
            <a:noFill/>
            <a:ln>
              <a:noFill/>
            </a:ln>
          </p:spPr>
          <p:txBody>
            <a:bodyPr anchorCtr="0" anchor="ctr" bIns="90025" lIns="90025" spcFirstLastPara="1" rIns="90025" wrap="square" tIns="90025">
              <a:noAutofit/>
            </a:bodyPr>
            <a:lstStyle/>
            <a:p>
              <a:pPr indent="0" lvl="0" marL="0" marR="0" rtl="0" algn="l">
                <a:lnSpc>
                  <a:spcPct val="100000"/>
                </a:lnSpc>
                <a:spcBef>
                  <a:spcPts val="0"/>
                </a:spcBef>
                <a:spcAft>
                  <a:spcPts val="0"/>
                </a:spcAft>
                <a:buClr>
                  <a:schemeClr val="dk1"/>
                </a:buClr>
                <a:buSzPts val="1100"/>
                <a:buFont typeface="Calibri"/>
                <a:buNone/>
              </a:pPr>
              <a:r>
                <a:rPr b="0" i="0" lang="en-GB" sz="1100" u="none" cap="none" strike="noStrike">
                  <a:solidFill>
                    <a:schemeClr val="dk1"/>
                  </a:solidFill>
                  <a:latin typeface="Calibri"/>
                  <a:ea typeface="Calibri"/>
                  <a:cs typeface="Calibri"/>
                  <a:sym typeface="Calibri"/>
                </a:rPr>
                <a:t>Report &amp; Presentation: The final deliverable will consist of a detailed report describing the data sources, data modeling methodologies, and data cleansing processes used in creating the Power BI dashboard. The report will also include a step-by-step guide on how to interpret the insights and use the dashboard for decision-making. The presentation will showcase the key findings, visualizations, and actionable recommendations derived from the dashboard's analysis.</a:t>
              </a:r>
              <a:endParaRPr b="0" i="0" sz="1100" u="none" cap="none" strike="noStrike">
                <a:solidFill>
                  <a:schemeClr val="dk1"/>
                </a:solidFill>
                <a:latin typeface="Calibri"/>
                <a:ea typeface="Calibri"/>
                <a:cs typeface="Calibri"/>
                <a:sym typeface="Calibri"/>
              </a:endParaRPr>
            </a:p>
          </p:txBody>
        </p:sp>
        <p:sp>
          <p:nvSpPr>
            <p:cNvPr id="171" name="Google Shape;171;p28"/>
            <p:cNvSpPr/>
            <p:nvPr/>
          </p:nvSpPr>
          <p:spPr>
            <a:xfrm>
              <a:off x="0" y="2835733"/>
              <a:ext cx="11844068" cy="1134099"/>
            </a:xfrm>
            <a:prstGeom prst="roundRect">
              <a:avLst>
                <a:gd fmla="val 10000" name="adj"/>
              </a:avLst>
            </a:prstGeom>
            <a:solidFill>
              <a:srgbClr val="CFDEE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2" name="Google Shape;172;p28"/>
            <p:cNvSpPr/>
            <p:nvPr/>
          </p:nvSpPr>
          <p:spPr>
            <a:xfrm>
              <a:off x="343065" y="3090906"/>
              <a:ext cx="623754" cy="623754"/>
            </a:xfrm>
            <a:prstGeom prst="rect">
              <a:avLst/>
            </a:prstGeom>
            <a:blipFill rotWithShape="1">
              <a:blip r:embed="rId5">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3" name="Google Shape;173;p28"/>
            <p:cNvSpPr/>
            <p:nvPr/>
          </p:nvSpPr>
          <p:spPr>
            <a:xfrm>
              <a:off x="1309885" y="2835733"/>
              <a:ext cx="10534182" cy="1134099"/>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4" name="Google Shape;174;p28"/>
            <p:cNvSpPr txBox="1"/>
            <p:nvPr/>
          </p:nvSpPr>
          <p:spPr>
            <a:xfrm>
              <a:off x="1309885" y="2835733"/>
              <a:ext cx="10534182" cy="1134099"/>
            </a:xfrm>
            <a:prstGeom prst="rect">
              <a:avLst/>
            </a:prstGeom>
            <a:noFill/>
            <a:ln>
              <a:noFill/>
            </a:ln>
          </p:spPr>
          <p:txBody>
            <a:bodyPr anchorCtr="0" anchor="ctr" bIns="90025" lIns="90025" spcFirstLastPara="1" rIns="90025" wrap="square" tIns="90025">
              <a:noAutofit/>
            </a:bodyPr>
            <a:lstStyle/>
            <a:p>
              <a:pPr indent="0" lvl="0" marL="0" marR="0" rtl="0" algn="l">
                <a:lnSpc>
                  <a:spcPct val="100000"/>
                </a:lnSpc>
                <a:spcBef>
                  <a:spcPts val="0"/>
                </a:spcBef>
                <a:spcAft>
                  <a:spcPts val="0"/>
                </a:spcAft>
                <a:buClr>
                  <a:schemeClr val="dk1"/>
                </a:buClr>
                <a:buSzPts val="1100"/>
                <a:buFont typeface="Calibri"/>
                <a:buNone/>
              </a:pPr>
              <a:r>
                <a:rPr b="0" i="0" lang="en-GB" sz="1100" u="none" cap="none" strike="noStrike">
                  <a:solidFill>
                    <a:schemeClr val="dk1"/>
                  </a:solidFill>
                  <a:latin typeface="Calibri"/>
                  <a:ea typeface="Calibri"/>
                  <a:cs typeface="Calibri"/>
                  <a:sym typeface="Calibri"/>
                </a:rPr>
                <a:t>The Power BI dashboard, along with the report and presentation, will serve as a powerful tool for the publishing company's stakeholders. It will empower them to make informed decisions, optimize book sales strategies, foster author collaborations, and enhance the overall business performance in the competitive publishing landscape.</a:t>
              </a:r>
              <a:endParaRPr b="0" i="0" sz="1100" u="none" cap="none" strike="noStrike">
                <a:solidFill>
                  <a:schemeClr val="dk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idx="4294967295" type="title"/>
          </p:nvPr>
        </p:nvSpPr>
        <p:spPr>
          <a:xfrm>
            <a:off x="857626" y="318031"/>
            <a:ext cx="4029075" cy="5334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chemeClr val="dk1"/>
              </a:buClr>
              <a:buSzPts val="1800"/>
              <a:buFont typeface="Arial"/>
              <a:buNone/>
            </a:pPr>
            <a:r>
              <a:rPr b="1" i="0" lang="en-GB" sz="1800" u="none" cap="none" strike="noStrike">
                <a:solidFill>
                  <a:schemeClr val="dk1"/>
                </a:solidFill>
                <a:latin typeface="Calibri"/>
                <a:ea typeface="Calibri"/>
                <a:cs typeface="Calibri"/>
                <a:sym typeface="Calibri"/>
              </a:rPr>
              <a:t>ER Diagram</a:t>
            </a:r>
            <a:endParaRPr/>
          </a:p>
        </p:txBody>
      </p:sp>
      <p:sp>
        <p:nvSpPr>
          <p:cNvPr id="181" name="Google Shape;181;p29"/>
          <p:cNvSpPr txBox="1"/>
          <p:nvPr>
            <p:ph idx="4294967295" type="sldNum"/>
          </p:nvPr>
        </p:nvSpPr>
        <p:spPr>
          <a:xfrm>
            <a:off x="8864204" y="4936331"/>
            <a:ext cx="279796" cy="154781"/>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GB"/>
              <a:t>‹#›</a:t>
            </a:fld>
            <a:endParaRPr/>
          </a:p>
        </p:txBody>
      </p:sp>
      <p:pic>
        <p:nvPicPr>
          <p:cNvPr id="182" name="Google Shape;182;p29"/>
          <p:cNvPicPr preferRelativeResize="0"/>
          <p:nvPr/>
        </p:nvPicPr>
        <p:blipFill>
          <a:blip r:embed="rId3">
            <a:alphaModFix/>
          </a:blip>
          <a:stretch>
            <a:fillRect/>
          </a:stretch>
        </p:blipFill>
        <p:spPr>
          <a:xfrm>
            <a:off x="0" y="776650"/>
            <a:ext cx="9012126" cy="4159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30"/>
          <p:cNvPicPr preferRelativeResize="0"/>
          <p:nvPr/>
        </p:nvPicPr>
        <p:blipFill>
          <a:blip r:embed="rId3">
            <a:alphaModFix/>
          </a:blip>
          <a:stretch>
            <a:fillRect/>
          </a:stretch>
        </p:blipFill>
        <p:spPr>
          <a:xfrm>
            <a:off x="400000" y="87925"/>
            <a:ext cx="8128549" cy="4909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2" name="Shape 192"/>
        <p:cNvGrpSpPr/>
        <p:nvPr/>
      </p:nvGrpSpPr>
      <p:grpSpPr>
        <a:xfrm>
          <a:off x="0" y="0"/>
          <a:ext cx="0" cy="0"/>
          <a:chOff x="0" y="0"/>
          <a:chExt cx="0" cy="0"/>
        </a:xfrm>
      </p:grpSpPr>
      <p:sp>
        <p:nvSpPr>
          <p:cNvPr id="193" name="Google Shape;193;p31"/>
          <p:cNvSpPr/>
          <p:nvPr/>
        </p:nvSpPr>
        <p:spPr>
          <a:xfrm>
            <a:off x="2286" y="0"/>
            <a:ext cx="9141714"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94" name="Google Shape;194;p31"/>
          <p:cNvSpPr/>
          <p:nvPr/>
        </p:nvSpPr>
        <p:spPr>
          <a:xfrm>
            <a:off x="0" y="0"/>
            <a:ext cx="9144000" cy="51435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195" name="Google Shape;195;p31"/>
          <p:cNvSpPr/>
          <p:nvPr/>
        </p:nvSpPr>
        <p:spPr>
          <a:xfrm>
            <a:off x="2077107" y="165147"/>
            <a:ext cx="7066893" cy="4978355"/>
          </a:xfrm>
          <a:custGeom>
            <a:rect b="b" l="l" r="r" t="t"/>
            <a:pathLst>
              <a:path extrusionOk="0" h="5770597" w="8191500">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96" name="Google Shape;196;p31"/>
          <p:cNvSpPr/>
          <p:nvPr/>
        </p:nvSpPr>
        <p:spPr>
          <a:xfrm>
            <a:off x="1657350" y="1574772"/>
            <a:ext cx="1456681" cy="1417163"/>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97" name="Google Shape;197;p31"/>
          <p:cNvSpPr/>
          <p:nvPr/>
        </p:nvSpPr>
        <p:spPr>
          <a:xfrm rot="-3079828">
            <a:off x="1209872" y="1119429"/>
            <a:ext cx="2240924" cy="2240924"/>
          </a:xfrm>
          <a:prstGeom prst="arc">
            <a:avLst>
              <a:gd fmla="val 14455503" name="adj1"/>
              <a:gd fmla="val 227775" name="adj2"/>
            </a:avLst>
          </a:prstGeom>
          <a:noFill/>
          <a:ln cap="rnd" cmpd="sng" w="127000">
            <a:solidFill>
              <a:schemeClr val="accent4"/>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198" name="Google Shape;198;p31"/>
          <p:cNvSpPr txBox="1"/>
          <p:nvPr>
            <p:ph idx="4294967295" type="title"/>
          </p:nvPr>
        </p:nvSpPr>
        <p:spPr>
          <a:xfrm>
            <a:off x="3028950" y="1454369"/>
            <a:ext cx="5733470" cy="2063315"/>
          </a:xfrm>
          <a:prstGeom prst="rect">
            <a:avLst/>
          </a:prstGeom>
          <a:noFill/>
          <a:ln>
            <a:noFill/>
          </a:ln>
        </p:spPr>
        <p:txBody>
          <a:bodyPr anchorCtr="0" anchor="b" bIns="34275" lIns="68575" spcFirstLastPara="1" rIns="68575" wrap="square" tIns="34275">
            <a:normAutofit/>
          </a:bodyPr>
          <a:lstStyle/>
          <a:p>
            <a:pPr indent="0" lvl="0" marL="0" marR="0" rtl="0" algn="r">
              <a:lnSpc>
                <a:spcPct val="90000"/>
              </a:lnSpc>
              <a:spcBef>
                <a:spcPts val="0"/>
              </a:spcBef>
              <a:spcAft>
                <a:spcPts val="0"/>
              </a:spcAft>
              <a:buClr>
                <a:schemeClr val="dk1"/>
              </a:buClr>
              <a:buSzPts val="4500"/>
              <a:buFont typeface="Calibri"/>
              <a:buNone/>
            </a:pPr>
            <a:r>
              <a:rPr b="0" i="0" lang="en-GB" sz="4500" u="none" cap="none" strike="noStrike">
                <a:solidFill>
                  <a:schemeClr val="dk1"/>
                </a:solidFill>
                <a:latin typeface="Calibri"/>
                <a:ea typeface="Calibri"/>
                <a:cs typeface="Calibri"/>
                <a:sym typeface="Calibri"/>
              </a:rPr>
              <a:t>Power BI Problem Statements</a:t>
            </a:r>
            <a:endParaRPr b="0" i="0" sz="4500" u="none" cap="none" strike="noStrike">
              <a:solidFill>
                <a:schemeClr val="dk1"/>
              </a:solidFill>
              <a:latin typeface="Calibri"/>
              <a:ea typeface="Calibri"/>
              <a:cs typeface="Calibri"/>
              <a:sym typeface="Calibri"/>
            </a:endParaRPr>
          </a:p>
        </p:txBody>
      </p:sp>
      <p:pic>
        <p:nvPicPr>
          <p:cNvPr descr="Microsoft Power BI" id="199" name="Google Shape;199;p31"/>
          <p:cNvPicPr preferRelativeResize="0"/>
          <p:nvPr/>
        </p:nvPicPr>
        <p:blipFill rotWithShape="1">
          <a:blip r:embed="rId3">
            <a:alphaModFix/>
          </a:blip>
          <a:srcRect b="0" l="0" r="0" t="0"/>
          <a:stretch/>
        </p:blipFill>
        <p:spPr>
          <a:xfrm>
            <a:off x="692658" y="541782"/>
            <a:ext cx="1118017" cy="1843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2"/>
          <p:cNvPicPr preferRelativeResize="0"/>
          <p:nvPr/>
        </p:nvPicPr>
        <p:blipFill>
          <a:blip r:embed="rId3">
            <a:alphaModFix/>
          </a:blip>
          <a:stretch>
            <a:fillRect/>
          </a:stretch>
        </p:blipFill>
        <p:spPr>
          <a:xfrm>
            <a:off x="152400" y="152400"/>
            <a:ext cx="8727826"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9" name="Shape 209"/>
        <p:cNvGrpSpPr/>
        <p:nvPr/>
      </p:nvGrpSpPr>
      <p:grpSpPr>
        <a:xfrm>
          <a:off x="0" y="0"/>
          <a:ext cx="0" cy="0"/>
          <a:chOff x="0" y="0"/>
          <a:chExt cx="0" cy="0"/>
        </a:xfrm>
      </p:grpSpPr>
      <p:sp>
        <p:nvSpPr>
          <p:cNvPr id="210" name="Google Shape;210;p33"/>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11" name="Google Shape;211;p33"/>
          <p:cNvSpPr/>
          <p:nvPr/>
        </p:nvSpPr>
        <p:spPr>
          <a:xfrm flipH="1" rot="3967198">
            <a:off x="6473511" y="367870"/>
            <a:ext cx="2240924" cy="2240924"/>
          </a:xfrm>
          <a:prstGeom prst="arc">
            <a:avLst>
              <a:gd fmla="val 14441841" name="adj1"/>
              <a:gd fmla="val 0" name="adj2"/>
            </a:avLst>
          </a:prstGeom>
          <a:noFill/>
          <a:ln cap="rnd" cmpd="sng" w="127000">
            <a:solidFill>
              <a:schemeClr val="accent4"/>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212" name="Google Shape;212;p33"/>
          <p:cNvSpPr/>
          <p:nvPr/>
        </p:nvSpPr>
        <p:spPr>
          <a:xfrm flipH="1">
            <a:off x="0" y="4114800"/>
            <a:ext cx="2004647" cy="1028700"/>
          </a:xfrm>
          <a:custGeom>
            <a:rect b="b" l="l" r="r" t="t"/>
            <a:pathLst>
              <a:path extrusionOk="0" h="1371600" w="2672863">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13" name="Google Shape;213;p33"/>
          <p:cNvSpPr txBox="1"/>
          <p:nvPr/>
        </p:nvSpPr>
        <p:spPr>
          <a:xfrm>
            <a:off x="4421250" y="110225"/>
            <a:ext cx="4094100" cy="4656900"/>
          </a:xfrm>
          <a:prstGeom prst="rect">
            <a:avLst/>
          </a:prstGeom>
          <a:noFill/>
          <a:ln>
            <a:noFill/>
          </a:ln>
        </p:spPr>
        <p:txBody>
          <a:bodyPr anchorCtr="0" anchor="t" bIns="34275" lIns="68575" spcFirstLastPara="1" rIns="68575" wrap="square" tIns="34275">
            <a:normAutofit lnSpcReduction="10000"/>
          </a:bodyPr>
          <a:lstStyle/>
          <a:p>
            <a:pPr indent="139700" lvl="0" marL="0" marR="0" rtl="0" algn="l">
              <a:lnSpc>
                <a:spcPct val="90000"/>
              </a:lnSpc>
              <a:spcBef>
                <a:spcPts val="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a:p>
            <a:pPr indent="-387350" lvl="0" marL="457200" rtl="0" algn="l">
              <a:lnSpc>
                <a:spcPct val="90000"/>
              </a:lnSpc>
              <a:spcBef>
                <a:spcPts val="500"/>
              </a:spcBef>
              <a:spcAft>
                <a:spcPts val="0"/>
              </a:spcAft>
              <a:buClr>
                <a:schemeClr val="dk1"/>
              </a:buClr>
              <a:buSzPts val="2500"/>
              <a:buChar char="•"/>
            </a:pPr>
            <a:r>
              <a:rPr b="1" lang="en-GB" sz="1500">
                <a:solidFill>
                  <a:schemeClr val="dk1"/>
                </a:solidFill>
              </a:rPr>
              <a:t>S</a:t>
            </a:r>
            <a:r>
              <a:rPr b="1" lang="en-GB" sz="1500">
                <a:solidFill>
                  <a:schemeClr val="dk1"/>
                </a:solidFill>
                <a:latin typeface="Calibri"/>
                <a:ea typeface="Calibri"/>
                <a:cs typeface="Calibri"/>
                <a:sym typeface="Calibri"/>
              </a:rPr>
              <a:t>trong Peak:</a:t>
            </a:r>
            <a:r>
              <a:rPr lang="en-GB" sz="1500">
                <a:solidFill>
                  <a:schemeClr val="dk1"/>
                </a:solidFill>
                <a:latin typeface="Calibri"/>
                <a:ea typeface="Calibri"/>
                <a:cs typeface="Calibri"/>
                <a:sym typeface="Calibri"/>
              </a:rPr>
              <a:t> "We observe a significant peak in revenue around </a:t>
            </a:r>
            <a:r>
              <a:rPr b="1" lang="en-GB" sz="1500">
                <a:solidFill>
                  <a:schemeClr val="dk1"/>
                </a:solidFill>
                <a:latin typeface="Calibri"/>
                <a:ea typeface="Calibri"/>
                <a:cs typeface="Calibri"/>
                <a:sym typeface="Calibri"/>
              </a:rPr>
              <a:t>September-October 2005</a:t>
            </a:r>
            <a:r>
              <a:rPr lang="en-GB" sz="1500">
                <a:solidFill>
                  <a:schemeClr val="dk1"/>
                </a:solidFill>
                <a:latin typeface="Calibri"/>
                <a:ea typeface="Calibri"/>
                <a:cs typeface="Calibri"/>
                <a:sym typeface="Calibri"/>
              </a:rPr>
              <a:t>, reaching nearly ₹3K. This suggests a potentially very strong rental period during those months."</a:t>
            </a:r>
            <a:endParaRPr sz="1500">
              <a:solidFill>
                <a:schemeClr val="dk1"/>
              </a:solidFill>
              <a:latin typeface="Calibri"/>
              <a:ea typeface="Calibri"/>
              <a:cs typeface="Calibri"/>
              <a:sym typeface="Calibri"/>
            </a:endParaRPr>
          </a:p>
          <a:p>
            <a:pPr indent="0" lvl="0" marL="457200" rtl="0" algn="l">
              <a:lnSpc>
                <a:spcPct val="90000"/>
              </a:lnSpc>
              <a:spcBef>
                <a:spcPts val="500"/>
              </a:spcBef>
              <a:spcAft>
                <a:spcPts val="0"/>
              </a:spcAft>
              <a:buNone/>
            </a:pPr>
            <a:r>
              <a:t/>
            </a:r>
            <a:endParaRPr sz="1500">
              <a:solidFill>
                <a:schemeClr val="dk1"/>
              </a:solidFill>
              <a:latin typeface="Calibri"/>
              <a:ea typeface="Calibri"/>
              <a:cs typeface="Calibri"/>
              <a:sym typeface="Calibri"/>
            </a:endParaRPr>
          </a:p>
          <a:p>
            <a:pPr indent="0" lvl="0" marL="457200" rtl="0" algn="l">
              <a:lnSpc>
                <a:spcPct val="90000"/>
              </a:lnSpc>
              <a:spcBef>
                <a:spcPts val="500"/>
              </a:spcBef>
              <a:spcAft>
                <a:spcPts val="0"/>
              </a:spcAft>
              <a:buNone/>
            </a:pPr>
            <a:r>
              <a:rPr b="1" lang="en-GB" sz="1500">
                <a:solidFill>
                  <a:schemeClr val="dk1"/>
                </a:solidFill>
                <a:latin typeface="Calibri"/>
                <a:ea typeface="Calibri"/>
                <a:cs typeface="Calibri"/>
                <a:sym typeface="Calibri"/>
              </a:rPr>
              <a:t>Subsequent Decline:</a:t>
            </a:r>
            <a:r>
              <a:rPr lang="en-GB" sz="1500">
                <a:solidFill>
                  <a:schemeClr val="dk1"/>
                </a:solidFill>
                <a:latin typeface="Calibri"/>
                <a:ea typeface="Calibri"/>
                <a:cs typeface="Calibri"/>
                <a:sym typeface="Calibri"/>
              </a:rPr>
              <a:t> "Following this peak, there's a noticeable decline into November 2005 and further into January 2006, dropping to about ₹0.5K."</a:t>
            </a:r>
            <a:endParaRPr sz="1500">
              <a:solidFill>
                <a:schemeClr val="dk1"/>
              </a:solidFill>
              <a:latin typeface="Calibri"/>
              <a:ea typeface="Calibri"/>
              <a:cs typeface="Calibri"/>
              <a:sym typeface="Calibri"/>
            </a:endParaRPr>
          </a:p>
          <a:p>
            <a:pPr indent="0" lvl="0" marL="457200" rtl="0" algn="l">
              <a:lnSpc>
                <a:spcPct val="90000"/>
              </a:lnSpc>
              <a:spcBef>
                <a:spcPts val="500"/>
              </a:spcBef>
              <a:spcAft>
                <a:spcPts val="0"/>
              </a:spcAft>
              <a:buNone/>
            </a:pPr>
            <a:r>
              <a:t/>
            </a:r>
            <a:endParaRPr sz="1500">
              <a:solidFill>
                <a:schemeClr val="dk1"/>
              </a:solidFill>
              <a:latin typeface="Calibri"/>
              <a:ea typeface="Calibri"/>
              <a:cs typeface="Calibri"/>
              <a:sym typeface="Calibri"/>
            </a:endParaRPr>
          </a:p>
          <a:p>
            <a:pPr indent="0" lvl="0" marL="457200" marR="0" rtl="0" algn="l">
              <a:lnSpc>
                <a:spcPct val="90000"/>
              </a:lnSpc>
              <a:spcBef>
                <a:spcPts val="500"/>
              </a:spcBef>
              <a:spcAft>
                <a:spcPts val="0"/>
              </a:spcAft>
              <a:buNone/>
            </a:pPr>
            <a:r>
              <a:rPr b="1" lang="en-GB" sz="1500">
                <a:solidFill>
                  <a:schemeClr val="dk1"/>
                </a:solidFill>
                <a:latin typeface="Calibri"/>
                <a:ea typeface="Calibri"/>
                <a:cs typeface="Calibri"/>
                <a:sym typeface="Calibri"/>
              </a:rPr>
              <a:t>Potential Seasonality:</a:t>
            </a:r>
            <a:r>
              <a:rPr lang="en-GB" sz="1500">
                <a:solidFill>
                  <a:schemeClr val="dk1"/>
                </a:solidFill>
                <a:latin typeface="Calibri"/>
                <a:ea typeface="Calibri"/>
                <a:cs typeface="Calibri"/>
                <a:sym typeface="Calibri"/>
              </a:rPr>
              <a:t> "This pattern might indicate seasonality, with a strong Q3/Q4 peak in 2005 followed by a slower period towards year-end/new year. Further historical data would confirm this seasonal trend."</a:t>
            </a:r>
            <a:endParaRPr sz="2500">
              <a:solidFill>
                <a:schemeClr val="dk1"/>
              </a:solidFill>
              <a:latin typeface="Calibri"/>
              <a:ea typeface="Calibri"/>
              <a:cs typeface="Calibri"/>
              <a:sym typeface="Calibri"/>
            </a:endParaRPr>
          </a:p>
          <a:p>
            <a:pPr indent="139700" lvl="0" marL="0" marR="0" rtl="0" algn="l">
              <a:lnSpc>
                <a:spcPct val="90000"/>
              </a:lnSpc>
              <a:spcBef>
                <a:spcPts val="500"/>
              </a:spcBef>
              <a:spcAft>
                <a:spcPts val="0"/>
              </a:spcAft>
              <a:buClr>
                <a:schemeClr val="dk1"/>
              </a:buClr>
              <a:buSzPts val="2100"/>
              <a:buFont typeface="Arial"/>
              <a:buNone/>
            </a:pPr>
            <a:r>
              <a:t/>
            </a:r>
            <a:endParaRPr b="0" i="0" sz="2500" u="none" cap="none" strike="noStrike">
              <a:solidFill>
                <a:schemeClr val="dk1"/>
              </a:solidFill>
              <a:latin typeface="Calibri"/>
              <a:ea typeface="Calibri"/>
              <a:cs typeface="Calibri"/>
              <a:sym typeface="Calibri"/>
            </a:endParaRPr>
          </a:p>
        </p:txBody>
      </p:sp>
      <p:sp>
        <p:nvSpPr>
          <p:cNvPr id="214" name="Google Shape;214;p33"/>
          <p:cNvSpPr txBox="1"/>
          <p:nvPr>
            <p:ph idx="4294967295" type="sldNum"/>
          </p:nvPr>
        </p:nvSpPr>
        <p:spPr>
          <a:xfrm>
            <a:off x="6457950" y="4767263"/>
            <a:ext cx="2057400" cy="273844"/>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GB"/>
              <a:t>‹#›</a:t>
            </a:fld>
            <a:endParaRPr/>
          </a:p>
        </p:txBody>
      </p:sp>
      <p:pic>
        <p:nvPicPr>
          <p:cNvPr id="215" name="Google Shape;215;p33"/>
          <p:cNvPicPr preferRelativeResize="0"/>
          <p:nvPr/>
        </p:nvPicPr>
        <p:blipFill>
          <a:blip r:embed="rId3">
            <a:alphaModFix/>
          </a:blip>
          <a:stretch>
            <a:fillRect/>
          </a:stretch>
        </p:blipFill>
        <p:spPr>
          <a:xfrm>
            <a:off x="225650" y="1018100"/>
            <a:ext cx="3950700" cy="2638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0" name="Shape 220"/>
        <p:cNvGrpSpPr/>
        <p:nvPr/>
      </p:nvGrpSpPr>
      <p:grpSpPr>
        <a:xfrm>
          <a:off x="0" y="0"/>
          <a:ext cx="0" cy="0"/>
          <a:chOff x="0" y="0"/>
          <a:chExt cx="0" cy="0"/>
        </a:xfrm>
      </p:grpSpPr>
      <p:sp>
        <p:nvSpPr>
          <p:cNvPr id="221" name="Google Shape;221;p34"/>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22" name="Google Shape;222;p34"/>
          <p:cNvSpPr/>
          <p:nvPr/>
        </p:nvSpPr>
        <p:spPr>
          <a:xfrm flipH="1" rot="3967198">
            <a:off x="6473511" y="367870"/>
            <a:ext cx="2240924" cy="2240924"/>
          </a:xfrm>
          <a:prstGeom prst="arc">
            <a:avLst>
              <a:gd fmla="val 14441841" name="adj1"/>
              <a:gd fmla="val 0" name="adj2"/>
            </a:avLst>
          </a:prstGeom>
          <a:noFill/>
          <a:ln cap="rnd" cmpd="sng" w="127000">
            <a:solidFill>
              <a:schemeClr val="accent4"/>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223" name="Google Shape;223;p34"/>
          <p:cNvSpPr/>
          <p:nvPr/>
        </p:nvSpPr>
        <p:spPr>
          <a:xfrm flipH="1">
            <a:off x="0" y="4114800"/>
            <a:ext cx="2004647" cy="1028700"/>
          </a:xfrm>
          <a:custGeom>
            <a:rect b="b" l="l" r="r" t="t"/>
            <a:pathLst>
              <a:path extrusionOk="0" h="1371600" w="2672863">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24" name="Google Shape;224;p34"/>
          <p:cNvSpPr txBox="1"/>
          <p:nvPr/>
        </p:nvSpPr>
        <p:spPr>
          <a:xfrm>
            <a:off x="5033975" y="808275"/>
            <a:ext cx="3881700" cy="3551400"/>
          </a:xfrm>
          <a:prstGeom prst="rect">
            <a:avLst/>
          </a:prstGeom>
          <a:noFill/>
          <a:ln>
            <a:noFill/>
          </a:ln>
        </p:spPr>
        <p:txBody>
          <a:bodyPr anchorCtr="0" anchor="t" bIns="34275" lIns="68575" spcFirstLastPara="1" rIns="68575" wrap="square" tIns="34275">
            <a:noAutofit/>
          </a:bodyPr>
          <a:lstStyle/>
          <a:p>
            <a:pPr indent="139700" lvl="0" marL="0" marR="0" rtl="0" algn="l">
              <a:lnSpc>
                <a:spcPct val="90000"/>
              </a:lnSpc>
              <a:spcBef>
                <a:spcPts val="0"/>
              </a:spcBef>
              <a:spcAft>
                <a:spcPts val="0"/>
              </a:spcAft>
              <a:buClr>
                <a:schemeClr val="dk1"/>
              </a:buClr>
              <a:buSzPts val="2100"/>
              <a:buFont typeface="Arial"/>
              <a:buNone/>
            </a:pPr>
            <a:r>
              <a:t/>
            </a:r>
            <a:endParaRPr b="0" i="0" sz="2500" u="none" cap="none" strike="noStrike">
              <a:solidFill>
                <a:schemeClr val="dk1"/>
              </a:solidFill>
              <a:latin typeface="Calibri"/>
              <a:ea typeface="Calibri"/>
              <a:cs typeface="Calibri"/>
              <a:sym typeface="Calibri"/>
            </a:endParaRPr>
          </a:p>
          <a:p>
            <a:pPr indent="139700" lvl="0" marL="0" rtl="0" algn="l">
              <a:lnSpc>
                <a:spcPct val="90000"/>
              </a:lnSpc>
              <a:spcBef>
                <a:spcPts val="500"/>
              </a:spcBef>
              <a:spcAft>
                <a:spcPts val="0"/>
              </a:spcAft>
              <a:buClr>
                <a:schemeClr val="dk1"/>
              </a:buClr>
              <a:buSzPts val="1100"/>
              <a:buFont typeface="Arial"/>
              <a:buNone/>
            </a:pPr>
            <a:r>
              <a:rPr b="1" lang="en-GB" sz="1500">
                <a:solidFill>
                  <a:schemeClr val="dk1"/>
                </a:solidFill>
              </a:rPr>
              <a:t>Significant Variation:</a:t>
            </a:r>
            <a:r>
              <a:rPr lang="en-GB" sz="1500">
                <a:solidFill>
                  <a:schemeClr val="dk1"/>
                </a:solidFill>
              </a:rPr>
              <a:t> "There's considerable variation in the average amount customers spend per rental across different cities. Some cities consistently show higher average transaction values (e.g., 'A Coruña', 'Abha'), while others are lower (e.g., 'Apia', 'Ahmadnagar')."</a:t>
            </a:r>
            <a:endParaRPr sz="1500">
              <a:solidFill>
                <a:schemeClr val="dk1"/>
              </a:solidFill>
            </a:endParaRPr>
          </a:p>
          <a:p>
            <a:pPr indent="139700" lvl="0" marL="0" rtl="0" algn="l">
              <a:lnSpc>
                <a:spcPct val="90000"/>
              </a:lnSpc>
              <a:spcBef>
                <a:spcPts val="500"/>
              </a:spcBef>
              <a:spcAft>
                <a:spcPts val="0"/>
              </a:spcAft>
              <a:buClr>
                <a:schemeClr val="dk1"/>
              </a:buClr>
              <a:buSzPts val="1100"/>
              <a:buFont typeface="Arial"/>
              <a:buNone/>
            </a:pPr>
            <a:r>
              <a:rPr b="1" lang="en-GB" sz="1500">
                <a:solidFill>
                  <a:schemeClr val="dk1"/>
                </a:solidFill>
              </a:rPr>
              <a:t>High-Value Locations:</a:t>
            </a:r>
            <a:r>
              <a:rPr lang="en-GB" sz="1500">
                <a:solidFill>
                  <a:schemeClr val="dk1"/>
                </a:solidFill>
              </a:rPr>
              <a:t> "Identifying these cities with higher average rental values is critical as they indicate either customers willing to rent more expensive films, or more items per transaction."</a:t>
            </a:r>
            <a:endParaRPr sz="1500">
              <a:solidFill>
                <a:schemeClr val="dk1"/>
              </a:solidFill>
            </a:endParaRPr>
          </a:p>
          <a:p>
            <a:pPr indent="139700" lvl="0" marL="0" marR="0" rtl="0" algn="l">
              <a:lnSpc>
                <a:spcPct val="90000"/>
              </a:lnSpc>
              <a:spcBef>
                <a:spcPts val="500"/>
              </a:spcBef>
              <a:spcAft>
                <a:spcPts val="0"/>
              </a:spcAft>
              <a:buClr>
                <a:schemeClr val="dk1"/>
              </a:buClr>
              <a:buSzPts val="2100"/>
              <a:buFont typeface="Arial"/>
              <a:buNone/>
            </a:pPr>
            <a:r>
              <a:t/>
            </a:r>
            <a:endParaRPr sz="2600">
              <a:solidFill>
                <a:schemeClr val="dk1"/>
              </a:solidFill>
              <a:latin typeface="Calibri"/>
              <a:ea typeface="Calibri"/>
              <a:cs typeface="Calibri"/>
              <a:sym typeface="Calibri"/>
            </a:endParaRPr>
          </a:p>
        </p:txBody>
      </p:sp>
      <p:sp>
        <p:nvSpPr>
          <p:cNvPr id="225" name="Google Shape;225;p34"/>
          <p:cNvSpPr txBox="1"/>
          <p:nvPr>
            <p:ph idx="4294967295" type="sldNum"/>
          </p:nvPr>
        </p:nvSpPr>
        <p:spPr>
          <a:xfrm>
            <a:off x="6457950" y="4767263"/>
            <a:ext cx="2057400" cy="273844"/>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GB"/>
              <a:t>‹#›</a:t>
            </a:fld>
            <a:endParaRPr/>
          </a:p>
        </p:txBody>
      </p:sp>
      <p:pic>
        <p:nvPicPr>
          <p:cNvPr id="226" name="Google Shape;226;p34"/>
          <p:cNvPicPr preferRelativeResize="0"/>
          <p:nvPr/>
        </p:nvPicPr>
        <p:blipFill>
          <a:blip r:embed="rId3">
            <a:alphaModFix/>
          </a:blip>
          <a:stretch>
            <a:fillRect/>
          </a:stretch>
        </p:blipFill>
        <p:spPr>
          <a:xfrm>
            <a:off x="154449" y="643350"/>
            <a:ext cx="4523675" cy="2571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