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301" y="31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loud.ibm.com/docs/cloud-object-storage" TargetMode="External"/><Relationship Id="rId2" Type="http://schemas.openxmlformats.org/officeDocument/2006/relationships/hyperlink" Target="https://cloud.ibm.com/docs/watson-assistant" TargetMode="External"/><Relationship Id="rId1" Type="http://schemas.openxmlformats.org/officeDocument/2006/relationships/slideLayout" Target="../slideLayouts/slideLayout2.xml"/><Relationship Id="rId5" Type="http://schemas.openxmlformats.org/officeDocument/2006/relationships/hyperlink" Target="https://dataplatform.cloud.ibm.com/docs/content/wsj/analyze-data/fm-agent-lab.html?context=wx&amp;audience=wdp#model" TargetMode="External"/><Relationship Id="rId4" Type="http://schemas.openxmlformats.org/officeDocument/2006/relationships/hyperlink" Target="https://cloud.ibm.com/docs/watsonx-ai"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Parimal Ahire</a:t>
            </a:r>
          </a:p>
          <a:p>
            <a:pPr marL="457200" indent="-457200">
              <a:buAutoNum type="arabicPeriod"/>
            </a:pPr>
            <a:r>
              <a:rPr lang="en-US" sz="2000" b="1" dirty="0">
                <a:solidFill>
                  <a:schemeClr val="accent1">
                    <a:lumMod val="75000"/>
                  </a:schemeClr>
                </a:solidFill>
                <a:latin typeface="Arial"/>
                <a:cs typeface="Arial"/>
              </a:rPr>
              <a:t>MIT Academy Of Engineering </a:t>
            </a:r>
          </a:p>
          <a:p>
            <a:pPr marL="457200" indent="-457200">
              <a:buAutoNum type="arabicPeriod"/>
            </a:pPr>
            <a:r>
              <a:rPr lang="en-US" sz="2000" b="1" dirty="0">
                <a:solidFill>
                  <a:schemeClr val="accent1">
                    <a:lumMod val="75000"/>
                  </a:schemeClr>
                </a:solidFill>
                <a:latin typeface="Arial"/>
                <a:cs typeface="Arial"/>
              </a:rPr>
              <a:t>Computer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85364" y="725306"/>
            <a:ext cx="11029616" cy="530296"/>
          </a:xfrm>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336625"/>
            <a:ext cx="11029615" cy="4923392"/>
          </a:xfrm>
        </p:spPr>
        <p:txBody>
          <a:bodyPr>
            <a:normAutofit/>
          </a:bodyPr>
          <a:lstStyle/>
          <a:p>
            <a:pPr marL="305435" indent="-305435"/>
            <a:r>
              <a:rPr lang="en-IN" sz="1600" dirty="0"/>
              <a:t>IBM Watson Assistant Documentation  </a:t>
            </a:r>
          </a:p>
          <a:p>
            <a:pPr marL="324000" lvl="1" indent="0">
              <a:buNone/>
            </a:pPr>
            <a:r>
              <a:rPr lang="en-IN" sz="1600" dirty="0">
                <a:hlinkClick r:id="rId2"/>
              </a:rPr>
              <a:t>https://cloud.ibm.com/docs/watson-assistant</a:t>
            </a:r>
            <a:endParaRPr lang="en-IN" sz="1600" dirty="0"/>
          </a:p>
          <a:p>
            <a:pPr marL="305435" indent="-305435"/>
            <a:r>
              <a:rPr lang="en-IN" sz="1600" dirty="0"/>
              <a:t>IBM Cloud Object Storage Guide           </a:t>
            </a:r>
          </a:p>
          <a:p>
            <a:pPr marL="324000" lvl="1" indent="0">
              <a:buNone/>
            </a:pPr>
            <a:r>
              <a:rPr lang="en-IN" sz="1600" dirty="0">
                <a:hlinkClick r:id="rId3"/>
              </a:rPr>
              <a:t>https://cloud.ibm.com/docs/cloud-object-storage</a:t>
            </a:r>
            <a:endParaRPr lang="en-IN" sz="1600" dirty="0"/>
          </a:p>
          <a:p>
            <a:pPr marL="305435" indent="-305435"/>
            <a:r>
              <a:rPr lang="en-IN" sz="1600" dirty="0"/>
              <a:t>IBM Watsonx.ai Studio Overview   </a:t>
            </a:r>
          </a:p>
          <a:p>
            <a:pPr marL="324000" lvl="1" indent="0">
              <a:buNone/>
            </a:pPr>
            <a:r>
              <a:rPr lang="en-IN" sz="1600" dirty="0">
                <a:hlinkClick r:id="rId4"/>
              </a:rPr>
              <a:t>https://cloud.ibm.com/docs/watsonx-ai</a:t>
            </a:r>
            <a:endParaRPr lang="en-IN" sz="1600" dirty="0"/>
          </a:p>
          <a:p>
            <a:pPr marL="305435" indent="-305435"/>
            <a:r>
              <a:rPr lang="en-IN" sz="1600" dirty="0"/>
              <a:t>IBM watsonx.ai Agentic AI Lab (Foundation Model Lab)</a:t>
            </a:r>
            <a:br>
              <a:rPr lang="en-IN" sz="1600" dirty="0"/>
            </a:br>
            <a:r>
              <a:rPr lang="en-IN" sz="1600" dirty="0">
                <a:hlinkClick r:id="rId5"/>
              </a:rPr>
              <a:t>https://dataplatform.cloud.ibm.com/docs/content/wsj/analyze-data/fm-agent-lab.html?context=wx&amp;audience=wdp#model</a:t>
            </a:r>
            <a:endParaRPr lang="en-IN" sz="1600" dirty="0"/>
          </a:p>
          <a:p>
            <a:pPr marL="305435" indent="-305435"/>
            <a:r>
              <a:rPr lang="en-US" sz="1600" dirty="0"/>
              <a:t>International Journal of Computing and Engineering </a:t>
            </a:r>
          </a:p>
          <a:p>
            <a:pPr marL="324000" lvl="1" indent="0">
              <a:buNone/>
            </a:pPr>
            <a:r>
              <a:rPr lang="en-US" sz="1600" dirty="0"/>
              <a:t>ISSN 2958-7425 (online) </a:t>
            </a:r>
          </a:p>
          <a:p>
            <a:pPr marL="324000" lvl="1" indent="0">
              <a:buNone/>
            </a:pPr>
            <a:r>
              <a:rPr lang="en-US" sz="1600" dirty="0"/>
              <a:t>Vol. 7, Issue No. 12, pp. 1 - 10, 2025 </a:t>
            </a:r>
            <a:endParaRPr lang="en-IN" sz="1600" dirty="0"/>
          </a:p>
          <a:p>
            <a:pPr marL="0" indent="0">
              <a:buNone/>
            </a:pPr>
            <a:endParaRPr lang="en-IN" sz="1600" dirty="0"/>
          </a:p>
          <a:p>
            <a:pPr marL="0" indent="0">
              <a:buNone/>
            </a:pPr>
            <a:endParaRPr lang="en-IN" sz="16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A1958E95-1F91-E3AE-F9C5-5CDE551D91EA}"/>
              </a:ext>
            </a:extLst>
          </p:cNvPr>
          <p:cNvPicPr>
            <a:picLocks noGrp="1" noChangeAspect="1"/>
          </p:cNvPicPr>
          <p:nvPr>
            <p:ph idx="1"/>
          </p:nvPr>
        </p:nvPicPr>
        <p:blipFill>
          <a:blip r:embed="rId2"/>
          <a:stretch>
            <a:fillRect/>
          </a:stretch>
        </p:blipFill>
        <p:spPr>
          <a:xfrm>
            <a:off x="2514332" y="1232452"/>
            <a:ext cx="7081081" cy="5291167"/>
          </a:xfr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a:extLst>
              <a:ext uri="{FF2B5EF4-FFF2-40B4-BE49-F238E27FC236}">
                <a16:creationId xmlns:a16="http://schemas.microsoft.com/office/drawing/2014/main" id="{320A4F27-2AE2-8E37-81DD-07EEFC9D075E}"/>
              </a:ext>
            </a:extLst>
          </p:cNvPr>
          <p:cNvPicPr>
            <a:picLocks noGrp="1" noChangeAspect="1"/>
          </p:cNvPicPr>
          <p:nvPr>
            <p:ph idx="1"/>
          </p:nvPr>
        </p:nvPicPr>
        <p:blipFill>
          <a:blip r:embed="rId2"/>
          <a:stretch>
            <a:fillRect/>
          </a:stretch>
        </p:blipFill>
        <p:spPr>
          <a:xfrm>
            <a:off x="2450737" y="1232452"/>
            <a:ext cx="7052078" cy="5274385"/>
          </a:xfr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a:extLst>
              <a:ext uri="{FF2B5EF4-FFF2-40B4-BE49-F238E27FC236}">
                <a16:creationId xmlns:a16="http://schemas.microsoft.com/office/drawing/2014/main" id="{D189D041-C8AF-E711-BCDA-0115521CDA14}"/>
              </a:ext>
            </a:extLst>
          </p:cNvPr>
          <p:cNvPicPr>
            <a:picLocks noGrp="1" noChangeAspect="1"/>
          </p:cNvPicPr>
          <p:nvPr>
            <p:ph idx="1"/>
          </p:nvPr>
        </p:nvPicPr>
        <p:blipFill>
          <a:blip r:embed="rId2"/>
          <a:stretch>
            <a:fillRect/>
          </a:stretch>
        </p:blipFill>
        <p:spPr>
          <a:xfrm>
            <a:off x="1943782" y="1232452"/>
            <a:ext cx="8304435" cy="5109447"/>
          </a:xfr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707923"/>
            <a:ext cx="10515600" cy="589936"/>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671052" y="129785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875716"/>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548903"/>
            <a:ext cx="11029615" cy="3760193"/>
          </a:xfrm>
        </p:spPr>
        <p:txBody>
          <a:bodyPr>
            <a:normAutofit/>
          </a:bodyPr>
          <a:lstStyle/>
          <a:p>
            <a:pPr marL="0" indent="0">
              <a:buNone/>
            </a:pPr>
            <a:r>
              <a:rPr lang="en-US" sz="2000" dirty="0"/>
              <a:t>Students today face an overwhelming number of online courses, platforms, and specializations, making it difficult to choose the right learning path. Many struggle to align their educational journey with personal interests, skill levels, and long-term career goals. This often leads to wasted time, confusion, and low motivation. Generic recommendation systems fail to offer the depth of personalization learners need. Without tailored guidance, students may follow the wrong path or abandon learning altogether. There is a pressing need for an intelligent, adaptable system that understands each learner’s context and provides dynamic, evolving support. Such a solution should actively guide users, respond to their progress, and help them make informed decisions throughout their journey.</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3" name="TextBox 2">
            <a:extLst>
              <a:ext uri="{FF2B5EF4-FFF2-40B4-BE49-F238E27FC236}">
                <a16:creationId xmlns:a16="http://schemas.microsoft.com/office/drawing/2014/main" id="{E8C5CC2C-57EC-4E9C-F532-A009AA66C00E}"/>
              </a:ext>
            </a:extLst>
          </p:cNvPr>
          <p:cNvSpPr txBox="1"/>
          <p:nvPr/>
        </p:nvSpPr>
        <p:spPr>
          <a:xfrm>
            <a:off x="510515" y="1414728"/>
            <a:ext cx="11170970" cy="4758226"/>
          </a:xfrm>
          <a:prstGeom prst="rect">
            <a:avLst/>
          </a:prstGeom>
          <a:noFill/>
          <a:ln>
            <a:noFill/>
          </a:ln>
        </p:spPr>
        <p:txBody>
          <a:bodyPr wrap="square" rtlCol="0">
            <a:spAutoFit/>
          </a:bodyPr>
          <a:lstStyle/>
          <a:p>
            <a:pPr defTabSz="457200">
              <a:lnSpc>
                <a:spcPct val="110000"/>
              </a:lnSpc>
              <a:spcBef>
                <a:spcPct val="20000"/>
              </a:spcBef>
              <a:spcAft>
                <a:spcPts val="600"/>
              </a:spcAft>
              <a:buClr>
                <a:schemeClr val="accent1"/>
              </a:buClr>
              <a:buSzPct val="92000"/>
            </a:pPr>
            <a:r>
              <a:rPr lang="en-US" sz="1400" dirty="0">
                <a:solidFill>
                  <a:schemeClr val="tx1">
                    <a:lumMod val="75000"/>
                    <a:lumOff val="25000"/>
                  </a:schemeClr>
                </a:solidFill>
              </a:rPr>
              <a:t>The proposed system aims to address the challenge of helping students identify the most suitable learning path that aligns with their interests, current skill level, and long-term career goals. This is achieved through the use of an agentic AI coach that personalizes and continuously adapts the learner’s educational roadmap. The solution consists of the following components:</a:t>
            </a:r>
          </a:p>
          <a:p>
            <a:pPr marL="285750" indent="-285750">
              <a:buFont typeface="Wingdings" panose="05000000000000000000" pitchFamily="2" charset="2"/>
              <a:buChar char="Ø"/>
            </a:pPr>
            <a:r>
              <a:rPr lang="en-US" sz="1400" dirty="0"/>
              <a:t>Data Collection:</a:t>
            </a:r>
          </a:p>
          <a:p>
            <a:pPr lvl="1"/>
            <a:r>
              <a:rPr lang="en-US" sz="1400" dirty="0"/>
              <a:t>AIDA collects user inputs during chat conversations, including interests (e.g., Cybersecurity, UI/UX), current skill level, learning preferences, and long-term goals. </a:t>
            </a:r>
          </a:p>
          <a:p>
            <a:pPr lvl="1"/>
            <a:r>
              <a:rPr lang="en-US" sz="1400" dirty="0"/>
              <a:t>Future enhancements may include integration of academic performance data and learning history for deeper personalization.</a:t>
            </a:r>
          </a:p>
          <a:p>
            <a:pPr marL="285750" indent="-285750">
              <a:buFont typeface="Wingdings" panose="05000000000000000000" pitchFamily="2" charset="2"/>
              <a:buChar char="Ø"/>
            </a:pPr>
            <a:r>
              <a:rPr lang="en-US" sz="1400" dirty="0"/>
              <a:t>Agentic Behavior: </a:t>
            </a:r>
          </a:p>
          <a:p>
            <a:pPr lvl="1"/>
            <a:r>
              <a:rPr lang="en-US" sz="1400" dirty="0"/>
              <a:t>AIDA follows explicit behavioral instructions — it proactively asks questions, clarifies vague responses, offers motivational feedback, and tailors its interaction style based on the user’s age, confidence, and clarity. </a:t>
            </a:r>
          </a:p>
          <a:p>
            <a:pPr lvl="1"/>
            <a:r>
              <a:rPr lang="en-US" sz="1400" dirty="0"/>
              <a:t>It doesn't wait for commands but drives the conversation toward a clear, actionable learning plan.</a:t>
            </a:r>
          </a:p>
          <a:p>
            <a:pPr marL="285750" indent="-285750">
              <a:buFont typeface="Wingdings" panose="05000000000000000000" pitchFamily="2" charset="2"/>
              <a:buChar char="Ø"/>
            </a:pPr>
            <a:r>
              <a:rPr lang="en-US" sz="1400" dirty="0"/>
              <a:t>Learning Path Generation: </a:t>
            </a:r>
          </a:p>
          <a:p>
            <a:pPr lvl="1"/>
            <a:r>
              <a:rPr lang="en-US" sz="1400" dirty="0"/>
              <a:t>Based on collected inputs, AIDA builds a dynamic and personalized roadmap that includes curated online courses, project ideas, certifications, and estimated durations. </a:t>
            </a:r>
          </a:p>
          <a:p>
            <a:pPr lvl="1"/>
            <a:r>
              <a:rPr lang="en-US" sz="1400" dirty="0"/>
              <a:t>The path evolves over time as the user provides progress updates, changes preferences, or completes milestones.</a:t>
            </a:r>
          </a:p>
          <a:p>
            <a:pPr marL="285750" indent="-285750">
              <a:buFont typeface="Wingdings" panose="05000000000000000000" pitchFamily="2" charset="2"/>
              <a:buChar char="Ø"/>
            </a:pPr>
            <a:r>
              <a:rPr lang="en-US" sz="1400" dirty="0"/>
              <a:t>Adaptive Planning: </a:t>
            </a:r>
          </a:p>
          <a:p>
            <a:pPr lvl="1"/>
            <a:r>
              <a:rPr lang="en-US" sz="1400" dirty="0"/>
              <a:t>AIDA continuously monitors the learner’s status through ongoing conversations and autonomously updates the course recommendations. </a:t>
            </a:r>
          </a:p>
          <a:p>
            <a:pPr lvl="1"/>
            <a:r>
              <a:rPr lang="en-US" sz="1400" dirty="0"/>
              <a:t>It reorders steps, adds/removes suggestions, and reminds users to stay on track based on their pace and feedback.</a:t>
            </a:r>
          </a:p>
          <a:p>
            <a:pPr marL="285750" indent="-285750">
              <a:buFont typeface="Wingdings" panose="05000000000000000000" pitchFamily="2" charset="2"/>
              <a:buChar char="Ø"/>
            </a:pPr>
            <a:r>
              <a:rPr lang="en-US" sz="1400" dirty="0"/>
              <a:t>Deployment: </a:t>
            </a:r>
          </a:p>
          <a:p>
            <a:pPr lvl="1"/>
            <a:r>
              <a:rPr lang="en-US" sz="1400" dirty="0"/>
              <a:t>The system is deployed using IBM watsonx.ai and IBM Granite models on IBM Cloud Lite. </a:t>
            </a:r>
          </a:p>
          <a:p>
            <a:pPr lvl="1"/>
            <a:r>
              <a:rPr lang="en-US" sz="1400" dirty="0"/>
              <a:t>It is currently accessible through a web-based preview interface, with plans for full integration into a scalable learning platform.</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92500" lnSpcReduction="10000"/>
          </a:bodyPr>
          <a:lstStyle/>
          <a:p>
            <a:r>
              <a:rPr lang="en-US" sz="1600" dirty="0"/>
              <a:t>System Requirements: IBM Cloud Lite with access to watsonx.ai Studio, watsonx.ai Runtime, and IBM Cloud Object Storage.</a:t>
            </a:r>
          </a:p>
          <a:p>
            <a:r>
              <a:rPr lang="en-US" sz="1600" dirty="0"/>
              <a:t>Libraries/Tools Used:</a:t>
            </a:r>
          </a:p>
          <a:p>
            <a:pPr lvl="1">
              <a:buFont typeface="Wingdings" panose="05000000000000000000" pitchFamily="2" charset="2"/>
              <a:buChar char="§"/>
            </a:pPr>
            <a:r>
              <a:rPr lang="en-US" sz="1600" dirty="0"/>
              <a:t>IBM watsonx.ai Studio for building AIDA’s conversation logic and agentic behavior.</a:t>
            </a:r>
          </a:p>
          <a:p>
            <a:pPr lvl="1">
              <a:buFont typeface="Wingdings" panose="05000000000000000000" pitchFamily="2" charset="2"/>
              <a:buChar char="§"/>
            </a:pPr>
            <a:r>
              <a:rPr lang="en-US" sz="1600" dirty="0"/>
              <a:t>IBM Granite model for natural language processing and interaction generation.</a:t>
            </a:r>
          </a:p>
          <a:p>
            <a:pPr lvl="1">
              <a:buFont typeface="Wingdings" panose="05000000000000000000" pitchFamily="2" charset="2"/>
              <a:buChar char="§"/>
            </a:pPr>
            <a:r>
              <a:rPr lang="en-US" sz="1600" dirty="0"/>
              <a:t>watsonx.ai Runtime for executing and testing real-time chatbot interactions.</a:t>
            </a:r>
          </a:p>
          <a:p>
            <a:pPr lvl="1">
              <a:buFont typeface="Wingdings" panose="05000000000000000000" pitchFamily="2" charset="2"/>
              <a:buChar char="§"/>
            </a:pPr>
            <a:r>
              <a:rPr lang="en-US" sz="1600" dirty="0"/>
              <a:t>IBM Cloud Object Storage to manage user session data, logs, and static learning content for path recommendations.</a:t>
            </a:r>
          </a:p>
          <a:p>
            <a:r>
              <a:rPr lang="en-US" sz="1600" dirty="0"/>
              <a:t>Instruction Design: </a:t>
            </a:r>
          </a:p>
          <a:p>
            <a:pPr marL="324000" lvl="1" indent="0">
              <a:buNone/>
            </a:pPr>
            <a:r>
              <a:rPr lang="en-US" sz="1600" dirty="0"/>
              <a:t>AIDA follows a detailed instruction set that governs how it greets users, asks questions, personalizes recommendations, follows up on vague input, and adapts its tone and responses. This enables it to function autonomously with human-like mentorship qualities.</a:t>
            </a:r>
          </a:p>
          <a:p>
            <a:r>
              <a:rPr lang="en-US" sz="1600" dirty="0"/>
              <a:t>Logic Design: </a:t>
            </a:r>
          </a:p>
          <a:p>
            <a:pPr marL="324000" lvl="1" indent="0">
              <a:buNone/>
            </a:pPr>
            <a:r>
              <a:rPr lang="en-US" sz="1600" dirty="0"/>
              <a:t>Core logic revolves around extracting and using user inputs like interest area, current skill level, and long-term goals. AIDA uses this data to suggest relevant learning paths and continuously adapt those paths based on feedback and updates.</a:t>
            </a:r>
          </a:p>
          <a:p>
            <a:r>
              <a:rPr lang="en-US" sz="1600" dirty="0"/>
              <a:t>Conversation Flow: </a:t>
            </a:r>
          </a:p>
          <a:p>
            <a:pPr marL="324000" lvl="1" indent="0">
              <a:buNone/>
            </a:pPr>
            <a:r>
              <a:rPr lang="en-US" sz="1600" dirty="0"/>
              <a:t>Designed with agentic structure — AIDA initiates discussions, guides users step-by-step, and evolves its dialogue using contextual awareness. It combines flexible logic with predefined goals to deliver personalized and proactive support.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371474"/>
            <a:ext cx="11029615" cy="4673324"/>
          </a:xfrm>
        </p:spPr>
        <p:txBody>
          <a:bodyPr>
            <a:noAutofit/>
          </a:bodyPr>
          <a:lstStyle/>
          <a:p>
            <a:r>
              <a:rPr lang="en-US" sz="1600" dirty="0"/>
              <a:t>Algorithm Selection:</a:t>
            </a:r>
            <a:br>
              <a:rPr lang="en-US" sz="1600" dirty="0"/>
            </a:br>
            <a:r>
              <a:rPr lang="en-US" sz="1400" dirty="0"/>
              <a:t>The system uses the Granite-3-3B-8 large language model from IBM watsonx.ai. This model was selected for its ability to handle natural language conversations, follow instruction-based behavior, and provide contextual, real-time responses suited for educational support. It is well-suited for use cases where learners seek conversational guidance instead of static suggestions.</a:t>
            </a:r>
          </a:p>
          <a:p>
            <a:r>
              <a:rPr lang="en-US" sz="1600" dirty="0"/>
              <a:t>Data Input:</a:t>
            </a:r>
            <a:br>
              <a:rPr lang="en-US" sz="1600" dirty="0"/>
            </a:br>
            <a:r>
              <a:rPr lang="en-US" sz="1400" dirty="0"/>
              <a:t>Users provide inputs during the chat session, such as:</a:t>
            </a:r>
          </a:p>
          <a:p>
            <a:pPr marL="594000" lvl="2" indent="0">
              <a:buNone/>
            </a:pPr>
            <a:r>
              <a:rPr lang="en-US" sz="1400" dirty="0"/>
              <a:t>Areas of interest (e.g., UI/UX, Frontend, Cybersecurity)</a:t>
            </a:r>
          </a:p>
          <a:p>
            <a:pPr marL="594000" lvl="2" indent="0">
              <a:buNone/>
            </a:pPr>
            <a:r>
              <a:rPr lang="en-US" sz="1400" dirty="0"/>
              <a:t>Questions like “What should I learn next?” or “I’m confused between two domains”</a:t>
            </a:r>
          </a:p>
          <a:p>
            <a:pPr marL="594000" lvl="2" indent="0">
              <a:buNone/>
            </a:pPr>
            <a:r>
              <a:rPr lang="en-US" sz="1400" dirty="0"/>
              <a:t>Clarifications like “This course is too hard” or “Suggest beginner-level content”</a:t>
            </a:r>
            <a:br>
              <a:rPr lang="en-US" sz="1400" dirty="0"/>
            </a:br>
            <a:r>
              <a:rPr lang="en-US" sz="1400" dirty="0"/>
              <a:t>These conversational cues are parsed and used to provide helpful responses.</a:t>
            </a:r>
          </a:p>
          <a:p>
            <a:r>
              <a:rPr lang="en-US" sz="1600" dirty="0"/>
              <a:t>Training Process:</a:t>
            </a:r>
            <a:br>
              <a:rPr lang="en-US" sz="1600" dirty="0"/>
            </a:br>
            <a:r>
              <a:rPr lang="en-US" sz="1400" dirty="0"/>
              <a:t>The Granite model is already pretrained by IBM. No custom training is done. Instead, AIDA’s behavior is crafted using instruction-based prompt design, defining how the assistant should speak, guide, motivate, and personalize recommendations.</a:t>
            </a:r>
          </a:p>
          <a:p>
            <a:r>
              <a:rPr lang="en-US" sz="1600" dirty="0"/>
              <a:t>Response Generation:</a:t>
            </a:r>
            <a:br>
              <a:rPr lang="en-US" sz="1600" dirty="0"/>
            </a:br>
            <a:r>
              <a:rPr lang="en-US" sz="1400" dirty="0"/>
              <a:t>AIDA does not predict outcomes. It listens to the user’s questions or problems and provides personalized learning suggestions based on the conversation. The AI adapts its guidance in real time depending on how the user responds — but only when the user communicates progress, confusion, or interest shifts.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2911DA37-CA40-5FFB-227D-3D5AB2B9B569}"/>
              </a:ext>
            </a:extLst>
          </p:cNvPr>
          <p:cNvPicPr>
            <a:picLocks noGrp="1" noChangeAspect="1"/>
          </p:cNvPicPr>
          <p:nvPr>
            <p:ph idx="1"/>
          </p:nvPr>
        </p:nvPicPr>
        <p:blipFill>
          <a:blip r:embed="rId2"/>
          <a:stretch>
            <a:fillRect/>
          </a:stretch>
        </p:blipFill>
        <p:spPr>
          <a:xfrm>
            <a:off x="1184369" y="1232452"/>
            <a:ext cx="9823261"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1055756" y="1476481"/>
            <a:ext cx="9349886" cy="4673324"/>
          </a:xfrm>
        </p:spPr>
        <p:txBody>
          <a:bodyPr>
            <a:normAutofit lnSpcReduction="10000"/>
          </a:bodyPr>
          <a:lstStyle/>
          <a:p>
            <a:pPr marL="305435" indent="-305435"/>
            <a:r>
              <a:rPr lang="en-US" sz="2800" dirty="0"/>
              <a:t>Summary</a:t>
            </a:r>
          </a:p>
          <a:p>
            <a:pPr marL="324000" lvl="1" indent="0">
              <a:buNone/>
            </a:pPr>
            <a:r>
              <a:rPr lang="en-US" sz="2000" dirty="0" err="1"/>
              <a:t>PathCraft</a:t>
            </a:r>
            <a:r>
              <a:rPr lang="en-US" sz="2000" dirty="0"/>
              <a:t> successfully delivers personalized learning guidance through a conversational AI system powered by IBM's Granite model. The agentic AI, AIDA, provides real-time, context-aware course suggestions based on user inputs like interest area, skill level, and career goals. The solution was effective in offering adaptive, supportive, and structured learning roadmaps through natural dialogue, simulating the behavior of a helpful mentor.</a:t>
            </a:r>
          </a:p>
          <a:p>
            <a:pPr marL="305435" indent="-305435"/>
            <a:r>
              <a:rPr lang="en-US" sz="2800" dirty="0"/>
              <a:t>Challenges</a:t>
            </a:r>
          </a:p>
          <a:p>
            <a:pPr marL="324000" lvl="1" indent="0">
              <a:buNone/>
            </a:pPr>
            <a:r>
              <a:rPr lang="en-US" sz="2000" dirty="0"/>
              <a:t>Designing prompt-based agentic behavior required thoughtful instruction engineering to ensure AIDA responded with clarity, empathy, and goal-aligned suggestions. Since the system depends on user-driven input, progress tracking is limited to what the user shares. Also, the current web preview interface limits persistent memory or long-term learning history integration.</a:t>
            </a:r>
          </a:p>
          <a:p>
            <a:pPr marL="324000" lvl="1" indent="0">
              <a:buNone/>
            </a:pP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498796"/>
            <a:ext cx="11029615" cy="4673324"/>
          </a:xfrm>
        </p:spPr>
        <p:txBody>
          <a:bodyPr>
            <a:normAutofit lnSpcReduction="10000"/>
          </a:bodyPr>
          <a:lstStyle/>
          <a:p>
            <a:pPr marL="305435" lvl="0" indent="-305435" fontAlgn="base">
              <a:lnSpc>
                <a:spcPct val="130000"/>
              </a:lnSpc>
            </a:pPr>
            <a:r>
              <a:rPr lang="en-US" altLang="en-US" sz="1600" dirty="0"/>
              <a:t>Persistent User Profiles:</a:t>
            </a:r>
            <a:br>
              <a:rPr lang="en-US" altLang="en-US" sz="1600" dirty="0"/>
            </a:br>
            <a:r>
              <a:rPr lang="en-US" altLang="en-US" sz="1600" dirty="0"/>
              <a:t>Implement login and user account functionality to retain learning history, preferences, and past conversations, enabling long-term personalized support.</a:t>
            </a:r>
          </a:p>
          <a:p>
            <a:pPr marL="305435" lvl="0" indent="-305435" fontAlgn="base">
              <a:lnSpc>
                <a:spcPct val="130000"/>
              </a:lnSpc>
            </a:pPr>
            <a:r>
              <a:rPr lang="en-US" altLang="en-US" sz="1600" dirty="0"/>
              <a:t>Academic Data Integration:</a:t>
            </a:r>
            <a:br>
              <a:rPr lang="en-US" altLang="en-US" sz="1600" dirty="0"/>
            </a:br>
            <a:r>
              <a:rPr lang="en-US" altLang="en-US" sz="1600" dirty="0"/>
              <a:t>Include additional inputs like academic performance, certifications, and resume details to further enhance the relevance and accuracy of learning path recommendations.</a:t>
            </a:r>
          </a:p>
          <a:p>
            <a:pPr marL="305435" lvl="0" indent="-305435" fontAlgn="base">
              <a:lnSpc>
                <a:spcPct val="130000"/>
              </a:lnSpc>
            </a:pPr>
            <a:r>
              <a:rPr lang="en-US" altLang="en-US" sz="1600" dirty="0"/>
              <a:t>Dynamic Learning Path Updates:</a:t>
            </a:r>
            <a:br>
              <a:rPr lang="en-US" altLang="en-US" sz="1600" dirty="0"/>
            </a:br>
            <a:r>
              <a:rPr lang="en-US" altLang="en-US" sz="1600" dirty="0"/>
              <a:t>Integrate external APIs (e.g., Coursera, edX, job market data) to allow AIDA to adapt roadmaps based on trending skills, course availability, and market demand.</a:t>
            </a:r>
          </a:p>
          <a:p>
            <a:pPr marL="305435" lvl="0" indent="-305435" fontAlgn="base">
              <a:lnSpc>
                <a:spcPct val="130000"/>
              </a:lnSpc>
            </a:pPr>
            <a:r>
              <a:rPr lang="en-US" altLang="en-US" sz="1600" dirty="0"/>
              <a:t>Project &amp; Portfolio Recommendations:</a:t>
            </a:r>
            <a:br>
              <a:rPr lang="en-US" altLang="en-US" sz="1600" dirty="0"/>
            </a:br>
            <a:r>
              <a:rPr lang="en-US" altLang="en-US" sz="1600" dirty="0"/>
              <a:t>Add functionality to suggest capstone project ideas and portfolio-building strategies based on the learner’s chosen path.</a:t>
            </a:r>
          </a:p>
          <a:p>
            <a:pPr marL="305435" lvl="0" indent="-305435" fontAlgn="base">
              <a:lnSpc>
                <a:spcPct val="130000"/>
              </a:lnSpc>
            </a:pPr>
            <a:r>
              <a:rPr lang="en-US" altLang="en-US" sz="1600" dirty="0"/>
              <a:t>Scalable Deployment:</a:t>
            </a:r>
            <a:br>
              <a:rPr lang="en-US" altLang="en-US" sz="1600" dirty="0"/>
            </a:br>
            <a:r>
              <a:rPr lang="en-US" altLang="en-US" sz="1600" dirty="0"/>
              <a:t>Move beyond web preview and integrate AIDA into learning platforms, institutional portals, or mobile apps for broader adoption.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65</TotalTime>
  <Words>1332</Words>
  <Application>Microsoft Office PowerPoint</Application>
  <PresentationFormat>Widescreen</PresentationFormat>
  <Paragraphs>83</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Wingdings</vt:lpstr>
      <vt:lpstr>Wingdings 2</vt: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Parimal Ahire</cp:lastModifiedBy>
  <cp:revision>26</cp:revision>
  <dcterms:created xsi:type="dcterms:W3CDTF">2021-05-26T16:50:10Z</dcterms:created>
  <dcterms:modified xsi:type="dcterms:W3CDTF">2025-08-02T06:45:59Z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