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mal Ahire" userId="b6679361eeed1ee0" providerId="LiveId" clId="{E213F6F6-0761-4C23-B832-2067E48F72EE}"/>
    <pc:docChg chg="modSld sldOrd">
      <pc:chgData name="Parimal Ahire" userId="b6679361eeed1ee0" providerId="LiveId" clId="{E213F6F6-0761-4C23-B832-2067E48F72EE}" dt="2025-08-03T05:37:38.216" v="1"/>
      <pc:docMkLst>
        <pc:docMk/>
      </pc:docMkLst>
      <pc:sldChg chg="ord">
        <pc:chgData name="Parimal Ahire" userId="b6679361eeed1ee0" providerId="LiveId" clId="{E213F6F6-0761-4C23-B832-2067E48F72EE}" dt="2025-08-03T05:37:38.216" v="1"/>
        <pc:sldMkLst>
          <pc:docMk/>
          <pc:sldMk cId="2230664768" sldId="21468470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7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malAhire/PathCraft-AID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Travel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E76379-283E-E65B-0E8E-6E7AEAE18C98}"/>
              </a:ext>
            </a:extLst>
          </p:cNvPr>
          <p:cNvSpPr txBox="1"/>
          <p:nvPr/>
        </p:nvSpPr>
        <p:spPr>
          <a:xfrm>
            <a:off x="3117530" y="4586368"/>
            <a:ext cx="559385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Parimal Ahire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MIT Academy Of Engineering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B5629-FE8C-E5C6-DA49-6034F454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3" y="884903"/>
            <a:ext cx="6635937" cy="57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ED3E6-D266-C27C-FFD6-64059AE8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2187803"/>
            <a:ext cx="8573729" cy="40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18" y="932135"/>
            <a:ext cx="9998318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1986"/>
            <a:ext cx="11029615" cy="4018731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The solution highlights how agentic AI can transform the way learners receive guidance by delivering personalized, adaptive, and conversational support. </a:t>
            </a:r>
          </a:p>
          <a:p>
            <a:pPr marL="305435" indent="-305435"/>
            <a:r>
              <a:rPr lang="en-US" sz="2400" dirty="0"/>
              <a:t>Through natural interactions, the assistant understands user goals, recommends relevant learning paths, and continuously adapts to individual progress. </a:t>
            </a:r>
          </a:p>
          <a:p>
            <a:pPr marL="305435" indent="-305435"/>
            <a:r>
              <a:rPr lang="en-US" sz="2400" dirty="0"/>
              <a:t>Built on IBM Cloud Lite services with Granite foundation models, it offers a low-code, scalable approach to empower users with clear, goal-driven learning experiences.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443" y="2530452"/>
            <a:ext cx="664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GitHub link : </a:t>
            </a:r>
            <a:r>
              <a:rPr lang="en-IN" dirty="0">
                <a:hlinkClick r:id="rId2"/>
              </a:rPr>
              <a:t>https://github.com/ParimalAhire/PathCraft-AIDA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Persistent User Profiles:</a:t>
            </a:r>
            <a:br>
              <a:rPr lang="en-US" altLang="en-US" sz="2000" dirty="0"/>
            </a:br>
            <a:r>
              <a:rPr lang="en-US" altLang="en-US" sz="2000" dirty="0"/>
              <a:t>Implement login and user account functionality to retain learning history, preferences, and past conversations, enabling long-term personalized support.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Academic Data Integration:</a:t>
            </a:r>
            <a:br>
              <a:rPr lang="en-US" altLang="en-US" sz="2000" dirty="0"/>
            </a:br>
            <a:r>
              <a:rPr lang="en-US" altLang="en-US" sz="2000" dirty="0"/>
              <a:t>Include additional inputs like academic performance, certifications, and resume details to further enhance the relevance and accuracy of learning path recommendations.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Dynamic Learning Path Updates:</a:t>
            </a:r>
            <a:br>
              <a:rPr lang="en-US" altLang="en-US" sz="2000" dirty="0"/>
            </a:br>
            <a:r>
              <a:rPr lang="en-US" altLang="en-US" sz="2000" dirty="0"/>
              <a:t>Integrate external APIs (e.g., Coursera, edX, job market data) to allow AIDA to adapt roadmaps based on trending skills, course availability, and market demand.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Scalable Deployment:</a:t>
            </a:r>
            <a:br>
              <a:rPr lang="en-US" altLang="en-US" sz="2000" dirty="0"/>
            </a:br>
            <a:r>
              <a:rPr lang="en-US" altLang="en-US" sz="2000" dirty="0"/>
              <a:t>Move beyond web preview and integrate AIDA into learning platforms, institutional portals, or mobile apps for broader adoption.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1958E95-1F91-E3AE-F9C5-5CDE551D9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99" y="1301750"/>
            <a:ext cx="625460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320A4F27-2AE2-8E37-81DD-07EEFC9D075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61" y="1332581"/>
            <a:ext cx="7052078" cy="52743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55CB8F-53AA-9653-C51E-C807A0A7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D189D041-C8AF-E711-BCDA-0115521CDA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82" y="1306897"/>
            <a:ext cx="8304435" cy="51094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571301-D7E8-C66D-77E9-B253DC04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0900825" cy="492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Students and early-career professionals often face difficulty navigating the vast and unstructured landscape of online learning resources. With no personalized guidance or real-time support, they struggle to identify the right learning paths aligned with their goals, current skills, and interests, leading to confusion and inefficiency in skill development.</a:t>
            </a:r>
          </a:p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An agentic AI learning assistant named AIDA, built using IBM watsonx.ai and powered by a Granite foundation model, interacts with users to understand their interests, goals, and current skill levels. It dynamically constructs and refines personalized learning paths by recommending relevant courses, resources, and skill-building strategies. Through ongoing dialogue, AIDA adapts its guidance in real time, offering tailored support and motivation to help learners progress effectively.</a:t>
            </a:r>
            <a:b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95" y="9086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95" y="1514814"/>
            <a:ext cx="9516537" cy="30283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000" dirty="0"/>
              <a:t>IBM cloud lite services - Free-tier access for building and deploying AI agents</a:t>
            </a:r>
          </a:p>
          <a:p>
            <a:pPr marL="305435" lvl="0" indent="-305435" fontAlgn="base"/>
            <a:r>
              <a:rPr lang="en-US" altLang="en-US" sz="2000" dirty="0"/>
              <a:t>IBM Granite Foundation Model - </a:t>
            </a:r>
            <a:r>
              <a:rPr lang="en-IN" sz="2000" dirty="0"/>
              <a:t>Large language model for generating intelligent responses</a:t>
            </a:r>
            <a:endParaRPr lang="en-US" altLang="en-US" sz="2000" dirty="0"/>
          </a:p>
          <a:p>
            <a:pPr marL="305435" lvl="0" indent="-305435" fontAlgn="base"/>
            <a:r>
              <a:rPr lang="en-US" altLang="en-US" sz="2000" dirty="0"/>
              <a:t>Natural Language Processing (NLP) - </a:t>
            </a:r>
            <a:r>
              <a:rPr lang="en-US" sz="2000" dirty="0"/>
              <a:t>Allows the agent to understand and respond in natural language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8131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38" y="1906331"/>
            <a:ext cx="8425156" cy="3045337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 – Build and Configure AI agent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 </a:t>
            </a:r>
            <a:r>
              <a:rPr lang="en-US" sz="2000" dirty="0"/>
              <a:t>– Deploy and test agents in real time</a:t>
            </a:r>
            <a:endParaRPr lang="en-IN" sz="2000" dirty="0"/>
          </a:p>
          <a:p>
            <a:pPr marL="305435" indent="-305435"/>
            <a:r>
              <a:rPr lang="en-IN" sz="2000" dirty="0"/>
              <a:t>IBM Cloud Agent Lab </a:t>
            </a:r>
            <a:r>
              <a:rPr lang="en-US" sz="2000" dirty="0"/>
              <a:t>– Interface to manage agent behavior and tools</a:t>
            </a:r>
            <a:endParaRPr lang="en-IN" sz="2000" dirty="0"/>
          </a:p>
          <a:p>
            <a:pPr marL="305435" indent="-305435"/>
            <a:r>
              <a:rPr lang="en-IN" sz="2000" dirty="0"/>
              <a:t>IBM Granite foundation model </a:t>
            </a:r>
            <a:r>
              <a:rPr lang="en-US" sz="2000" dirty="0"/>
              <a:t>– Powers natural and intelligent conversations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6443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agent helps learners cut through overwhelming course options, stay motivated, and follow a structured, goal-aligned path. It empowers students with personalized guidance, adapting continuously based on interaction.</a:t>
            </a:r>
          </a:p>
          <a:p>
            <a:r>
              <a:rPr lang="en-US" sz="2400" dirty="0"/>
              <a:t>Unique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Dynamic course recommendations based on interests and current 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Personalized learning paths generated through conversation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Real-time adaptation and progress-aware suggestions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Skill-based tool recommendations and portfolio-building tips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Instruction-driven behavior with no coding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Motivational tone designed to guide and support learning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9256"/>
            <a:ext cx="11029615" cy="4437248"/>
          </a:xfrm>
        </p:spPr>
        <p:txBody>
          <a:bodyPr>
            <a:noAutofit/>
          </a:bodyPr>
          <a:lstStyle/>
          <a:p>
            <a:pPr marL="305435" indent="-305435"/>
            <a:r>
              <a:rPr lang="en-IN" sz="2400" dirty="0">
                <a:ea typeface="+mn-lt"/>
                <a:cs typeface="+mn-lt"/>
              </a:rPr>
              <a:t>High School &amp; College Students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Looking for guidance on which courses and skills to pursue based on their interests.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Early-Career Professionals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Exploring ways to upskill or transition into new tech domains through structured learning.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Self-Learners &amp; Career Changers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 need of personalized roadmaps instead of generic course lists.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Academic Institutions &amp; EdTech Platforms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Can integrate the agent to provide smart, adaptive learning support.</a:t>
            </a: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800FA-2B6E-67C5-17F1-7010D837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56" y="967304"/>
            <a:ext cx="63155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A9E922-2C65-48D6-DB7F-51242438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350" y="855135"/>
            <a:ext cx="6119299" cy="530070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1424</TotalTime>
  <Words>644</Words>
  <Application>Microsoft Office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Parimal Ahire</cp:lastModifiedBy>
  <cp:revision>146</cp:revision>
  <dcterms:created xsi:type="dcterms:W3CDTF">2021-05-26T16:50:10Z</dcterms:created>
  <dcterms:modified xsi:type="dcterms:W3CDTF">2025-08-03T05:37:40Z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