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4" r:id="rId4"/>
  </p:sldMasterIdLst>
  <p:notesMasterIdLst>
    <p:notesMasterId r:id="rId6"/>
  </p:notesMasterIdLst>
  <p:handoutMasterIdLst>
    <p:handoutMasterId r:id="rId23"/>
  </p:handoutMasterIdLst>
  <p:sldIdLst>
    <p:sldId id="256" r:id="rId5"/>
    <p:sldId id="272" r:id="rId7"/>
    <p:sldId id="260" r:id="rId8"/>
    <p:sldId id="270" r:id="rId9"/>
    <p:sldId id="262" r:id="rId10"/>
    <p:sldId id="273" r:id="rId11"/>
    <p:sldId id="275" r:id="rId12"/>
    <p:sldId id="274" r:id="rId13"/>
    <p:sldId id="284" r:id="rId14"/>
    <p:sldId id="285" r:id="rId15"/>
    <p:sldId id="276" r:id="rId16"/>
    <p:sldId id="287" r:id="rId17"/>
    <p:sldId id="278" r:id="rId18"/>
    <p:sldId id="265" r:id="rId19"/>
    <p:sldId id="266" r:id="rId20"/>
    <p:sldId id="267" r:id="rId21"/>
    <p:sldId id="26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7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 showGuides="1">
      <p:cViewPr varScale="1">
        <p:scale>
          <a:sx n="53" d="100"/>
          <a:sy n="53" d="100"/>
        </p:scale>
        <p:origin x="180" y="54"/>
      </p:cViewPr>
      <p:guideLst>
        <p:guide orient="horz" pos="2160"/>
        <p:guide pos="377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handoutMaster" Target="handoutMasters/handoutMaster1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AI Team 5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AI Team 5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en-US"/>
              <a:t>AI Team 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en-US"/>
              <a:t>AI Team 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en-US"/>
              <a:t>AI Team 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en-US"/>
              <a:t>AI Team 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en-US"/>
              <a:t>AI Team 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en-US"/>
              <a:t>AI Team 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en-US"/>
              <a:t>AI Team 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en-US"/>
              <a:t>AI Team 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en-US"/>
              <a:t>AI Team 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en-US"/>
              <a:t>AI Team 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en-US"/>
              <a:t>AI Team 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en-US"/>
              <a:t>AI Team 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en-US"/>
              <a:t>AI Team 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en-US"/>
              <a:t>AI Team 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en-US"/>
              <a:t>AI Team 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en-US"/>
              <a:t>AI Team 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p>
            <a:r>
              <a:rPr lang="en-US"/>
              <a:t>AI Team 5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000" b="1"/>
            </a:lvl1pPr>
          </a:lstStyle>
          <a:p>
            <a:r>
              <a:rPr lang="en-US" altLang="en-US"/>
              <a:t>AI-Powered Insights for Student Retention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en-US"/>
              <a:t>AI-Powered Data Insights Virtual Internship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Team: AI Team 5 – Excelerate Cohort 1404</a:t>
            </a:r>
            <a:endParaRPr lang="en-US" altLang="en-US"/>
          </a:p>
          <a:p>
            <a:r>
              <a:rPr lang="en-US" altLang="en-US"/>
              <a:t>Members: Moneka Parimala, Mohammad Saber</a:t>
            </a:r>
            <a:endParaRPr lang="en-US" altLang="en-US"/>
          </a:p>
          <a:p>
            <a:r>
              <a:rPr lang="en-US" altLang="en-US"/>
              <a:t>Date: May 11, 2025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altLang="en-US">
                <a:sym typeface="+mn-ea"/>
              </a:rPr>
              <a:t>AI-Powered Data Insights Virtual Internship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</a:t>
            </a:r>
            <a:endParaRPr lang="en-US"/>
          </a:p>
        </p:txBody>
      </p:sp>
    </p:spTree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3668395" y="2329815"/>
            <a:ext cx="1543685" cy="53784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45000" y="3586480"/>
            <a:ext cx="6908800" cy="2590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AI-Powered Data Insights Virtual Internship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AI-Powered Data Insights Virtual Internship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3668395" y="2329815"/>
            <a:ext cx="1543685" cy="53784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AI-Powered Data Insights Virtual Internship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000" b="1"/>
            </a:lvl1pPr>
          </a:lstStyle>
          <a:p>
            <a:r>
              <a:rPr lang="en-US" altLang="en-US"/>
              <a:t>AI-Powered Insights for Student Retention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en-US"/>
              <a:t>AI-Powered Data Insights Virtual Internship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Team: AI Team 5 – Excelerate Cohort 1404</a:t>
            </a:r>
            <a:endParaRPr lang="en-US" altLang="en-US"/>
          </a:p>
          <a:p>
            <a:r>
              <a:rPr lang="en-US" altLang="en-US"/>
              <a:t>Members: Moneka Parimala, Mohammad Saber</a:t>
            </a:r>
            <a:endParaRPr lang="en-US" altLang="en-US"/>
          </a:p>
          <a:p>
            <a:r>
              <a:rPr lang="en-US" altLang="en-US"/>
              <a:t>Date: May 11, 2025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altLang="en-US">
                <a:sym typeface="+mn-ea"/>
              </a:rPr>
              <a:t>AI-Powered Data Insights Virtual Internship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</a:t>
            </a:r>
            <a:endParaRPr lang="en-US"/>
          </a:p>
        </p:txBody>
      </p:sp>
    </p:spTree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3668395" y="2329815"/>
            <a:ext cx="1543685" cy="53784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000" y="3586480"/>
            <a:ext cx="6908800" cy="2590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AI-Powered Data Insights Virtual Internship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AI-Powered Data Insights Virtual Internship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3668395" y="2329815"/>
            <a:ext cx="1543685" cy="53784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AI-Powered Data Insights Virtual Internship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AI-Powered Data Insights Virtual Internship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3668395" y="2329815"/>
            <a:ext cx="1543685" cy="53784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AI-Powered Data Insights Virtual Internship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AI-Powered Data Insights Virtual Internship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3668395" y="2329815"/>
            <a:ext cx="1543685" cy="53784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000" y="3586480"/>
            <a:ext cx="6908800" cy="2590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AI-Powered Data Insights Virtual Internship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AI-Powered Data Insights Virtual Internship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AI-Powered Data Insights Virtual Internship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3668395" y="2329815"/>
            <a:ext cx="1543685" cy="53784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45000" y="3586480"/>
            <a:ext cx="6908800" cy="2590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AI-Powered Data Insights Virtual Internship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AI-Powered Data Insights Virtual Internship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3668395" y="2329815"/>
            <a:ext cx="1543685" cy="53784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AI-Powered Data Insights Virtual Internship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000" b="1"/>
            </a:lvl1pPr>
          </a:lstStyle>
          <a:p>
            <a:r>
              <a:rPr lang="en-US" altLang="en-US"/>
              <a:t>AI-Powered Insights for Student Retention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en-US"/>
              <a:t>AI-Powered Data Insights Virtual Internship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Team: AI Team 5 – Excelerate Cohort 1404</a:t>
            </a:r>
            <a:endParaRPr lang="en-US" altLang="en-US"/>
          </a:p>
          <a:p>
            <a:r>
              <a:rPr lang="en-US" altLang="en-US"/>
              <a:t>Members: Moneka Parimala, Mohammad Saber</a:t>
            </a:r>
            <a:endParaRPr lang="en-US" altLang="en-US"/>
          </a:p>
          <a:p>
            <a:r>
              <a:rPr lang="en-US" altLang="en-US"/>
              <a:t>Date: May 11, 2025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altLang="en-US">
                <a:sym typeface="+mn-ea"/>
              </a:rPr>
              <a:t>AI-Powered Data Insights Virtual Internship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smtClean="0"/>
              <a:t>2</a:t>
            </a:r>
            <a:endParaRPr lang="en-US"/>
          </a:p>
        </p:txBody>
      </p:sp>
    </p:spTree>
  </p:cSld>
  <p:clrMapOvr>
    <a:masterClrMapping/>
  </p:clrMapOvr>
  <p:hf hd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3668395" y="2329815"/>
            <a:ext cx="1543685" cy="53784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45000" y="3586480"/>
            <a:ext cx="6908800" cy="2590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AI-Powered Data Insights Virtual Internship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AI-Powered Data Insights Virtual Internship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3668395" y="2329815"/>
            <a:ext cx="1543685" cy="53784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AI-Powered Data Insights Virtual Internship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AI-Powered Data Insights Virtual Internship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AI-Powered Data Insights Virtual Internship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3668395" y="2329815"/>
            <a:ext cx="1543685" cy="53784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AI-Powered Data Insights Virtual Internship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AI-Powered Data Insights Virtual Internship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AI-Powered Data Insights Virtual Internship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AI-Powered Data Insights Virtual Internship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3668395" y="2329815"/>
            <a:ext cx="1543685" cy="53784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45000" y="3586480"/>
            <a:ext cx="6908800" cy="25908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AI-Powered Data Insights Virtual Internship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AI-Powered Data Insights Virtual Internship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3668395" y="2329815"/>
            <a:ext cx="1543685" cy="53784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AI-Powered Data Insights Virtual Internship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3668395" y="2329815"/>
            <a:ext cx="1543685" cy="53784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AI-Powered Data Insights Virtual Internship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AI-Powered Data Insights Virtual Internship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V="1">
            <a:off x="3668395" y="2329815"/>
            <a:ext cx="1543685" cy="53784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AI-Powered Data Insights Virtual Internship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AI-Powered Data Insights Virtual Internship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AI-Powered Data Insights Virtual Internship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AI-Powered Data Insights Virtual Internship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5" Type="http://schemas.openxmlformats.org/officeDocument/2006/relationships/theme" Target="../theme/theme2.xml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1.xml"/><Relationship Id="rId6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5" Type="http://schemas.openxmlformats.org/officeDocument/2006/relationships/theme" Target="../theme/theme3.xml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36.xml"/><Relationship Id="rId11" Type="http://schemas.openxmlformats.org/officeDocument/2006/relationships/slideLayout" Target="../slideLayouts/slideLayout35.xml"/><Relationship Id="rId10" Type="http://schemas.openxmlformats.org/officeDocument/2006/relationships/slideLayout" Target="../slideLayouts/slideLayout34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en-US">
                <a:sym typeface="+mn-ea"/>
              </a:rPr>
              <a:t>AI-Powered Data Insights Virtual Internship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</a:t>
            </a:r>
            <a:endParaRPr lang="en-US"/>
          </a:p>
        </p:txBody>
      </p:sp>
      <p:pic>
        <p:nvPicPr>
          <p:cNvPr id="9" name="Picture 8" descr="rit"/>
          <p:cNvPicPr>
            <a:picLocks noChangeAspect="1"/>
          </p:cNvPicPr>
          <p:nvPr userDrawn="1"/>
        </p:nvPicPr>
        <p:blipFill>
          <a:blip r:embed="rId13"/>
          <a:srcRect t="28376" b="34583"/>
          <a:stretch>
            <a:fillRect/>
          </a:stretch>
        </p:blipFill>
        <p:spPr>
          <a:xfrm>
            <a:off x="837565" y="375920"/>
            <a:ext cx="2155190" cy="662940"/>
          </a:xfrm>
          <a:prstGeom prst="rect">
            <a:avLst/>
          </a:prstGeom>
        </p:spPr>
      </p:pic>
      <p:pic>
        <p:nvPicPr>
          <p:cNvPr id="10" name="Picture 9" descr="SEO-logo-excelerate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403080" y="375920"/>
            <a:ext cx="1950720" cy="746760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ctrTitle" hasCustomPrompt="1"/>
          </p:nvPr>
        </p:nvSpPr>
        <p:spPr>
          <a:xfrm>
            <a:off x="1524000" y="1224915"/>
            <a:ext cx="9144000" cy="2286000"/>
          </a:xfrm>
        </p:spPr>
        <p:txBody>
          <a:bodyPr anchor="b"/>
          <a:lstStyle>
            <a:lvl1pPr algn="ctr">
              <a:defRPr sz="4000" b="1"/>
            </a:lvl1pPr>
          </a:lstStyle>
          <a:p>
            <a:r>
              <a:rPr lang="en-US" altLang="en-US"/>
              <a:t>AI-Powered Insights for Student Retention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3" name="Subtitle 12"/>
          <p:cNvSpPr>
            <a:spLocks noGrp="1"/>
          </p:cNvSpPr>
          <p:nvPr>
            <p:ph type="body" idx="1" hasCustomPrompt="1"/>
          </p:nvPr>
        </p:nvSpPr>
        <p:spPr>
          <a:xfrm>
            <a:off x="1524000" y="3672840"/>
            <a:ext cx="9144000" cy="2286000"/>
          </a:xfrm>
        </p:spPr>
        <p:txBody>
          <a:bodyPr/>
          <a:lstStyle>
            <a:lvl1pPr marL="0" indent="0" algn="l">
              <a:buNone/>
              <a:defRPr sz="1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en-US"/>
              <a:t>AI-Powered Data Insights Virtual Internship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Team: AI Team 5 – Excelerate Cohort 1404</a:t>
            </a:r>
            <a:endParaRPr lang="en-US" altLang="en-US"/>
          </a:p>
          <a:p>
            <a:r>
              <a:rPr lang="en-US" altLang="en-US"/>
              <a:t>Members: Moneka Parimala, Mohammad Saber</a:t>
            </a:r>
            <a:endParaRPr lang="en-US" altLang="en-US"/>
          </a:p>
          <a:p>
            <a:r>
              <a:rPr lang="en-US" altLang="en-US"/>
              <a:t>Date: May 11, 2025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en-US">
                <a:sym typeface="+mn-ea"/>
              </a:rPr>
              <a:t>AI-Powered Data Insights Virtual Internship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</a:t>
            </a:r>
            <a:endParaRPr lang="en-US"/>
          </a:p>
        </p:txBody>
      </p:sp>
      <p:pic>
        <p:nvPicPr>
          <p:cNvPr id="9" name="Picture 8" descr="rit"/>
          <p:cNvPicPr>
            <a:picLocks noChangeAspect="1"/>
          </p:cNvPicPr>
          <p:nvPr userDrawn="1"/>
        </p:nvPicPr>
        <p:blipFill>
          <a:blip r:embed="rId13"/>
          <a:srcRect t="28376" b="34583"/>
          <a:stretch>
            <a:fillRect/>
          </a:stretch>
        </p:blipFill>
        <p:spPr>
          <a:xfrm>
            <a:off x="837565" y="375920"/>
            <a:ext cx="2155190" cy="662940"/>
          </a:xfrm>
          <a:prstGeom prst="rect">
            <a:avLst/>
          </a:prstGeom>
        </p:spPr>
      </p:pic>
      <p:pic>
        <p:nvPicPr>
          <p:cNvPr id="10" name="Picture 9" descr="SEO-logo-excelerate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403080" y="375920"/>
            <a:ext cx="1950720" cy="746760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ctrTitle" hasCustomPrompt="1"/>
          </p:nvPr>
        </p:nvSpPr>
        <p:spPr>
          <a:xfrm>
            <a:off x="1524000" y="1224915"/>
            <a:ext cx="9144000" cy="2286000"/>
          </a:xfrm>
        </p:spPr>
        <p:txBody>
          <a:bodyPr anchor="b"/>
          <a:lstStyle>
            <a:lvl1pPr algn="ctr">
              <a:defRPr sz="4000" b="1"/>
            </a:lvl1pPr>
          </a:lstStyle>
          <a:p>
            <a:r>
              <a:rPr lang="en-US" altLang="en-US"/>
              <a:t>AI-Powered Insights for Student Retention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3" name="Subtitle 12"/>
          <p:cNvSpPr>
            <a:spLocks noGrp="1"/>
          </p:cNvSpPr>
          <p:nvPr>
            <p:ph type="body" idx="1" hasCustomPrompt="1"/>
          </p:nvPr>
        </p:nvSpPr>
        <p:spPr>
          <a:xfrm>
            <a:off x="1524000" y="3672840"/>
            <a:ext cx="9144000" cy="2286000"/>
          </a:xfrm>
        </p:spPr>
        <p:txBody>
          <a:bodyPr/>
          <a:lstStyle>
            <a:lvl1pPr marL="0" indent="0" algn="l">
              <a:buNone/>
              <a:defRPr sz="1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en-US"/>
              <a:t>AI-Powered Data Insights Virtual Internship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Team: AI Team 5 – Excelerate Cohort 1404</a:t>
            </a:r>
            <a:endParaRPr lang="en-US" altLang="en-US"/>
          </a:p>
          <a:p>
            <a:r>
              <a:rPr lang="en-US" altLang="en-US"/>
              <a:t>Members: Moneka Parimala, Mohammad Saber</a:t>
            </a:r>
            <a:endParaRPr lang="en-US" altLang="en-US"/>
          </a:p>
          <a:p>
            <a:r>
              <a:rPr lang="en-US" altLang="en-US"/>
              <a:t>Date: May 11, 2025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en-US">
                <a:sym typeface="+mn-ea"/>
              </a:rPr>
              <a:t>AI-Powered Data Insights Virtual Internship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1</a:t>
            </a:r>
            <a:endParaRPr lang="en-US"/>
          </a:p>
        </p:txBody>
      </p:sp>
      <p:pic>
        <p:nvPicPr>
          <p:cNvPr id="9" name="Picture 8" descr="rit"/>
          <p:cNvPicPr>
            <a:picLocks noChangeAspect="1"/>
          </p:cNvPicPr>
          <p:nvPr userDrawn="1"/>
        </p:nvPicPr>
        <p:blipFill>
          <a:blip r:embed="rId13"/>
          <a:srcRect t="28376" b="34583"/>
          <a:stretch>
            <a:fillRect/>
          </a:stretch>
        </p:blipFill>
        <p:spPr>
          <a:xfrm>
            <a:off x="837565" y="375920"/>
            <a:ext cx="2155190" cy="662940"/>
          </a:xfrm>
          <a:prstGeom prst="rect">
            <a:avLst/>
          </a:prstGeom>
        </p:spPr>
      </p:pic>
      <p:pic>
        <p:nvPicPr>
          <p:cNvPr id="10" name="Picture 9" descr="SEO-logo-excelerate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403080" y="375920"/>
            <a:ext cx="1950720" cy="746760"/>
          </a:xfrm>
          <a:prstGeom prst="rect">
            <a:avLst/>
          </a:prstGeom>
        </p:spPr>
      </p:pic>
      <p:sp>
        <p:nvSpPr>
          <p:cNvPr id="12" name="Title 11"/>
          <p:cNvSpPr>
            <a:spLocks noGrp="1"/>
          </p:cNvSpPr>
          <p:nvPr>
            <p:ph type="ctrTitle" hasCustomPrompt="1"/>
          </p:nvPr>
        </p:nvSpPr>
        <p:spPr>
          <a:xfrm>
            <a:off x="1524000" y="1224915"/>
            <a:ext cx="9144000" cy="2286000"/>
          </a:xfrm>
        </p:spPr>
        <p:txBody>
          <a:bodyPr anchor="b"/>
          <a:lstStyle>
            <a:lvl1pPr algn="ctr">
              <a:defRPr sz="4000" b="1"/>
            </a:lvl1pPr>
          </a:lstStyle>
          <a:p>
            <a:r>
              <a:rPr lang="en-US" altLang="en-US"/>
              <a:t>AI-Powered Insights for Student Retention</a:t>
            </a:r>
            <a:br>
              <a:rPr lang="en-US" altLang="en-US"/>
            </a:br>
            <a:endParaRPr lang="en-US" altLang="en-US"/>
          </a:p>
        </p:txBody>
      </p:sp>
      <p:sp>
        <p:nvSpPr>
          <p:cNvPr id="13" name="Subtitle 12"/>
          <p:cNvSpPr>
            <a:spLocks noGrp="1"/>
          </p:cNvSpPr>
          <p:nvPr>
            <p:ph type="body" idx="1" hasCustomPrompt="1"/>
          </p:nvPr>
        </p:nvSpPr>
        <p:spPr>
          <a:xfrm>
            <a:off x="1524000" y="3672840"/>
            <a:ext cx="9144000" cy="2286000"/>
          </a:xfrm>
        </p:spPr>
        <p:txBody>
          <a:bodyPr/>
          <a:lstStyle>
            <a:lvl1pPr marL="0" indent="0" algn="l">
              <a:buNone/>
              <a:defRPr sz="1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en-US"/>
              <a:t>AI-Powered Data Insights Virtual Internship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Team: AI Team 5 – Excelerate Cohort 1404</a:t>
            </a:r>
            <a:endParaRPr lang="en-US" altLang="en-US"/>
          </a:p>
          <a:p>
            <a:r>
              <a:rPr lang="en-US" altLang="en-US"/>
              <a:t>Members: Moneka Parimala, Mohammad Saber</a:t>
            </a:r>
            <a:endParaRPr lang="en-US" altLang="en-US"/>
          </a:p>
          <a:p>
            <a:r>
              <a:rPr lang="en-US" altLang="en-US"/>
              <a:t>Date: May 11, 2025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6.xml"/><Relationship Id="rId1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14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4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4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4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" name="Title 11"/>
          <p:cNvSpPr>
            <a:spLocks noGrp="1"/>
          </p:cNvSpPr>
          <p:nvPr>
            <p:ph type="ctrTitle" hasCustomPrompt="1"/>
          </p:nvPr>
        </p:nvSpPr>
        <p:spPr>
          <a:xfrm>
            <a:off x="1082040" y="1224915"/>
            <a:ext cx="9883775" cy="2285365"/>
          </a:xfrm>
        </p:spPr>
        <p:txBody>
          <a:bodyPr anchor="b"/>
          <a:lstStyle>
            <a:lvl1pPr algn="ctr">
              <a:defRPr sz="4000" b="1"/>
            </a:lvl1pPr>
          </a:lstStyle>
          <a:p>
            <a:pPr algn="ctr"/>
            <a:r>
              <a:rPr lang="en-US" altLang="en-US"/>
              <a:t>AI-Powered Insights for Student Retention</a:t>
            </a:r>
            <a:br>
              <a:rPr lang="en-US" altLang="en-US"/>
            </a:br>
            <a:endParaRPr lang="en-US" altLang="en-US" sz="1800"/>
          </a:p>
        </p:txBody>
      </p:sp>
      <p:sp>
        <p:nvSpPr>
          <p:cNvPr id="13" name="Subtitle 12"/>
          <p:cNvSpPr>
            <a:spLocks noGrp="1"/>
          </p:cNvSpPr>
          <p:nvPr>
            <p:ph type="body" idx="1" hasCustomPrompt="1"/>
          </p:nvPr>
        </p:nvSpPr>
        <p:spPr>
          <a:xfrm>
            <a:off x="1524000" y="3672840"/>
            <a:ext cx="9144000" cy="2273935"/>
          </a:xfrm>
        </p:spPr>
        <p:txBody>
          <a:bodyPr/>
          <a:lstStyle>
            <a:lvl1pPr marL="0" indent="0" algn="l">
              <a:buNone/>
              <a:defRPr sz="1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algn="ctr"/>
            <a:r>
              <a:rPr lang="en-US" altLang="en-US">
                <a:sym typeface="+mn-ea"/>
              </a:rPr>
              <a:t>(Week4-Final Report)</a:t>
            </a:r>
            <a:endParaRPr lang="en-US" altLang="en-US">
              <a:sym typeface="+mn-ea"/>
            </a:endParaRPr>
          </a:p>
          <a:p>
            <a:pPr algn="ctr"/>
            <a:endParaRPr lang="en-US" altLang="en-US">
              <a:sym typeface="+mn-ea"/>
            </a:endParaRPr>
          </a:p>
          <a:p>
            <a:pPr algn="l"/>
            <a:r>
              <a:rPr lang="en-US" altLang="en-US"/>
              <a:t>AI-Powered Data Insights Virtual Internship</a:t>
            </a:r>
            <a:endParaRPr lang="en-US" altLang="en-US"/>
          </a:p>
          <a:p>
            <a:r>
              <a:rPr lang="en-US" altLang="en-US"/>
              <a:t>Team: </a:t>
            </a:r>
            <a:r>
              <a:rPr lang="en-US" altLang="en-US" b="0"/>
              <a:t>AI Team 5 – Excelerate Cohort 1404</a:t>
            </a:r>
            <a:endParaRPr lang="en-US" altLang="en-US" b="0"/>
          </a:p>
          <a:p>
            <a:r>
              <a:rPr lang="en-US" altLang="en-US"/>
              <a:t>Members: </a:t>
            </a:r>
            <a:r>
              <a:rPr lang="en-US" altLang="en-US" b="0"/>
              <a:t>Moneka Meghwar, Parimala Darshini, Mohammad Saber</a:t>
            </a:r>
            <a:endParaRPr lang="en-US" altLang="en-US" b="0"/>
          </a:p>
          <a:p>
            <a:r>
              <a:rPr lang="en-US" altLang="en-US"/>
              <a:t>Date: </a:t>
            </a:r>
            <a:r>
              <a:rPr lang="en-US" altLang="en-US" b="0"/>
              <a:t>May 11, 2025</a:t>
            </a:r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altLang="en-US">
                <a:sym typeface="+mn-ea"/>
              </a:rPr>
              <a:t>AI-Powered Data Insights Virtual Internship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55" y="1255395"/>
            <a:ext cx="8651240" cy="804545"/>
          </a:xfrm>
        </p:spPr>
        <p:txBody>
          <a:bodyPr/>
          <a:p>
            <a:pPr algn="l"/>
            <a:r>
              <a:rPr lang="en-US" altLang="en-US"/>
              <a:t>Exploratory Data Analysis (EDA) Insights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13" name="Subtitle 12"/>
          <p:cNvSpPr>
            <a:spLocks noGrp="1"/>
          </p:cNvSpPr>
          <p:nvPr>
            <p:ph type="body" idx="1" hasCustomPrompt="1"/>
          </p:nvPr>
        </p:nvSpPr>
        <p:spPr>
          <a:xfrm>
            <a:off x="922655" y="2247900"/>
            <a:ext cx="10431145" cy="3501390"/>
          </a:xfrm>
        </p:spPr>
        <p:txBody>
          <a:bodyPr/>
          <a:lstStyle>
            <a:lvl1pPr marL="0" indent="0" algn="l">
              <a:buNone/>
              <a:defRPr sz="1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2000" b="0"/>
              <a:t>  </a:t>
            </a:r>
            <a:endParaRPr lang="en-US" altLang="en-US" sz="2000" b="0"/>
          </a:p>
        </p:txBody>
      </p:sp>
      <p:sp>
        <p:nvSpPr>
          <p:cNvPr id="3" name="Text Box 2"/>
          <p:cNvSpPr txBox="1"/>
          <p:nvPr/>
        </p:nvSpPr>
        <p:spPr>
          <a:xfrm>
            <a:off x="1109980" y="826135"/>
            <a:ext cx="3595370" cy="280670"/>
          </a:xfrm>
          <a:prstGeom prst="rect">
            <a:avLst/>
          </a:prstGeom>
        </p:spPr>
        <p:txBody>
          <a:bodyPr>
            <a:noAutofit/>
          </a:bodyPr>
          <a:p>
            <a:pPr marL="0" indent="0"/>
            <a:r>
              <a:rPr sz="1600" b="0" i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 </a:t>
            </a:r>
            <a:endParaRPr sz="1600" b="0" i="0">
              <a:solidFill>
                <a:srgbClr val="000000"/>
              </a:solidFill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930275" y="2263775"/>
            <a:ext cx="4340860" cy="391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b="1"/>
              <a:t>Engagement Score by Gender</a:t>
            </a:r>
            <a:endParaRPr lang="en-US" altLang="en-US" b="1"/>
          </a:p>
        </p:txBody>
      </p:sp>
      <p:sp>
        <p:nvSpPr>
          <p:cNvPr id="7" name="Text Box 6"/>
          <p:cNvSpPr txBox="1"/>
          <p:nvPr/>
        </p:nvSpPr>
        <p:spPr>
          <a:xfrm>
            <a:off x="3556000" y="-330517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/>
            <a:r>
              <a:rPr sz="1600" b="0" i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 </a:t>
            </a:r>
            <a:endParaRPr sz="1600" b="0" i="0">
              <a:solidFill>
                <a:srgbClr val="000000"/>
              </a:solidFill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930275" y="2762250"/>
            <a:ext cx="434086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/>
              <a:t>Males and females have nearly identical scores. The seemingly higher scores for “Other” and “Unknown” genders come with huge variance bars,</a:t>
            </a:r>
            <a:endParaRPr lang="en-US" altLang="en-US" sz="2000"/>
          </a:p>
        </p:txBody>
      </p:sp>
      <p:sp>
        <p:nvSpPr>
          <p:cNvPr id="5" name="Text Box 4"/>
          <p:cNvSpPr txBox="1"/>
          <p:nvPr/>
        </p:nvSpPr>
        <p:spPr>
          <a:xfrm>
            <a:off x="5511165" y="-359410"/>
            <a:ext cx="3809365" cy="196850"/>
          </a:xfrm>
          <a:prstGeom prst="rect">
            <a:avLst/>
          </a:prstGeom>
        </p:spPr>
        <p:txBody>
          <a:bodyPr>
            <a:noAutofit/>
          </a:bodyPr>
          <a:p>
            <a:pPr marL="0" indent="0"/>
            <a:r>
              <a:rPr sz="1600" b="0" i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 </a:t>
            </a:r>
            <a:endParaRPr sz="1600" b="0" i="0">
              <a:solidFill>
                <a:srgbClr val="000000"/>
              </a:solidFill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AI-Powered Data Insights Virtual Internship</a:t>
            </a:r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11165" y="2059940"/>
            <a:ext cx="5293995" cy="429641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55" y="1255395"/>
            <a:ext cx="8651240" cy="804545"/>
          </a:xfrm>
        </p:spPr>
        <p:txBody>
          <a:bodyPr/>
          <a:p>
            <a:pPr algn="l"/>
            <a:r>
              <a:rPr lang="en-US" altLang="en-US"/>
              <a:t>Exploratory Data Analysis (EDA) Insights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13" name="Subtitle 12"/>
          <p:cNvSpPr>
            <a:spLocks noGrp="1"/>
          </p:cNvSpPr>
          <p:nvPr>
            <p:ph type="body" idx="1" hasCustomPrompt="1"/>
          </p:nvPr>
        </p:nvSpPr>
        <p:spPr>
          <a:xfrm>
            <a:off x="922655" y="2247900"/>
            <a:ext cx="10431145" cy="3501390"/>
          </a:xfrm>
        </p:spPr>
        <p:txBody>
          <a:bodyPr/>
          <a:lstStyle>
            <a:lvl1pPr marL="0" indent="0" algn="l">
              <a:buNone/>
              <a:defRPr sz="1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2000" b="0"/>
              <a:t>  </a:t>
            </a:r>
            <a:endParaRPr lang="en-US" altLang="en-US" sz="2000" b="0"/>
          </a:p>
        </p:txBody>
      </p:sp>
      <p:sp>
        <p:nvSpPr>
          <p:cNvPr id="3" name="Text Box 2"/>
          <p:cNvSpPr txBox="1"/>
          <p:nvPr/>
        </p:nvSpPr>
        <p:spPr>
          <a:xfrm>
            <a:off x="1109980" y="826135"/>
            <a:ext cx="3595370" cy="280670"/>
          </a:xfrm>
          <a:prstGeom prst="rect">
            <a:avLst/>
          </a:prstGeom>
        </p:spPr>
        <p:txBody>
          <a:bodyPr>
            <a:noAutofit/>
          </a:bodyPr>
          <a:p>
            <a:pPr marL="0" indent="0"/>
            <a:r>
              <a:rPr sz="1600" b="0" i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 </a:t>
            </a:r>
            <a:endParaRPr sz="1600" b="0" i="0">
              <a:solidFill>
                <a:srgbClr val="000000"/>
              </a:solidFill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930275" y="2263775"/>
            <a:ext cx="4340860" cy="391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b="1"/>
              <a:t>Geo Heatmap – Learner Locations​</a:t>
            </a:r>
            <a:endParaRPr lang="en-US" altLang="en-US" b="1"/>
          </a:p>
        </p:txBody>
      </p:sp>
      <p:sp>
        <p:nvSpPr>
          <p:cNvPr id="7" name="Text Box 6"/>
          <p:cNvSpPr txBox="1"/>
          <p:nvPr/>
        </p:nvSpPr>
        <p:spPr>
          <a:xfrm>
            <a:off x="3556000" y="-330517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/>
            <a:r>
              <a:rPr sz="1600" b="0" i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 </a:t>
            </a:r>
            <a:endParaRPr sz="1600" b="0" i="0">
              <a:solidFill>
                <a:srgbClr val="000000"/>
              </a:solidFill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930275" y="2654935"/>
            <a:ext cx="299656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/>
              <a:t>U.S. and India dominate the learner base., highlights potential for regional strategies.​</a:t>
            </a:r>
            <a:endParaRPr lang="en-US" altLang="en-US" sz="2000"/>
          </a:p>
        </p:txBody>
      </p:sp>
      <p:sp>
        <p:nvSpPr>
          <p:cNvPr id="5" name="Text Box 4"/>
          <p:cNvSpPr txBox="1"/>
          <p:nvPr/>
        </p:nvSpPr>
        <p:spPr>
          <a:xfrm>
            <a:off x="5511165" y="-359410"/>
            <a:ext cx="3809365" cy="196850"/>
          </a:xfrm>
          <a:prstGeom prst="rect">
            <a:avLst/>
          </a:prstGeom>
        </p:spPr>
        <p:txBody>
          <a:bodyPr>
            <a:noAutofit/>
          </a:bodyPr>
          <a:p>
            <a:pPr marL="0" indent="0"/>
            <a:r>
              <a:rPr sz="1600" b="0" i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 </a:t>
            </a:r>
            <a:endParaRPr sz="1600" b="0" i="0">
              <a:solidFill>
                <a:srgbClr val="000000"/>
              </a:solidFill>
              <a:latin typeface="Times New Roman" panose="02020603050405020304"/>
              <a:ea typeface="Times New Roman" panose="02020603050405020304"/>
            </a:endParaRPr>
          </a:p>
        </p:txBody>
      </p:sp>
      <p:pic>
        <p:nvPicPr>
          <p:cNvPr id="10" name="Picture 9"/>
          <p:cNvPicPr/>
          <p:nvPr/>
        </p:nvPicPr>
        <p:blipFill>
          <a:blip r:embed="rId1"/>
          <a:stretch>
            <a:fillRect/>
          </a:stretch>
        </p:blipFill>
        <p:spPr>
          <a:xfrm>
            <a:off x="4522470" y="2059940"/>
            <a:ext cx="7057390" cy="4216400"/>
          </a:xfrm>
          <a:prstGeom prst="rect">
            <a:avLst/>
          </a:prstGeom>
        </p:spPr>
      </p:pic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AI-Powered Data Insights Virtual Internship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55" y="1255395"/>
            <a:ext cx="8651240" cy="804545"/>
          </a:xfrm>
        </p:spPr>
        <p:txBody>
          <a:bodyPr/>
          <a:p>
            <a:pPr algn="l"/>
            <a:r>
              <a:rPr lang="en-US" altLang="en-US"/>
              <a:t>Exploratory Data Analysis (EDA) Insights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13" name="Subtitle 12"/>
          <p:cNvSpPr>
            <a:spLocks noGrp="1"/>
          </p:cNvSpPr>
          <p:nvPr>
            <p:ph type="body" idx="1" hasCustomPrompt="1"/>
          </p:nvPr>
        </p:nvSpPr>
        <p:spPr>
          <a:xfrm>
            <a:off x="922655" y="2247900"/>
            <a:ext cx="10431145" cy="3501390"/>
          </a:xfrm>
        </p:spPr>
        <p:txBody>
          <a:bodyPr/>
          <a:lstStyle>
            <a:lvl1pPr marL="0" indent="0" algn="l">
              <a:buNone/>
              <a:defRPr sz="1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2000" b="0"/>
              <a:t>  </a:t>
            </a:r>
            <a:endParaRPr lang="en-US" altLang="en-US" sz="2000" b="0"/>
          </a:p>
        </p:txBody>
      </p:sp>
      <p:sp>
        <p:nvSpPr>
          <p:cNvPr id="3" name="Text Box 2"/>
          <p:cNvSpPr txBox="1"/>
          <p:nvPr/>
        </p:nvSpPr>
        <p:spPr>
          <a:xfrm>
            <a:off x="1109980" y="826135"/>
            <a:ext cx="3595370" cy="280670"/>
          </a:xfrm>
          <a:prstGeom prst="rect">
            <a:avLst/>
          </a:prstGeom>
        </p:spPr>
        <p:txBody>
          <a:bodyPr>
            <a:noAutofit/>
          </a:bodyPr>
          <a:p>
            <a:pPr marL="0" indent="0"/>
            <a:r>
              <a:rPr sz="1600" b="0" i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 </a:t>
            </a:r>
            <a:endParaRPr sz="1600" b="0" i="0">
              <a:solidFill>
                <a:srgbClr val="000000"/>
              </a:solidFill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3556000" y="-330517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/>
            <a:r>
              <a:rPr sz="1600" b="0" i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 </a:t>
            </a:r>
            <a:endParaRPr sz="1600" b="0" i="0">
              <a:solidFill>
                <a:srgbClr val="000000"/>
              </a:solidFill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511165" y="-359410"/>
            <a:ext cx="3809365" cy="196850"/>
          </a:xfrm>
          <a:prstGeom prst="rect">
            <a:avLst/>
          </a:prstGeom>
        </p:spPr>
        <p:txBody>
          <a:bodyPr>
            <a:noAutofit/>
          </a:bodyPr>
          <a:p>
            <a:pPr marL="0" indent="0"/>
            <a:r>
              <a:rPr sz="1600" b="0" i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 </a:t>
            </a:r>
            <a:endParaRPr sz="1600" b="0" i="0">
              <a:solidFill>
                <a:srgbClr val="000000"/>
              </a:solidFill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556000" y="731520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/>
            <a:r>
              <a:rPr sz="1600" b="0" i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 </a:t>
            </a:r>
            <a:endParaRPr sz="1600" b="0" i="0">
              <a:solidFill>
                <a:srgbClr val="000000"/>
              </a:solidFill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AI-Powered Data Insights Virtual Internship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006475" y="208343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b="1">
                <a:sym typeface="+mn-ea"/>
              </a:rPr>
              <a:t>Opportunities Categories:</a:t>
            </a:r>
            <a:endParaRPr lang="en-US" altLang="en-US" b="1">
              <a:sym typeface="+mn-ea"/>
            </a:endParaRPr>
          </a:p>
        </p:txBody>
      </p:sp>
      <p:pic>
        <p:nvPicPr>
          <p:cNvPr id="6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2965450" y="2470150"/>
            <a:ext cx="8278495" cy="3886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55" y="1255395"/>
            <a:ext cx="8651240" cy="804545"/>
          </a:xfrm>
        </p:spPr>
        <p:txBody>
          <a:bodyPr/>
          <a:p>
            <a:pPr algn="l"/>
            <a:r>
              <a:rPr lang="en-US" altLang="en-US"/>
              <a:t>Exploratory Data Analysis (EDA) Insights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13" name="Subtitle 12"/>
          <p:cNvSpPr>
            <a:spLocks noGrp="1"/>
          </p:cNvSpPr>
          <p:nvPr>
            <p:ph type="body" idx="1" hasCustomPrompt="1"/>
          </p:nvPr>
        </p:nvSpPr>
        <p:spPr>
          <a:xfrm>
            <a:off x="922655" y="2247900"/>
            <a:ext cx="10431145" cy="3501390"/>
          </a:xfrm>
        </p:spPr>
        <p:txBody>
          <a:bodyPr/>
          <a:lstStyle>
            <a:lvl1pPr marL="0" indent="0" algn="l">
              <a:buNone/>
              <a:defRPr sz="1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2000" b="0"/>
              <a:t>  </a:t>
            </a:r>
            <a:endParaRPr lang="en-US" altLang="en-US" sz="2000" b="0"/>
          </a:p>
        </p:txBody>
      </p:sp>
      <p:sp>
        <p:nvSpPr>
          <p:cNvPr id="3" name="Text Box 2"/>
          <p:cNvSpPr txBox="1"/>
          <p:nvPr/>
        </p:nvSpPr>
        <p:spPr>
          <a:xfrm>
            <a:off x="1109980" y="826135"/>
            <a:ext cx="3595370" cy="280670"/>
          </a:xfrm>
          <a:prstGeom prst="rect">
            <a:avLst/>
          </a:prstGeom>
        </p:spPr>
        <p:txBody>
          <a:bodyPr>
            <a:noAutofit/>
          </a:bodyPr>
          <a:p>
            <a:pPr marL="0" indent="0"/>
            <a:r>
              <a:rPr sz="1600" b="0" i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 </a:t>
            </a:r>
            <a:endParaRPr sz="1600" b="0" i="0">
              <a:solidFill>
                <a:srgbClr val="000000"/>
              </a:solidFill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3556000" y="-330517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/>
            <a:r>
              <a:rPr sz="1600" b="0" i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 </a:t>
            </a:r>
            <a:endParaRPr sz="1600" b="0" i="0">
              <a:solidFill>
                <a:srgbClr val="000000"/>
              </a:solidFill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5511165" y="-359410"/>
            <a:ext cx="3809365" cy="196850"/>
          </a:xfrm>
          <a:prstGeom prst="rect">
            <a:avLst/>
          </a:prstGeom>
        </p:spPr>
        <p:txBody>
          <a:bodyPr>
            <a:noAutofit/>
          </a:bodyPr>
          <a:p>
            <a:pPr marL="0" indent="0"/>
            <a:r>
              <a:rPr sz="1600" b="0" i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 </a:t>
            </a:r>
            <a:endParaRPr sz="1600" b="0" i="0">
              <a:solidFill>
                <a:srgbClr val="000000"/>
              </a:solidFill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3556000" y="731520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/>
            <a:r>
              <a:rPr sz="1600" b="0" i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 </a:t>
            </a:r>
            <a:endParaRPr sz="1600" b="0" i="0">
              <a:solidFill>
                <a:srgbClr val="000000"/>
              </a:solidFill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AI-Powered Data Insights Virtual Internship</a:t>
            </a:r>
            <a:endParaRPr lang="en-US"/>
          </a:p>
        </p:txBody>
      </p:sp>
      <p:pic>
        <p:nvPicPr>
          <p:cNvPr id="9" name="Picture 8" descr="newplo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5660" y="2475865"/>
            <a:ext cx="10823575" cy="3880485"/>
          </a:xfrm>
          <a:prstGeom prst="rect">
            <a:avLst/>
          </a:prstGeom>
        </p:spPr>
      </p:pic>
      <p:sp>
        <p:nvSpPr>
          <p:cNvPr id="10" name="Text Box 9"/>
          <p:cNvSpPr txBox="1"/>
          <p:nvPr/>
        </p:nvSpPr>
        <p:spPr>
          <a:xfrm>
            <a:off x="1006475" y="2083435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b="1">
                <a:sym typeface="+mn-ea"/>
              </a:rPr>
              <a:t>Top Opportunities Names:</a:t>
            </a:r>
            <a:endParaRPr lang="en-US" altLang="en-US" b="1"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55" y="1255395"/>
            <a:ext cx="8651240" cy="804545"/>
          </a:xfrm>
        </p:spPr>
        <p:txBody>
          <a:bodyPr/>
          <a:p>
            <a:pPr algn="l"/>
            <a:r>
              <a:rPr lang="en-US" altLang="en-US"/>
              <a:t>Predictive Modeling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13" name="Subtitle 12"/>
          <p:cNvSpPr>
            <a:spLocks noGrp="1"/>
          </p:cNvSpPr>
          <p:nvPr>
            <p:ph type="body" idx="1" hasCustomPrompt="1"/>
          </p:nvPr>
        </p:nvSpPr>
        <p:spPr>
          <a:xfrm>
            <a:off x="922655" y="2059940"/>
            <a:ext cx="10431145" cy="1000125"/>
          </a:xfrm>
        </p:spPr>
        <p:txBody>
          <a:bodyPr/>
          <a:lstStyle>
            <a:lvl1pPr marL="0" indent="0" algn="l">
              <a:buNone/>
              <a:defRPr sz="1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2000"/>
              <a:t>Models Tested: </a:t>
            </a:r>
            <a:r>
              <a:rPr lang="en-US" altLang="en-US" sz="2000" b="0"/>
              <a:t>Random Forest, Gradient Boosting, SVM, Decision Tree, Naive Bayes, Logistic Regression, KNN, Ada Boosting.</a:t>
            </a:r>
            <a:endParaRPr lang="en-US" altLang="en-US" sz="2000" b="0"/>
          </a:p>
          <a:p>
            <a:pPr>
              <a:lnSpc>
                <a:spcPct val="100000"/>
              </a:lnSpc>
              <a:buFont typeface="Arial" panose="020B0604020202020204" pitchFamily="34" charset="0"/>
            </a:pPr>
            <a:endParaRPr lang="en-US" altLang="en-US" sz="2400" b="0"/>
          </a:p>
          <a:p>
            <a:pPr>
              <a:lnSpc>
                <a:spcPct val="100000"/>
              </a:lnSpc>
              <a:buFont typeface="Arial" panose="020B0604020202020204" pitchFamily="34" charset="0"/>
            </a:pPr>
            <a:endParaRPr lang="en-US" altLang="en-US" sz="2400" b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AI-Powered Data Insights Virtual Internship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98390" y="2528570"/>
            <a:ext cx="7071995" cy="382778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922655" y="2868930"/>
            <a:ext cx="4091305" cy="36690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</a:pPr>
            <a:r>
              <a:rPr lang="en-US" altLang="en-US" sz="2000" b="1">
                <a:sym typeface="+mn-ea"/>
              </a:rPr>
              <a:t>Best Model:</a:t>
            </a:r>
            <a:r>
              <a:rPr lang="en-US" altLang="en-US" sz="2000">
                <a:sym typeface="+mn-ea"/>
              </a:rPr>
              <a:t> Random Forest</a:t>
            </a:r>
            <a:endParaRPr lang="en-US" altLang="en-US" sz="2000"/>
          </a:p>
          <a:p>
            <a:pPr marL="742950" lvl="1" indent="-28575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en-US" sz="2000">
                <a:sym typeface="+mn-ea"/>
              </a:rPr>
              <a:t>Accuracy: 96%, F1 Score: 96%.</a:t>
            </a:r>
            <a:endParaRPr lang="en-US" altLang="en-US" sz="2000" b="0"/>
          </a:p>
          <a:p>
            <a:pPr marL="742950" lvl="1" indent="-285750" algn="l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altLang="en-US" sz="2000">
                <a:sym typeface="+mn-ea"/>
              </a:rPr>
              <a:t>False negatives: 33, false positives: 33.</a:t>
            </a:r>
            <a:endParaRPr lang="en-US" altLang="en-US" sz="2000" b="0"/>
          </a:p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</a:pPr>
            <a:r>
              <a:rPr lang="en-US" altLang="en-US" sz="2000" b="1">
                <a:sym typeface="+mn-ea"/>
              </a:rPr>
              <a:t>Key Features:</a:t>
            </a:r>
            <a:r>
              <a:rPr lang="en-US" altLang="en-US" sz="2000">
                <a:sym typeface="+mn-ea"/>
              </a:rPr>
              <a:t> Engagement_Score, Completion Time, Application_Timing, Opportunity_Category.</a:t>
            </a:r>
            <a:endParaRPr lang="en-US" altLang="en-US" sz="2000" b="0"/>
          </a:p>
          <a:p>
            <a:pPr indent="0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None/>
            </a:pPr>
            <a:r>
              <a:rPr lang="en-US" altLang="en-US" sz="2000" b="1">
                <a:sym typeface="+mn-ea"/>
              </a:rPr>
              <a:t>Why Random Forest?: </a:t>
            </a:r>
            <a:r>
              <a:rPr lang="en-US" altLang="en-US" sz="2000">
                <a:sym typeface="+mn-ea"/>
              </a:rPr>
              <a:t>Robust, handles feature interactions, minimizes errors.</a:t>
            </a:r>
            <a:endParaRPr lang="en-US" altLang="en-US" sz="2000" b="0"/>
          </a:p>
          <a:p>
            <a:pPr>
              <a:lnSpc>
                <a:spcPct val="100000"/>
              </a:lnSpc>
              <a:buFont typeface="Arial" panose="020B0604020202020204" pitchFamily="34" charset="0"/>
            </a:pPr>
            <a:endParaRPr lang="en-US" altLang="en-US" sz="2000" b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55" y="1255395"/>
            <a:ext cx="8651240" cy="804545"/>
          </a:xfrm>
        </p:spPr>
        <p:txBody>
          <a:bodyPr/>
          <a:p>
            <a:pPr algn="l"/>
            <a:r>
              <a:rPr lang="en-US" altLang="en-US"/>
              <a:t>Rule-Based Recommendation System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13" name="Subtitle 12"/>
          <p:cNvSpPr>
            <a:spLocks noGrp="1"/>
          </p:cNvSpPr>
          <p:nvPr>
            <p:ph type="body" idx="1" hasCustomPrompt="1"/>
          </p:nvPr>
        </p:nvSpPr>
        <p:spPr>
          <a:xfrm>
            <a:off x="922655" y="2059940"/>
            <a:ext cx="10431145" cy="3689350"/>
          </a:xfrm>
        </p:spPr>
        <p:txBody>
          <a:bodyPr/>
          <a:lstStyle>
            <a:lvl1pPr marL="0" indent="0" algn="l">
              <a:buNone/>
              <a:defRPr sz="1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lnSpc>
                <a:spcPct val="110000"/>
              </a:lnSpc>
              <a:buFont typeface="Arial" panose="020B0604020202020204" pitchFamily="34" charset="0"/>
            </a:pPr>
            <a:r>
              <a:rPr lang="en-US" altLang="en-US" sz="1700"/>
              <a:t>Design: </a:t>
            </a:r>
            <a:r>
              <a:rPr lang="en-US" altLang="en-US" sz="1700" b="0"/>
              <a:t>Rule</a:t>
            </a:r>
            <a:r>
              <a:rPr lang="en-US" altLang="en-US" sz="1700" b="0"/>
              <a:t>-based recommendations for churned (Dropped Out, Withdraw) and at-risk (Started, Waitlisted, Applied) students.</a:t>
            </a:r>
            <a:endParaRPr lang="en-US" altLang="en-US" sz="1700" b="0"/>
          </a:p>
          <a:p>
            <a:pPr>
              <a:lnSpc>
                <a:spcPct val="110000"/>
              </a:lnSpc>
              <a:buFont typeface="Arial" panose="020B0604020202020204" pitchFamily="34" charset="0"/>
            </a:pPr>
            <a:r>
              <a:rPr lang="en-US" altLang="en-US" sz="1700"/>
              <a:t>Features:</a:t>
            </a:r>
            <a:endParaRPr lang="en-US" altLang="en-US" sz="1700"/>
          </a:p>
          <a:p>
            <a:pPr marL="800100" lvl="1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1700" b="0"/>
              <a:t>Existing: Engagement_Score, Completion Time, Age, Opportunity_Category, Major_Category.</a:t>
            </a:r>
            <a:endParaRPr lang="en-US" altLang="en-US" sz="1700" b="0"/>
          </a:p>
          <a:p>
            <a:pPr marL="800100" lvl="1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1700" b="0"/>
              <a:t>New: Time Since Signup, Engagement Duration.</a:t>
            </a:r>
            <a:endParaRPr lang="en-US" altLang="en-US" sz="1700" b="0"/>
          </a:p>
          <a:p>
            <a:pPr marL="800100" lvl="1" indent="-3429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1700" b="0"/>
              <a:t>ID: Learner SignUp DateTime with Temp_ID for duplicates.</a:t>
            </a:r>
            <a:endParaRPr lang="en-US" altLang="en-US" sz="1700" b="0"/>
          </a:p>
          <a:p>
            <a:pPr>
              <a:lnSpc>
                <a:spcPct val="110000"/>
              </a:lnSpc>
              <a:buFont typeface="Arial" panose="020B0604020202020204" pitchFamily="34" charset="0"/>
            </a:pPr>
            <a:r>
              <a:rPr lang="en-US" altLang="en-US" sz="1700"/>
              <a:t>Interventions:</a:t>
            </a:r>
            <a:endParaRPr lang="en-US" altLang="en-US" sz="1700"/>
          </a:p>
          <a:p>
            <a:pPr marL="742950" lvl="1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1700" b="0"/>
              <a:t>Low engagement: Gamified courses (Age ≤18), mentorship (Age &gt;30).</a:t>
            </a:r>
            <a:endParaRPr lang="en-US" altLang="en-US" sz="1700" b="0"/>
          </a:p>
          <a:p>
            <a:pPr marL="742950" lvl="1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1700" b="0"/>
              <a:t>High engagement: Advanced modules (Engagement_Score ≥80).</a:t>
            </a:r>
            <a:endParaRPr lang="en-US" altLang="en-US" sz="1700" b="0"/>
          </a:p>
          <a:p>
            <a:pPr marL="742950" lvl="1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1700" b="0"/>
              <a:t>Long tenure: Re-engagement campaigns (Time Since Signup &gt;365 days).</a:t>
            </a:r>
            <a:endParaRPr lang="en-US" altLang="en-US" sz="1700" b="0"/>
          </a:p>
          <a:p>
            <a:pPr marL="742950" lvl="1" indent="-28575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1700" b="0"/>
              <a:t>Major-specific: Coding challenges (CS/IT), webinars (Business/Other).</a:t>
            </a:r>
            <a:endParaRPr lang="en-US" altLang="en-US" sz="1700" b="0"/>
          </a:p>
          <a:p>
            <a:pPr>
              <a:lnSpc>
                <a:spcPct val="110000"/>
              </a:lnSpc>
              <a:buFont typeface="Arial" panose="020B0604020202020204" pitchFamily="34" charset="0"/>
            </a:pPr>
            <a:r>
              <a:rPr lang="en-US" altLang="en-US" sz="1700"/>
              <a:t>Scalability:</a:t>
            </a:r>
            <a:r>
              <a:rPr lang="en-US" altLang="en-US" sz="1700" b="0"/>
              <a:t> Configurable thresholds, vectorized operations, API-ready CSV output.</a:t>
            </a:r>
            <a:endParaRPr lang="en-US" altLang="en-US" sz="1700" b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AI-Powered Data Insights Virtual Internship</a:t>
            </a:r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55" y="1255395"/>
            <a:ext cx="8651240" cy="804545"/>
          </a:xfrm>
        </p:spPr>
        <p:txBody>
          <a:bodyPr/>
          <a:p>
            <a:pPr algn="l"/>
            <a:r>
              <a:rPr lang="en-US" altLang="en-US"/>
              <a:t>Conclusion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13" name="Subtitle 12"/>
          <p:cNvSpPr>
            <a:spLocks noGrp="1"/>
          </p:cNvSpPr>
          <p:nvPr>
            <p:ph type="body" idx="1" hasCustomPrompt="1"/>
          </p:nvPr>
        </p:nvSpPr>
        <p:spPr>
          <a:xfrm>
            <a:off x="922655" y="2138680"/>
            <a:ext cx="10824845" cy="3968115"/>
          </a:xfrm>
        </p:spPr>
        <p:txBody>
          <a:bodyPr/>
          <a:lstStyle>
            <a:lvl1pPr marL="0" indent="0" algn="l">
              <a:buNone/>
              <a:defRPr sz="1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lnSpc>
                <a:spcPct val="110000"/>
              </a:lnSpc>
              <a:buFont typeface="Arial" panose="020B0604020202020204" pitchFamily="34" charset="0"/>
            </a:pPr>
            <a:r>
              <a:rPr lang="en-US" altLang="en-US" sz="2000"/>
              <a:t>Deliverables:</a:t>
            </a:r>
            <a:endParaRPr lang="en-US" altLang="en-US" sz="2000"/>
          </a:p>
          <a:p>
            <a:pPr marL="914400" lvl="1" indent="-4572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1800" b="0"/>
              <a:t>Churn analysis (5.95% dropout, key predictors).</a:t>
            </a:r>
            <a:endParaRPr lang="en-US" altLang="en-US" sz="1800" b="0"/>
          </a:p>
          <a:p>
            <a:pPr marL="914400" lvl="1" indent="-4572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1800" b="0"/>
              <a:t>Scalable recommendation system.</a:t>
            </a:r>
            <a:endParaRPr lang="en-US" altLang="en-US" sz="1800" b="0"/>
          </a:p>
          <a:p>
            <a:pPr marL="914400" lvl="1" indent="-457200" algn="l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en-US" sz="1800" b="0"/>
              <a:t>Retention strategies for Excelerate.</a:t>
            </a:r>
            <a:endParaRPr lang="en-US" altLang="en-US" sz="1800" b="0"/>
          </a:p>
          <a:p>
            <a:pPr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2000">
                <a:sym typeface="+mn-ea"/>
              </a:rPr>
              <a:t>Strategies:</a:t>
            </a:r>
            <a:endParaRPr lang="en-US" altLang="en-US" sz="200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1800">
                <a:sym typeface="+mn-ea"/>
              </a:rPr>
              <a:t>Early Engagement: </a:t>
            </a:r>
            <a:r>
              <a:rPr lang="en-US" altLang="en-US" sz="1800" b="0">
                <a:sym typeface="+mn-ea"/>
              </a:rPr>
              <a:t>Onboarding emails for early applicants. Encourage early applications with reminders and incentives.​</a:t>
            </a:r>
            <a:endParaRPr lang="en-US" altLang="en-US" sz="1800" b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1800">
                <a:sym typeface="+mn-ea"/>
              </a:rPr>
              <a:t>Personalized Nudging:</a:t>
            </a:r>
            <a:r>
              <a:rPr lang="en-US" altLang="en-US" sz="1800" b="0">
                <a:sym typeface="+mn-ea"/>
              </a:rPr>
              <a:t> Tailored by age, major, engagement.</a:t>
            </a:r>
            <a:endParaRPr lang="en-US" altLang="en-US" sz="1800" b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1800">
                <a:sym typeface="+mn-ea"/>
              </a:rPr>
              <a:t>Gamified Learning:</a:t>
            </a:r>
            <a:r>
              <a:rPr lang="en-US" altLang="en-US" sz="1800" b="0">
                <a:sym typeface="+mn-ea"/>
              </a:rPr>
              <a:t> Interactive modules for younger learners  to boost participation.</a:t>
            </a:r>
            <a:endParaRPr lang="en-US" altLang="en-US" sz="1800" b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1800">
                <a:sym typeface="+mn-ea"/>
              </a:rPr>
              <a:t>Opportunity Support:</a:t>
            </a:r>
            <a:r>
              <a:rPr lang="en-US" altLang="en-US" sz="1800" b="0">
                <a:sym typeface="+mn-ea"/>
              </a:rPr>
              <a:t> Workshops, mentors for high-churn or high-risk users  and engagement nudges..</a:t>
            </a:r>
            <a:endParaRPr lang="en-US" altLang="en-US" sz="1800" b="0"/>
          </a:p>
          <a:p>
            <a:pPr marL="800100" lvl="1" indent="-34290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en-US" sz="1800">
                <a:sym typeface="+mn-ea"/>
              </a:rPr>
              <a:t>Re-Engagement: </a:t>
            </a:r>
            <a:r>
              <a:rPr lang="en-US" altLang="en-US" sz="1800" b="0">
                <a:sym typeface="+mn-ea"/>
              </a:rPr>
              <a:t>Free micro-courses for churned students.</a:t>
            </a:r>
            <a:endParaRPr lang="en-US" altLang="en-US" sz="1800" b="0"/>
          </a:p>
          <a:p>
            <a:pPr>
              <a:lnSpc>
                <a:spcPct val="110000"/>
              </a:lnSpc>
              <a:buFont typeface="Arial" panose="020B0604020202020204" pitchFamily="34" charset="0"/>
            </a:pPr>
            <a:endParaRPr lang="en-US" altLang="en-US" sz="1800" b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AI-Powered Data Insights Virtual Internship</a:t>
            </a:r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pic>
        <p:nvPicPr>
          <p:cNvPr id="6" name="Picture 5" descr="orange_salmon_reading_glasses_-_free_keynote_template_download_18171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04615" y="1621790"/>
            <a:ext cx="8287385" cy="3996690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924560" y="2141220"/>
            <a:ext cx="6501765" cy="37636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2400" b="1"/>
              <a:t>Thank you </a:t>
            </a:r>
            <a:r>
              <a:rPr lang="en-US" altLang="en-US" sz="2400"/>
              <a:t>for your attention and support throughout our journey.</a:t>
            </a:r>
            <a:endParaRPr lang="en-US" altLang="en-US" sz="2400"/>
          </a:p>
          <a:p>
            <a:endParaRPr lang="en-US" altLang="en-US" sz="2400" b="1"/>
          </a:p>
          <a:p>
            <a:endParaRPr lang="en-US" altLang="en-US" sz="2400" b="1"/>
          </a:p>
          <a:p>
            <a:r>
              <a:rPr lang="en-US" altLang="en-US" sz="2400"/>
              <a:t>We look forward to contributing to </a:t>
            </a:r>
            <a:r>
              <a:rPr lang="en-US" altLang="en-US" sz="2400" b="1"/>
              <a:t>Excelerate’s </a:t>
            </a:r>
            <a:r>
              <a:rPr lang="en-US" altLang="en-US" sz="2400"/>
              <a:t>mission of empowering learners!</a:t>
            </a:r>
            <a:endParaRPr lang="en-US" altLang="en-US" sz="240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AI-Powered Data Insights Virtual Internship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3651885" y="473614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/>
            <a:r>
              <a:rPr sz="1600" b="0" i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 </a:t>
            </a:r>
            <a:endParaRPr sz="1600" b="0" i="0">
              <a:solidFill>
                <a:srgbClr val="000000"/>
              </a:solidFill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5758815" y="641985"/>
            <a:ext cx="795655" cy="23749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 b="1"/>
              <a:t>AI-Powered Data Insights Virtual Internship</a:t>
            </a:r>
            <a:endParaRPr lang="en-US" b="1"/>
          </a:p>
        </p:txBody>
      </p:sp>
      <p:sp>
        <p:nvSpPr>
          <p:cNvPr id="3" name="Footer Placeholder 10"/>
          <p:cNvSpPr>
            <a:spLocks noGrp="1"/>
          </p:cNvSpPr>
          <p:nvPr/>
        </p:nvSpPr>
        <p:spPr>
          <a:xfrm>
            <a:off x="4038600" y="64198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b="1"/>
          </a:p>
        </p:txBody>
      </p:sp>
      <p:pic>
        <p:nvPicPr>
          <p:cNvPr id="2" name="Content Placeholder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64895" y="1148080"/>
            <a:ext cx="10062210" cy="506666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wipe/>
      </p:transition>
    </mc:Choice>
    <mc:Fallback>
      <p:transition spd="slow">
        <p:wip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55" y="1255395"/>
            <a:ext cx="7339330" cy="804545"/>
          </a:xfrm>
        </p:spPr>
        <p:txBody>
          <a:bodyPr/>
          <a:p>
            <a:pPr algn="l"/>
            <a:r>
              <a:rPr lang="en-US"/>
              <a:t>Agenda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13" name="Subtitle 12"/>
          <p:cNvSpPr>
            <a:spLocks noGrp="1"/>
          </p:cNvSpPr>
          <p:nvPr>
            <p:ph type="body" idx="1" hasCustomPrompt="1"/>
          </p:nvPr>
        </p:nvSpPr>
        <p:spPr>
          <a:xfrm>
            <a:off x="922655" y="2164715"/>
            <a:ext cx="10431145" cy="3584575"/>
          </a:xfrm>
        </p:spPr>
        <p:txBody>
          <a:bodyPr/>
          <a:lstStyle>
            <a:lvl1pPr marL="0" indent="0" algn="l">
              <a:buNone/>
              <a:defRPr sz="1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marL="742950" lvl="1" indent="-28575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665" b="0"/>
              <a:t>Overview</a:t>
            </a:r>
            <a:endParaRPr lang="en-US" altLang="en-US" sz="2665" b="0"/>
          </a:p>
          <a:p>
            <a:pPr marL="742950" lvl="1" indent="-28575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665" b="0"/>
              <a:t>Introduction</a:t>
            </a:r>
            <a:endParaRPr lang="en-US" altLang="en-US" sz="2665" b="0"/>
          </a:p>
          <a:p>
            <a:pPr marL="742950" lvl="1" indent="-28575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665" b="0"/>
              <a:t>Data Analysis Overview</a:t>
            </a:r>
            <a:endParaRPr lang="en-US" altLang="en-US" sz="2665" b="0"/>
          </a:p>
          <a:p>
            <a:pPr marL="742950" lvl="1" indent="-28575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665" b="0"/>
              <a:t>Exploratory Data Analysis (EDA) Insights</a:t>
            </a:r>
            <a:endParaRPr lang="en-US" altLang="en-US" sz="2665" b="0"/>
          </a:p>
          <a:p>
            <a:pPr marL="742950" lvl="1" indent="-28575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665" b="0"/>
              <a:t>Churn Analysis Insights</a:t>
            </a:r>
            <a:endParaRPr lang="en-US" altLang="en-US" sz="2665" b="0"/>
          </a:p>
          <a:p>
            <a:pPr marL="742950" lvl="1" indent="-28575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665" b="0"/>
              <a:t>Predictive Modeling</a:t>
            </a:r>
            <a:endParaRPr lang="en-US" altLang="en-US" sz="2665" b="0"/>
          </a:p>
          <a:p>
            <a:pPr marL="742950" lvl="1" indent="-28575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665" b="0"/>
              <a:t>Recommendation System</a:t>
            </a:r>
            <a:endParaRPr lang="en-US" altLang="en-US" sz="2665" b="0"/>
          </a:p>
          <a:p>
            <a:pPr marL="742950" lvl="1" indent="-28575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665" b="0"/>
              <a:t>Actionable Insights</a:t>
            </a:r>
            <a:endParaRPr lang="en-US" altLang="en-US" sz="2665" b="0"/>
          </a:p>
          <a:p>
            <a:pPr marL="742950" lvl="1" indent="-28575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665" b="0"/>
              <a:t>Conclusion</a:t>
            </a:r>
            <a:endParaRPr lang="en-US" altLang="en-US" sz="2665" b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AI-Powered Data Insights Virtual Internship</a:t>
            </a: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55" y="1255395"/>
            <a:ext cx="7339330" cy="804545"/>
          </a:xfrm>
        </p:spPr>
        <p:txBody>
          <a:bodyPr/>
          <a:p>
            <a:pPr algn="l"/>
            <a:r>
              <a:rPr lang="en-US"/>
              <a:t>Introduction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13" name="Subtitle 12"/>
          <p:cNvSpPr>
            <a:spLocks noGrp="1"/>
          </p:cNvSpPr>
          <p:nvPr>
            <p:ph type="body" idx="1" hasCustomPrompt="1"/>
          </p:nvPr>
        </p:nvSpPr>
        <p:spPr>
          <a:xfrm>
            <a:off x="922655" y="2247900"/>
            <a:ext cx="10431145" cy="3501390"/>
          </a:xfrm>
        </p:spPr>
        <p:txBody>
          <a:bodyPr/>
          <a:lstStyle>
            <a:lvl1pPr marL="0" indent="0" algn="l">
              <a:buNone/>
              <a:defRPr sz="1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lnSpc>
                <a:spcPct val="80000"/>
              </a:lnSpc>
              <a:buFont typeface="Arial" panose="020B0604020202020204" pitchFamily="34" charset="0"/>
            </a:pPr>
            <a:r>
              <a:rPr lang="en-US" altLang="en-US" sz="2400"/>
              <a:t>Background:</a:t>
            </a:r>
            <a:r>
              <a:rPr lang="en-US" altLang="en-US" sz="2400" b="0"/>
              <a:t> Excelerate offers different opportunities but faces high dropout rates.</a:t>
            </a:r>
            <a:endParaRPr lang="en-US" altLang="en-US" sz="2400" b="0"/>
          </a:p>
          <a:p>
            <a:pPr>
              <a:lnSpc>
                <a:spcPct val="80000"/>
              </a:lnSpc>
              <a:buFont typeface="Arial" panose="020B0604020202020204" pitchFamily="34" charset="0"/>
            </a:pPr>
            <a:r>
              <a:rPr lang="en-US" altLang="en-US" sz="2400"/>
              <a:t>Problem: </a:t>
            </a:r>
            <a:r>
              <a:rPr lang="en-US" altLang="en-US" sz="2400" b="0"/>
              <a:t>Only 17/5,668 users completed opportunities (low completion rate).</a:t>
            </a:r>
            <a:endParaRPr lang="en-US" altLang="en-US" sz="2400"/>
          </a:p>
          <a:p>
            <a:pPr>
              <a:lnSpc>
                <a:spcPct val="80000"/>
              </a:lnSpc>
              <a:buFont typeface="Arial" panose="020B0604020202020204" pitchFamily="34" charset="0"/>
            </a:pPr>
            <a:r>
              <a:rPr lang="en-US" altLang="en-US" sz="2400"/>
              <a:t>Goal: </a:t>
            </a:r>
            <a:r>
              <a:rPr lang="en-US" altLang="en-US" sz="2400" b="0"/>
              <a:t>Identify churn drivers o</a:t>
            </a:r>
            <a:r>
              <a:rPr lang="en-US" altLang="en-US" sz="2400" b="0">
                <a:sym typeface="+mn-ea"/>
              </a:rPr>
              <a:t>n Excelerate’s platform to enhance engagement and retention </a:t>
            </a:r>
            <a:r>
              <a:rPr lang="en-US" altLang="en-US" sz="2400" b="0"/>
              <a:t>via AI-driven insights. </a:t>
            </a:r>
            <a:r>
              <a:rPr lang="en-US" altLang="en-US" sz="2400" b="0">
                <a:sym typeface="+mn-ea"/>
              </a:rPr>
              <a:t>Leverage data science and machine learning for actionable insights.</a:t>
            </a:r>
            <a:endParaRPr lang="en-US" altLang="en-US" sz="2400" b="0"/>
          </a:p>
          <a:p>
            <a:pPr>
              <a:lnSpc>
                <a:spcPct val="80000"/>
              </a:lnSpc>
              <a:buFont typeface="Arial" panose="020B0604020202020204" pitchFamily="34" charset="0"/>
            </a:pPr>
            <a:endParaRPr lang="en-US" altLang="en-US" sz="2400"/>
          </a:p>
          <a:p>
            <a:pPr>
              <a:lnSpc>
                <a:spcPct val="80000"/>
              </a:lnSpc>
              <a:buFont typeface="Arial" panose="020B0604020202020204" pitchFamily="34" charset="0"/>
            </a:pPr>
            <a:r>
              <a:rPr lang="en-US" altLang="en-US" sz="2400"/>
              <a:t>Approach:</a:t>
            </a:r>
            <a:endParaRPr lang="en-US" altLang="en-US" sz="2400"/>
          </a:p>
          <a:p>
            <a:pPr marL="800100" lvl="1" indent="-3429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400" b="0"/>
              <a:t>Data preprocessing and EDA.</a:t>
            </a:r>
            <a:endParaRPr lang="en-US" altLang="en-US" sz="2400" b="0"/>
          </a:p>
          <a:p>
            <a:pPr marL="800100" lvl="1" indent="-3429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400" b="0"/>
              <a:t>Predictive modeling.</a:t>
            </a:r>
            <a:endParaRPr lang="en-US" altLang="en-US" sz="2400" b="0"/>
          </a:p>
          <a:p>
            <a:pPr marL="800100" lvl="1" indent="-342900" algn="l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en-US" sz="2400" b="0"/>
              <a:t>Rule-based recommendation system.</a:t>
            </a:r>
            <a:endParaRPr lang="en-US" altLang="en-US" sz="2400" b="0"/>
          </a:p>
          <a:p>
            <a:pPr>
              <a:lnSpc>
                <a:spcPct val="80000"/>
              </a:lnSpc>
              <a:buFont typeface="Arial" panose="020B0604020202020204" pitchFamily="34" charset="0"/>
            </a:pPr>
            <a:endParaRPr lang="en-US" altLang="en-US" sz="2400" b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AI-Powered Data Insights Virtual Internship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55" y="1255395"/>
            <a:ext cx="7339330" cy="804545"/>
          </a:xfrm>
        </p:spPr>
        <p:txBody>
          <a:bodyPr/>
          <a:p>
            <a:pPr algn="l"/>
            <a:r>
              <a:rPr lang="en-US" altLang="en-US"/>
              <a:t>Data Analysis Overview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13" name="Subtitle 12"/>
          <p:cNvSpPr>
            <a:spLocks noGrp="1"/>
          </p:cNvSpPr>
          <p:nvPr>
            <p:ph type="body" idx="1" hasCustomPrompt="1"/>
          </p:nvPr>
        </p:nvSpPr>
        <p:spPr>
          <a:xfrm>
            <a:off x="922655" y="2059940"/>
            <a:ext cx="10431145" cy="3501390"/>
          </a:xfrm>
        </p:spPr>
        <p:txBody>
          <a:bodyPr/>
          <a:lstStyle>
            <a:lvl1pPr marL="0" indent="0" algn="l">
              <a:buNone/>
              <a:defRPr sz="1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lnSpc>
                <a:spcPct val="90000"/>
              </a:lnSpc>
              <a:buFont typeface="Arial" panose="020B0604020202020204" pitchFamily="34" charset="0"/>
            </a:pPr>
            <a:r>
              <a:rPr lang="en-US" altLang="en-US" sz="1900"/>
              <a:t>Dataset:</a:t>
            </a:r>
            <a:r>
              <a:rPr lang="en-US" altLang="en-US" sz="1900" b="0"/>
              <a:t> SLU’s Student Engagement dataset comprised of: </a:t>
            </a:r>
            <a:endParaRPr lang="en-US" altLang="en-US" sz="1900" b="0"/>
          </a:p>
          <a:p>
            <a:pPr marL="742950" lvl="1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900" b="0"/>
              <a:t>User data: Age, Gender, Country, Major, Institution </a:t>
            </a:r>
            <a:endParaRPr lang="en-US" altLang="en-US" sz="1900" b="0"/>
          </a:p>
          <a:p>
            <a:pPr marL="742950" lvl="1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900" b="0"/>
              <a:t>Engagement data: Status, Apply/Signup Dates, Rewards </a:t>
            </a:r>
            <a:endParaRPr lang="en-US" altLang="en-US" sz="1900" b="0"/>
          </a:p>
          <a:p>
            <a:pPr marL="742950" lvl="1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900" b="0"/>
              <a:t>Opportunity data: Category, Duration, Start/End Dates </a:t>
            </a:r>
            <a:endParaRPr lang="en-US" altLang="en-US" sz="1900" b="0"/>
          </a:p>
          <a:p>
            <a:pPr>
              <a:lnSpc>
                <a:spcPct val="90000"/>
              </a:lnSpc>
              <a:buFont typeface="Arial" panose="020B0604020202020204" pitchFamily="34" charset="0"/>
            </a:pPr>
            <a:r>
              <a:rPr lang="en-US" altLang="en-US" sz="1900"/>
              <a:t>Preprocessing:</a:t>
            </a:r>
            <a:endParaRPr lang="en-US" altLang="en-US" sz="1900"/>
          </a:p>
          <a:p>
            <a:pPr lvl="2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900"/>
              <a:t>Handled missing values by replacing critical fields like “Institution Name” and “Major” with defaults ("Unknown", "Undeclared"). </a:t>
            </a:r>
            <a:r>
              <a:rPr lang="en-US" altLang="en-US" sz="1900">
                <a:sym typeface="+mn-ea"/>
              </a:rPr>
              <a:t>Removed duplicates and invalid/malformed entries.</a:t>
            </a:r>
            <a:endParaRPr lang="en-US" altLang="en-US" sz="1900">
              <a:sym typeface="+mn-ea"/>
            </a:endParaRPr>
          </a:p>
          <a:p>
            <a:pPr lvl="2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900"/>
              <a:t>Standardized text formatting (e.g., title-casing genders, removing extra spaces). </a:t>
            </a:r>
            <a:endParaRPr lang="en-US" altLang="en-US" sz="1900"/>
          </a:p>
          <a:p>
            <a:pPr lvl="2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900"/>
              <a:t>Ensured date consistency across columns using pd.to_datetime () with error coercion. </a:t>
            </a:r>
            <a:endParaRPr lang="en-US" altLang="en-US" sz="1900"/>
          </a:p>
          <a:p>
            <a:pPr lvl="2" indent="-285750" algn="l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altLang="en-US" sz="1900"/>
              <a:t>Created engineered features, including: Age, Opportunity Duration, Completion Time, and Engagement Score ,</a:t>
            </a:r>
            <a:r>
              <a:rPr lang="en-US" altLang="en-US" sz="1900" b="0"/>
              <a:t>Application Timing flag (early vs. late applications) </a:t>
            </a:r>
            <a:endParaRPr lang="en-US" altLang="en-US" sz="1900" b="0"/>
          </a:p>
          <a:p>
            <a:pPr>
              <a:lnSpc>
                <a:spcPct val="90000"/>
              </a:lnSpc>
              <a:buFont typeface="Arial" panose="020B0604020202020204" pitchFamily="34" charset="0"/>
            </a:pPr>
            <a:r>
              <a:rPr lang="en-US" altLang="en-US" sz="1900"/>
              <a:t>EDA:</a:t>
            </a:r>
            <a:r>
              <a:rPr lang="en-US" altLang="en-US" sz="1900" b="0"/>
              <a:t> Analyzed sign-ups, completions, demographics, </a:t>
            </a:r>
            <a:endParaRPr lang="en-US" altLang="en-US" sz="1900" b="0"/>
          </a:p>
          <a:p>
            <a:pPr>
              <a:lnSpc>
                <a:spcPct val="90000"/>
              </a:lnSpc>
              <a:buFont typeface="Arial" panose="020B0604020202020204" pitchFamily="34" charset="0"/>
            </a:pPr>
            <a:r>
              <a:rPr lang="en-US" altLang="en-US" sz="1900"/>
              <a:t>Modeling: </a:t>
            </a:r>
            <a:r>
              <a:rPr lang="en-US" altLang="en-US" sz="1900" b="0"/>
              <a:t>Random Forest led with 96% accuracy.</a:t>
            </a:r>
            <a:endParaRPr lang="en-US" altLang="en-US" sz="1900" b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AI-Powered Data Insights Virtual Internship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55" y="1255395"/>
            <a:ext cx="8651240" cy="804545"/>
          </a:xfrm>
        </p:spPr>
        <p:txBody>
          <a:bodyPr/>
          <a:p>
            <a:pPr algn="l"/>
            <a:r>
              <a:rPr lang="en-US" altLang="en-US"/>
              <a:t>Exploratory Data Analysis (EDA) Insights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13" name="Subtitle 12"/>
          <p:cNvSpPr>
            <a:spLocks noGrp="1"/>
          </p:cNvSpPr>
          <p:nvPr>
            <p:ph type="body" idx="1" hasCustomPrompt="1"/>
          </p:nvPr>
        </p:nvSpPr>
        <p:spPr>
          <a:xfrm>
            <a:off x="922655" y="2247900"/>
            <a:ext cx="10431145" cy="3501390"/>
          </a:xfrm>
        </p:spPr>
        <p:txBody>
          <a:bodyPr/>
          <a:lstStyle>
            <a:lvl1pPr marL="0" indent="0" algn="l">
              <a:buNone/>
              <a:defRPr sz="1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2000" b="0"/>
              <a:t>  </a:t>
            </a:r>
            <a:endParaRPr lang="en-US" altLang="en-US" sz="2000" b="0"/>
          </a:p>
        </p:txBody>
      </p:sp>
      <p:sp>
        <p:nvSpPr>
          <p:cNvPr id="3" name="Text Box 2"/>
          <p:cNvSpPr txBox="1"/>
          <p:nvPr/>
        </p:nvSpPr>
        <p:spPr>
          <a:xfrm>
            <a:off x="1109980" y="826135"/>
            <a:ext cx="3595370" cy="280670"/>
          </a:xfrm>
          <a:prstGeom prst="rect">
            <a:avLst/>
          </a:prstGeom>
        </p:spPr>
        <p:txBody>
          <a:bodyPr>
            <a:noAutofit/>
          </a:bodyPr>
          <a:p>
            <a:pPr marL="0" indent="0"/>
            <a:r>
              <a:rPr sz="1600" b="0" i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 </a:t>
            </a:r>
            <a:endParaRPr sz="1600" b="0" i="0">
              <a:solidFill>
                <a:srgbClr val="000000"/>
              </a:solidFill>
              <a:latin typeface="Times New Roman" panose="02020603050405020304"/>
              <a:ea typeface="Times New Roman" panose="02020603050405020304"/>
            </a:endParaRPr>
          </a:p>
        </p:txBody>
      </p:sp>
      <p:pic>
        <p:nvPicPr>
          <p:cNvPr id="5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1847215" y="2550160"/>
            <a:ext cx="8223885" cy="380619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922655" y="2208530"/>
            <a:ext cx="43408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Monthly Sign-Up Trends​:</a:t>
            </a:r>
            <a:endParaRPr lang="en-US" altLang="en-US" b="1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AI-Powered Data Insights Virtual Internship</a:t>
            </a:r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55" y="1255395"/>
            <a:ext cx="8651240" cy="804545"/>
          </a:xfrm>
        </p:spPr>
        <p:txBody>
          <a:bodyPr/>
          <a:p>
            <a:pPr algn="l"/>
            <a:r>
              <a:rPr lang="en-US" altLang="en-US"/>
              <a:t>Exploratory Data Analysis (EDA) Insights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13" name="Subtitle 12"/>
          <p:cNvSpPr>
            <a:spLocks noGrp="1"/>
          </p:cNvSpPr>
          <p:nvPr>
            <p:ph type="body" idx="1" hasCustomPrompt="1"/>
          </p:nvPr>
        </p:nvSpPr>
        <p:spPr>
          <a:xfrm>
            <a:off x="922655" y="2247900"/>
            <a:ext cx="10431145" cy="3501390"/>
          </a:xfrm>
        </p:spPr>
        <p:txBody>
          <a:bodyPr/>
          <a:lstStyle>
            <a:lvl1pPr marL="0" indent="0" algn="l">
              <a:buNone/>
              <a:defRPr sz="1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2000" b="0"/>
              <a:t>  </a:t>
            </a:r>
            <a:endParaRPr lang="en-US" altLang="en-US" sz="2000" b="0"/>
          </a:p>
        </p:txBody>
      </p:sp>
      <p:sp>
        <p:nvSpPr>
          <p:cNvPr id="3" name="Text Box 2"/>
          <p:cNvSpPr txBox="1"/>
          <p:nvPr/>
        </p:nvSpPr>
        <p:spPr>
          <a:xfrm>
            <a:off x="1109980" y="826135"/>
            <a:ext cx="3595370" cy="280670"/>
          </a:xfrm>
          <a:prstGeom prst="rect">
            <a:avLst/>
          </a:prstGeom>
        </p:spPr>
        <p:txBody>
          <a:bodyPr>
            <a:noAutofit/>
          </a:bodyPr>
          <a:p>
            <a:pPr marL="0" indent="0"/>
            <a:r>
              <a:rPr sz="1600" b="0" i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 </a:t>
            </a:r>
            <a:endParaRPr sz="1600" b="0" i="0">
              <a:solidFill>
                <a:srgbClr val="000000"/>
              </a:solidFill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6462395" y="2059940"/>
            <a:ext cx="41859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Completion Time variations</a:t>
            </a:r>
            <a:endParaRPr lang="en-US" altLang="en-US" b="1"/>
          </a:p>
        </p:txBody>
      </p:sp>
      <p:sp>
        <p:nvSpPr>
          <p:cNvPr id="7" name="Text Box 6"/>
          <p:cNvSpPr txBox="1"/>
          <p:nvPr/>
        </p:nvSpPr>
        <p:spPr>
          <a:xfrm>
            <a:off x="3556000" y="-330517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/>
            <a:r>
              <a:rPr sz="1600" b="0" i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 </a:t>
            </a:r>
            <a:endParaRPr sz="1600" b="0" i="0">
              <a:solidFill>
                <a:srgbClr val="000000"/>
              </a:solidFill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3556000" y="483870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/>
            <a:r>
              <a:rPr sz="1600" b="0" i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 </a:t>
            </a:r>
            <a:endParaRPr sz="1600" b="0" i="0">
              <a:solidFill>
                <a:srgbClr val="000000"/>
              </a:solidFill>
              <a:latin typeface="Times New Roman" panose="02020603050405020304"/>
              <a:ea typeface="Times New Roman" panose="02020603050405020304"/>
            </a:endParaRPr>
          </a:p>
        </p:txBody>
      </p:sp>
      <p:pic>
        <p:nvPicPr>
          <p:cNvPr id="10" name="Picture 9"/>
          <p:cNvPicPr/>
          <p:nvPr/>
        </p:nvPicPr>
        <p:blipFill>
          <a:blip r:embed="rId1"/>
          <a:stretch>
            <a:fillRect/>
          </a:stretch>
        </p:blipFill>
        <p:spPr>
          <a:xfrm>
            <a:off x="6462395" y="2351405"/>
            <a:ext cx="4556125" cy="3719830"/>
          </a:xfrm>
          <a:prstGeom prst="rect">
            <a:avLst/>
          </a:prstGeom>
        </p:spPr>
      </p:pic>
      <p:sp>
        <p:nvSpPr>
          <p:cNvPr id="11" name="Text Box 10"/>
          <p:cNvSpPr txBox="1"/>
          <p:nvPr/>
        </p:nvSpPr>
        <p:spPr>
          <a:xfrm>
            <a:off x="1028065" y="2599690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/>
            <a:r>
              <a:rPr sz="1600" b="0" i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 </a:t>
            </a:r>
            <a:endParaRPr sz="1600" b="0" i="0">
              <a:solidFill>
                <a:srgbClr val="000000"/>
              </a:solidFill>
              <a:latin typeface="Times New Roman" panose="02020603050405020304"/>
              <a:ea typeface="Times New Roman" panose="02020603050405020304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2"/>
          <a:stretch>
            <a:fillRect/>
          </a:stretch>
        </p:blipFill>
        <p:spPr>
          <a:xfrm>
            <a:off x="1028065" y="2351405"/>
            <a:ext cx="5172075" cy="3691890"/>
          </a:xfrm>
          <a:prstGeom prst="rect">
            <a:avLst/>
          </a:prstGeom>
        </p:spPr>
      </p:pic>
      <p:sp>
        <p:nvSpPr>
          <p:cNvPr id="14" name="Text Box 13"/>
          <p:cNvSpPr txBox="1"/>
          <p:nvPr/>
        </p:nvSpPr>
        <p:spPr>
          <a:xfrm>
            <a:off x="1444625" y="2059940"/>
            <a:ext cx="43395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b="1"/>
              <a:t>Completion Rate vs Churn rate</a:t>
            </a:r>
            <a:endParaRPr lang="en-US" altLang="en-US" b="1"/>
          </a:p>
        </p:txBody>
      </p:sp>
      <p:sp>
        <p:nvSpPr>
          <p:cNvPr id="15" name="Text Box 14"/>
          <p:cNvSpPr txBox="1"/>
          <p:nvPr/>
        </p:nvSpPr>
        <p:spPr>
          <a:xfrm>
            <a:off x="1574165" y="6060440"/>
            <a:ext cx="394906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AI-Powered Data Insights Virtual Internship</a:t>
            </a:r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55" y="1181100"/>
            <a:ext cx="8651240" cy="804545"/>
          </a:xfrm>
        </p:spPr>
        <p:txBody>
          <a:bodyPr/>
          <a:p>
            <a:pPr algn="l"/>
            <a:r>
              <a:rPr lang="en-US" altLang="en-US"/>
              <a:t>Exploratory Data Analysis (EDA) Insights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13" name="Subtitle 12"/>
          <p:cNvSpPr>
            <a:spLocks noGrp="1"/>
          </p:cNvSpPr>
          <p:nvPr>
            <p:ph type="body" idx="1" hasCustomPrompt="1"/>
          </p:nvPr>
        </p:nvSpPr>
        <p:spPr>
          <a:xfrm>
            <a:off x="922655" y="2247900"/>
            <a:ext cx="10431145" cy="3501390"/>
          </a:xfrm>
        </p:spPr>
        <p:txBody>
          <a:bodyPr/>
          <a:lstStyle>
            <a:lvl1pPr marL="0" indent="0" algn="l">
              <a:buNone/>
              <a:defRPr sz="1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2000" b="0"/>
              <a:t>  </a:t>
            </a:r>
            <a:endParaRPr lang="en-US" altLang="en-US" sz="2000" b="0"/>
          </a:p>
        </p:txBody>
      </p:sp>
      <p:sp>
        <p:nvSpPr>
          <p:cNvPr id="3" name="Text Box 2"/>
          <p:cNvSpPr txBox="1"/>
          <p:nvPr/>
        </p:nvSpPr>
        <p:spPr>
          <a:xfrm>
            <a:off x="1109980" y="826135"/>
            <a:ext cx="3595370" cy="280670"/>
          </a:xfrm>
          <a:prstGeom prst="rect">
            <a:avLst/>
          </a:prstGeom>
        </p:spPr>
        <p:txBody>
          <a:bodyPr>
            <a:noAutofit/>
          </a:bodyPr>
          <a:p>
            <a:pPr marL="0" indent="0"/>
            <a:r>
              <a:rPr sz="1600" b="0" i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 </a:t>
            </a:r>
            <a:endParaRPr sz="1600" b="0" i="0">
              <a:solidFill>
                <a:srgbClr val="000000"/>
              </a:solidFill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109980" y="2208530"/>
            <a:ext cx="43408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 b="1"/>
              <a:t>User Journey Funnel:</a:t>
            </a:r>
            <a:endParaRPr lang="en-US" altLang="en-US" sz="2000" b="1"/>
          </a:p>
        </p:txBody>
      </p:sp>
      <p:sp>
        <p:nvSpPr>
          <p:cNvPr id="7" name="Text Box 6"/>
          <p:cNvSpPr txBox="1"/>
          <p:nvPr/>
        </p:nvSpPr>
        <p:spPr>
          <a:xfrm>
            <a:off x="3556000" y="-330517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/>
            <a:r>
              <a:rPr sz="1600" b="0" i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 </a:t>
            </a:r>
            <a:endParaRPr sz="1600" b="0" i="0">
              <a:solidFill>
                <a:srgbClr val="000000"/>
              </a:solidFill>
              <a:latin typeface="Times New Roman" panose="02020603050405020304"/>
              <a:ea typeface="Times New Roman" panose="02020603050405020304"/>
            </a:endParaRPr>
          </a:p>
        </p:txBody>
      </p:sp>
      <p:pic>
        <p:nvPicPr>
          <p:cNvPr id="8" name="Picture 7"/>
          <p:cNvPicPr/>
          <p:nvPr/>
        </p:nvPicPr>
        <p:blipFill>
          <a:blip r:embed="rId1"/>
          <a:stretch>
            <a:fillRect/>
          </a:stretch>
        </p:blipFill>
        <p:spPr>
          <a:xfrm>
            <a:off x="5160010" y="2040255"/>
            <a:ext cx="6193790" cy="4277995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1109980" y="2755900"/>
            <a:ext cx="3615055" cy="25533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/>
              <a:t> Massive drop-offs occur post-engagement; only 17 completions out of 5,668 signups​</a:t>
            </a:r>
            <a:endParaRPr lang="en-US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en-US"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/>
              <a:t>Completion rate is extremely low—only 0.3%.​</a:t>
            </a:r>
            <a:endParaRPr lang="en-US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 sz="2000"/>
              <a:t>​</a:t>
            </a:r>
            <a:endParaRPr lang="en-US" altLang="en-US" sz="200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AI-Powered Data Insights Virtual Internship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2655" y="1181100"/>
            <a:ext cx="8651240" cy="804545"/>
          </a:xfrm>
        </p:spPr>
        <p:txBody>
          <a:bodyPr/>
          <a:p>
            <a:pPr algn="l"/>
            <a:r>
              <a:rPr lang="en-US" altLang="en-US"/>
              <a:t>Exploratory Data Analysis (EDA) Insights</a:t>
            </a:r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  <p:sp>
        <p:nvSpPr>
          <p:cNvPr id="13" name="Subtitle 12"/>
          <p:cNvSpPr>
            <a:spLocks noGrp="1"/>
          </p:cNvSpPr>
          <p:nvPr>
            <p:ph type="body" idx="1" hasCustomPrompt="1"/>
          </p:nvPr>
        </p:nvSpPr>
        <p:spPr>
          <a:xfrm>
            <a:off x="922655" y="2247900"/>
            <a:ext cx="10431145" cy="3501390"/>
          </a:xfrm>
        </p:spPr>
        <p:txBody>
          <a:bodyPr/>
          <a:lstStyle>
            <a:lvl1pPr marL="0" indent="0" algn="l">
              <a:buNone/>
              <a:defRPr sz="1800" b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lnSpc>
                <a:spcPct val="100000"/>
              </a:lnSpc>
              <a:buFont typeface="Arial" panose="020B0604020202020204" pitchFamily="34" charset="0"/>
            </a:pPr>
            <a:r>
              <a:rPr lang="en-US" altLang="en-US" sz="2000" b="0"/>
              <a:t>  </a:t>
            </a:r>
            <a:endParaRPr lang="en-US" altLang="en-US" sz="2000" b="0"/>
          </a:p>
        </p:txBody>
      </p:sp>
      <p:sp>
        <p:nvSpPr>
          <p:cNvPr id="3" name="Text Box 2"/>
          <p:cNvSpPr txBox="1"/>
          <p:nvPr/>
        </p:nvSpPr>
        <p:spPr>
          <a:xfrm>
            <a:off x="1109980" y="826135"/>
            <a:ext cx="3595370" cy="280670"/>
          </a:xfrm>
          <a:prstGeom prst="rect">
            <a:avLst/>
          </a:prstGeom>
        </p:spPr>
        <p:txBody>
          <a:bodyPr>
            <a:noAutofit/>
          </a:bodyPr>
          <a:p>
            <a:pPr marL="0" indent="0"/>
            <a:r>
              <a:rPr sz="1600" b="0" i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 </a:t>
            </a:r>
            <a:endParaRPr sz="1600" b="0" i="0">
              <a:solidFill>
                <a:srgbClr val="000000"/>
              </a:solidFill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1109980" y="2208530"/>
            <a:ext cx="434086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US" sz="2000" b="1"/>
              <a:t>Engagement Score based on Age</a:t>
            </a:r>
            <a:endParaRPr lang="en-US" altLang="en-US" sz="2000" b="1"/>
          </a:p>
        </p:txBody>
      </p:sp>
      <p:sp>
        <p:nvSpPr>
          <p:cNvPr id="7" name="Text Box 6"/>
          <p:cNvSpPr txBox="1"/>
          <p:nvPr/>
        </p:nvSpPr>
        <p:spPr>
          <a:xfrm>
            <a:off x="3556000" y="-330517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/>
            <a:r>
              <a:rPr sz="1600" b="0" i="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</a:rPr>
              <a:t> </a:t>
            </a:r>
            <a:endParaRPr sz="1600" b="0" i="0">
              <a:solidFill>
                <a:srgbClr val="000000"/>
              </a:solidFill>
              <a:latin typeface="Times New Roman" panose="02020603050405020304"/>
              <a:ea typeface="Times New Roman" panose="02020603050405020304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1109980" y="2755900"/>
            <a:ext cx="3615055" cy="13220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en-US" sz="2000"/>
              <a:t>Peak engagement between ages 22–25, dips before 20 and after 26​</a:t>
            </a:r>
            <a:endParaRPr lang="en-US" altLang="en-US" sz="2000"/>
          </a:p>
          <a:p>
            <a:pPr indent="0">
              <a:buFont typeface="Arial" panose="020B0604020202020204" pitchFamily="34" charset="0"/>
              <a:buNone/>
            </a:pPr>
            <a:r>
              <a:rPr lang="en-US" altLang="en-US" sz="2000"/>
              <a:t>​</a:t>
            </a:r>
            <a:endParaRPr lang="en-US" altLang="en-US" sz="200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r>
              <a:rPr lang="en-US"/>
              <a:t>AI-Powered Data Insights Virtual Internship</a:t>
            </a:r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38065" y="2208530"/>
            <a:ext cx="6704965" cy="41433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5265</Words>
  <Application>WPS Slides</Application>
  <PresentationFormat>Widescreen</PresentationFormat>
  <Paragraphs>272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17</vt:i4>
      </vt:variant>
    </vt:vector>
  </HeadingPairs>
  <TitlesOfParts>
    <vt:vector size="28" baseType="lpstr">
      <vt:lpstr>Arial</vt:lpstr>
      <vt:lpstr>SimSun</vt:lpstr>
      <vt:lpstr>Wingdings</vt:lpstr>
      <vt:lpstr>Times New Roman</vt:lpstr>
      <vt:lpstr>Calibri Light</vt:lpstr>
      <vt:lpstr>Calibri</vt:lpstr>
      <vt:lpstr>Microsoft YaHei</vt:lpstr>
      <vt:lpstr>Arial Unicode MS</vt:lpstr>
      <vt:lpstr>Office Theme</vt:lpstr>
      <vt:lpstr>1_Office Theme</vt:lpstr>
      <vt:lpstr>2_Office Theme</vt:lpstr>
      <vt:lpstr>AI-Powered Insights for Student Retention </vt:lpstr>
      <vt:lpstr>PowerPoint 演示文稿</vt:lpstr>
      <vt:lpstr>Agenda</vt:lpstr>
      <vt:lpstr>Introduction</vt:lpstr>
      <vt:lpstr>Data Analysis Overview</vt:lpstr>
      <vt:lpstr>Exploratory Data Analysis (EDA) Insights</vt:lpstr>
      <vt:lpstr>Exploratory Data Analysis (EDA) Insights</vt:lpstr>
      <vt:lpstr>Exploratory Data Analysis (EDA) Insights</vt:lpstr>
      <vt:lpstr>Exploratory Data Analysis (EDA) Insights</vt:lpstr>
      <vt:lpstr>Exploratory Data Analysis (EDA) Insights</vt:lpstr>
      <vt:lpstr>Exploratory Data Analysis (EDA) Insights</vt:lpstr>
      <vt:lpstr>Exploratory Data Analysis (EDA) Insights</vt:lpstr>
      <vt:lpstr>Exploratory Data Analysis (EDA) Insights</vt:lpstr>
      <vt:lpstr>Predictive Modeling</vt:lpstr>
      <vt:lpstr>Rule-Based Recommendation System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Powered </dc:title>
  <dc:creator>PMYLS</dc:creator>
  <cp:lastModifiedBy>PMYLS</cp:lastModifiedBy>
  <cp:revision>47</cp:revision>
  <dcterms:created xsi:type="dcterms:W3CDTF">2025-05-11T11:21:00Z</dcterms:created>
  <dcterms:modified xsi:type="dcterms:W3CDTF">2025-05-14T19:22:04Z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231D3075987546D9B2C928DAB5364A7B_13</vt:lpwstr>
  </property>
  <property fmtid="{D5CDD505-2E9C-101B-9397-08002B2CF9AE}" pid="3" name="KSOProductBuildVer">
    <vt:lpwstr>1033-12.2.0.20796</vt:lpwstr>
  </property>
</Properties>
</file>