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86" d="100"/>
          <a:sy n="86" d="100"/>
        </p:scale>
        <p:origin x="510"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thesh\Downloads\char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[chart.csv]chart!PivotTable1</c:name>
    <c:fmtId val="4"/>
  </c:pivotSource>
  <c:chart>
    <c:autoTitleDeleted val="0"/>
    <c:pivotFmts>
      <c:pivotFmt>
        <c:idx val="0"/>
      </c:pivotFmt>
      <c:pivotFmt>
        <c:idx val="1"/>
      </c:pivotFmt>
      <c:pivotFmt>
        <c:idx val="2"/>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chart!$B$3</c:f>
              <c:strCache>
                <c:ptCount val="1"/>
                <c:pt idx="0">
                  <c:v>Sum of salary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chart!$A$4:$A$24</c:f>
              <c:multiLvlStrCache>
                <c:ptCount val="10"/>
                <c:lvl>
                  <c:pt idx="0">
                    <c:v>FT</c:v>
                  </c:pt>
                  <c:pt idx="1">
                    <c:v>FT</c:v>
                  </c:pt>
                  <c:pt idx="2">
                    <c:v>FT</c:v>
                  </c:pt>
                  <c:pt idx="3">
                    <c:v>FT</c:v>
                  </c:pt>
                  <c:pt idx="4">
                    <c:v>FT</c:v>
                  </c:pt>
                  <c:pt idx="5">
                    <c:v>FT</c:v>
                  </c:pt>
                  <c:pt idx="6">
                    <c:v>FT</c:v>
                  </c:pt>
                  <c:pt idx="7">
                    <c:v>FT</c:v>
                  </c:pt>
                  <c:pt idx="8">
                    <c:v>FT</c:v>
                  </c:pt>
                  <c:pt idx="9">
                    <c:v>FT</c:v>
                  </c:pt>
                </c:lvl>
                <c:lvl>
                  <c:pt idx="0">
                    <c:v>DE</c:v>
                  </c:pt>
                  <c:pt idx="1">
                    <c:v>FR</c:v>
                  </c:pt>
                  <c:pt idx="2">
                    <c:v>GB</c:v>
                  </c:pt>
                  <c:pt idx="3">
                    <c:v>HN</c:v>
                  </c:pt>
                  <c:pt idx="4">
                    <c:v>HU</c:v>
                  </c:pt>
                  <c:pt idx="5">
                    <c:v>IN</c:v>
                  </c:pt>
                  <c:pt idx="6">
                    <c:v>JP</c:v>
                  </c:pt>
                  <c:pt idx="7">
                    <c:v>NZ</c:v>
                  </c:pt>
                  <c:pt idx="8">
                    <c:v>PK</c:v>
                  </c:pt>
                  <c:pt idx="9">
                    <c:v>US</c:v>
                  </c:pt>
                </c:lvl>
              </c:multiLvlStrCache>
            </c:multiLvlStrRef>
          </c:cat>
          <c:val>
            <c:numRef>
              <c:f>chart!$B$4:$B$24</c:f>
              <c:numCache>
                <c:formatCode>General</c:formatCode>
                <c:ptCount val="10"/>
                <c:pt idx="0">
                  <c:v>70000</c:v>
                </c:pt>
                <c:pt idx="1">
                  <c:v>80000</c:v>
                </c:pt>
                <c:pt idx="2">
                  <c:v>85000</c:v>
                </c:pt>
                <c:pt idx="3">
                  <c:v>20000</c:v>
                </c:pt>
                <c:pt idx="4">
                  <c:v>11000000</c:v>
                </c:pt>
                <c:pt idx="5">
                  <c:v>3000000</c:v>
                </c:pt>
                <c:pt idx="6">
                  <c:v>260000</c:v>
                </c:pt>
                <c:pt idx="7">
                  <c:v>125000</c:v>
                </c:pt>
                <c:pt idx="8">
                  <c:v>8000</c:v>
                </c:pt>
                <c:pt idx="9">
                  <c:v>719000</c:v>
                </c:pt>
              </c:numCache>
            </c:numRef>
          </c:val>
          <c:extLst>
            <c:ext xmlns:c16="http://schemas.microsoft.com/office/drawing/2014/chart" uri="{C3380CC4-5D6E-409C-BE32-E72D297353CC}">
              <c16:uniqueId val="{00000000-560A-4332-9B80-A3CC866AE6FE}"/>
            </c:ext>
          </c:extLst>
        </c:ser>
        <c:ser>
          <c:idx val="1"/>
          <c:order val="1"/>
          <c:tx>
            <c:strRef>
              <c:f>chart!$C$3</c:f>
              <c:strCache>
                <c:ptCount val="1"/>
                <c:pt idx="0">
                  <c:v>Count of experience_level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chart!$A$4:$A$24</c:f>
              <c:multiLvlStrCache>
                <c:ptCount val="10"/>
                <c:lvl>
                  <c:pt idx="0">
                    <c:v>FT</c:v>
                  </c:pt>
                  <c:pt idx="1">
                    <c:v>FT</c:v>
                  </c:pt>
                  <c:pt idx="2">
                    <c:v>FT</c:v>
                  </c:pt>
                  <c:pt idx="3">
                    <c:v>FT</c:v>
                  </c:pt>
                  <c:pt idx="4">
                    <c:v>FT</c:v>
                  </c:pt>
                  <c:pt idx="5">
                    <c:v>FT</c:v>
                  </c:pt>
                  <c:pt idx="6">
                    <c:v>FT</c:v>
                  </c:pt>
                  <c:pt idx="7">
                    <c:v>FT</c:v>
                  </c:pt>
                  <c:pt idx="8">
                    <c:v>FT</c:v>
                  </c:pt>
                  <c:pt idx="9">
                    <c:v>FT</c:v>
                  </c:pt>
                </c:lvl>
                <c:lvl>
                  <c:pt idx="0">
                    <c:v>DE</c:v>
                  </c:pt>
                  <c:pt idx="1">
                    <c:v>FR</c:v>
                  </c:pt>
                  <c:pt idx="2">
                    <c:v>GB</c:v>
                  </c:pt>
                  <c:pt idx="3">
                    <c:v>HN</c:v>
                  </c:pt>
                  <c:pt idx="4">
                    <c:v>HU</c:v>
                  </c:pt>
                  <c:pt idx="5">
                    <c:v>IN</c:v>
                  </c:pt>
                  <c:pt idx="6">
                    <c:v>JP</c:v>
                  </c:pt>
                  <c:pt idx="7">
                    <c:v>NZ</c:v>
                  </c:pt>
                  <c:pt idx="8">
                    <c:v>PK</c:v>
                  </c:pt>
                  <c:pt idx="9">
                    <c:v>US</c:v>
                  </c:pt>
                </c:lvl>
              </c:multiLvlStrCache>
            </c:multiLvlStrRef>
          </c:cat>
          <c:val>
            <c:numRef>
              <c:f>chart!$C$4:$C$24</c:f>
              <c:numCache>
                <c:formatCode>General</c:formatCode>
                <c:ptCount val="10"/>
                <c:pt idx="0">
                  <c:v>1</c:v>
                </c:pt>
                <c:pt idx="1">
                  <c:v>2</c:v>
                </c:pt>
                <c:pt idx="2">
                  <c:v>1</c:v>
                </c:pt>
                <c:pt idx="3">
                  <c:v>1</c:v>
                </c:pt>
                <c:pt idx="4">
                  <c:v>1</c:v>
                </c:pt>
                <c:pt idx="5">
                  <c:v>1</c:v>
                </c:pt>
                <c:pt idx="6">
                  <c:v>1</c:v>
                </c:pt>
                <c:pt idx="7">
                  <c:v>1</c:v>
                </c:pt>
                <c:pt idx="8">
                  <c:v>1</c:v>
                </c:pt>
                <c:pt idx="9">
                  <c:v>6</c:v>
                </c:pt>
              </c:numCache>
            </c:numRef>
          </c:val>
          <c:extLst>
            <c:ext xmlns:c16="http://schemas.microsoft.com/office/drawing/2014/chart" uri="{C3380CC4-5D6E-409C-BE32-E72D297353CC}">
              <c16:uniqueId val="{00000001-560A-4332-9B80-A3CC866AE6FE}"/>
            </c:ext>
          </c:extLst>
        </c:ser>
        <c:ser>
          <c:idx val="2"/>
          <c:order val="2"/>
          <c:tx>
            <c:strRef>
              <c:f>chart!$D$3</c:f>
              <c:strCache>
                <c:ptCount val="1"/>
                <c:pt idx="0">
                  <c:v>Sum of work_year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cat>
            <c:multiLvlStrRef>
              <c:f>chart!$A$4:$A$24</c:f>
              <c:multiLvlStrCache>
                <c:ptCount val="10"/>
                <c:lvl>
                  <c:pt idx="0">
                    <c:v>FT</c:v>
                  </c:pt>
                  <c:pt idx="1">
                    <c:v>FT</c:v>
                  </c:pt>
                  <c:pt idx="2">
                    <c:v>FT</c:v>
                  </c:pt>
                  <c:pt idx="3">
                    <c:v>FT</c:v>
                  </c:pt>
                  <c:pt idx="4">
                    <c:v>FT</c:v>
                  </c:pt>
                  <c:pt idx="5">
                    <c:v>FT</c:v>
                  </c:pt>
                  <c:pt idx="6">
                    <c:v>FT</c:v>
                  </c:pt>
                  <c:pt idx="7">
                    <c:v>FT</c:v>
                  </c:pt>
                  <c:pt idx="8">
                    <c:v>FT</c:v>
                  </c:pt>
                  <c:pt idx="9">
                    <c:v>FT</c:v>
                  </c:pt>
                </c:lvl>
                <c:lvl>
                  <c:pt idx="0">
                    <c:v>DE</c:v>
                  </c:pt>
                  <c:pt idx="1">
                    <c:v>FR</c:v>
                  </c:pt>
                  <c:pt idx="2">
                    <c:v>GB</c:v>
                  </c:pt>
                  <c:pt idx="3">
                    <c:v>HN</c:v>
                  </c:pt>
                  <c:pt idx="4">
                    <c:v>HU</c:v>
                  </c:pt>
                  <c:pt idx="5">
                    <c:v>IN</c:v>
                  </c:pt>
                  <c:pt idx="6">
                    <c:v>JP</c:v>
                  </c:pt>
                  <c:pt idx="7">
                    <c:v>NZ</c:v>
                  </c:pt>
                  <c:pt idx="8">
                    <c:v>PK</c:v>
                  </c:pt>
                  <c:pt idx="9">
                    <c:v>US</c:v>
                  </c:pt>
                </c:lvl>
              </c:multiLvlStrCache>
            </c:multiLvlStrRef>
          </c:cat>
          <c:val>
            <c:numRef>
              <c:f>chart!$D$4:$D$24</c:f>
              <c:numCache>
                <c:formatCode>General</c:formatCode>
                <c:ptCount val="10"/>
                <c:pt idx="0">
                  <c:v>2020</c:v>
                </c:pt>
                <c:pt idx="1">
                  <c:v>4040</c:v>
                </c:pt>
                <c:pt idx="2">
                  <c:v>2020</c:v>
                </c:pt>
                <c:pt idx="3">
                  <c:v>2020</c:v>
                </c:pt>
                <c:pt idx="4">
                  <c:v>2020</c:v>
                </c:pt>
                <c:pt idx="5">
                  <c:v>2020</c:v>
                </c:pt>
                <c:pt idx="6">
                  <c:v>2020</c:v>
                </c:pt>
                <c:pt idx="7">
                  <c:v>2020</c:v>
                </c:pt>
                <c:pt idx="8">
                  <c:v>2020</c:v>
                </c:pt>
                <c:pt idx="9">
                  <c:v>12120</c:v>
                </c:pt>
              </c:numCache>
            </c:numRef>
          </c:val>
          <c:extLst>
            <c:ext xmlns:c16="http://schemas.microsoft.com/office/drawing/2014/chart" uri="{C3380CC4-5D6E-409C-BE32-E72D297353CC}">
              <c16:uniqueId val="{00000002-560A-4332-9B80-A3CC866AE6FE}"/>
            </c:ext>
          </c:extLst>
        </c:ser>
        <c:dLbls>
          <c:showLegendKey val="0"/>
          <c:showVal val="0"/>
          <c:showCatName val="0"/>
          <c:showSerName val="0"/>
          <c:showPercent val="0"/>
          <c:showBubbleSize val="0"/>
        </c:dLbls>
        <c:gapWidth val="150"/>
        <c:shape val="box"/>
        <c:axId val="388152000"/>
        <c:axId val="388154080"/>
        <c:axId val="0"/>
      </c:bar3DChart>
      <c:catAx>
        <c:axId val="388152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8154080"/>
        <c:crosses val="autoZero"/>
        <c:auto val="1"/>
        <c:lblAlgn val="ctr"/>
        <c:lblOffset val="100"/>
        <c:noMultiLvlLbl val="0"/>
      </c:catAx>
      <c:valAx>
        <c:axId val="38815408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8815200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9/7/2024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70164308"/>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04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63259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311770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9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92670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9242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56965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37195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7506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3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218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4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84461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9121575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70936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49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72538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008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9630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9509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8042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2464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65265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0510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99650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253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6645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2024/9/7</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802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9/7/2024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428317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227036"/>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465802" y="3183404"/>
            <a:ext cx="8610600" cy="2263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  PARIMALA S</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      : 2213391042040/</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5CB528C7A34D6E7A20A44DDE16EF6EDC</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     : Bachelor of Commerce Corporate Secretaryship</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 QUEEN MARY’S COLLEGE (A)</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26634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56439" y="6367439"/>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914400" y="60263"/>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8915400" y="4416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757451" y="879129"/>
            <a:ext cx="8382000" cy="579453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1" i="1" u="none" strike="noStrike" kern="1200" cap="none" spc="0" baseline="0">
                <a:solidFill>
                  <a:schemeClr val="tx1"/>
                </a:solidFill>
                <a:latin typeface="Calibri" charset="0"/>
                <a:ea typeface="宋体" charset="0"/>
                <a:cs typeface="Calibri" charset="0"/>
              </a:rPr>
              <a:t>1. </a:t>
            </a:r>
            <a:r>
              <a:rPr lang="en-US" altLang="zh-CN" sz="1600" b="1" i="1" u="none" strike="noStrike" kern="1200" cap="none" spc="0" baseline="0">
                <a:solidFill>
                  <a:schemeClr val="tx1"/>
                </a:solidFill>
                <a:latin typeface="Calibri" charset="0"/>
                <a:ea typeface="宋体" charset="0"/>
                <a:cs typeface="Calibri" charset="0"/>
              </a:rPr>
              <a:t>Understand the Data</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Row Labels</a:t>
            </a:r>
            <a:r>
              <a:rPr lang="en-US" altLang="zh-CN" sz="1400" b="0" i="0" u="none" strike="noStrike" kern="1200" cap="none" spc="0" baseline="0">
                <a:solidFill>
                  <a:schemeClr val="tx1"/>
                </a:solidFill>
                <a:latin typeface="Calibri" charset="0"/>
                <a:ea typeface="宋体" charset="0"/>
                <a:cs typeface="Calibri" charset="0"/>
              </a:rPr>
              <a:t>: The different countries or regions.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Sum of salary</a:t>
            </a:r>
            <a:r>
              <a:rPr lang="en-US" altLang="zh-CN" sz="1400" b="0" i="0" u="none" strike="noStrike" kern="1200" cap="none" spc="0" baseline="0">
                <a:solidFill>
                  <a:schemeClr val="tx1"/>
                </a:solidFill>
                <a:latin typeface="Calibri" charset="0"/>
                <a:ea typeface="宋体" charset="0"/>
                <a:cs typeface="Calibri" charset="0"/>
              </a:rPr>
              <a:t>: Total salaries paid in each region.</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Count of company_location</a:t>
            </a:r>
            <a:r>
              <a:rPr lang="en-US" altLang="zh-CN" sz="1400" b="0" i="0" u="none" strike="noStrike" kern="1200" cap="none" spc="0" baseline="0">
                <a:solidFill>
                  <a:schemeClr val="tx1"/>
                </a:solidFill>
                <a:latin typeface="Calibri" charset="0"/>
                <a:ea typeface="宋体" charset="0"/>
                <a:cs typeface="Calibri" charset="0"/>
              </a:rPr>
              <a:t>: Number of locations (companies) in each region.</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Sum of work_year</a:t>
            </a:r>
            <a:r>
              <a:rPr lang="en-US" altLang="zh-CN" sz="1400" b="0" i="0" u="none" strike="noStrike" kern="1200" cap="none" spc="0" baseline="0">
                <a:solidFill>
                  <a:schemeClr val="tx1"/>
                </a:solidFill>
                <a:latin typeface="Calibri" charset="0"/>
                <a:ea typeface="宋体" charset="0"/>
                <a:cs typeface="Calibri" charset="0"/>
              </a:rPr>
              <a:t>: Total work years accumulated in each region.</a:t>
            </a:r>
          </a:p>
          <a:p>
            <a:pPr marL="457200" lvl="1" indent="0" algn="l">
              <a:lnSpc>
                <a:spcPct val="100000"/>
              </a:lnSpc>
              <a:spcBef>
                <a:spcPts val="0"/>
              </a:spcBef>
              <a:spcAft>
                <a:spcPts val="0"/>
              </a:spcAft>
              <a:buNone/>
            </a:pPr>
            <a:endParaRPr lang="en-US" altLang="zh-CN" sz="5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600" b="1" i="1" u="none" strike="noStrike" kern="1200" cap="none" spc="0" baseline="0">
                <a:solidFill>
                  <a:schemeClr val="tx1"/>
                </a:solidFill>
                <a:latin typeface="Calibri" charset="0"/>
                <a:ea typeface="宋体" charset="0"/>
                <a:cs typeface="Calibri" charset="0"/>
              </a:rPr>
              <a:t>2. Initial Analysis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Summarize Statistics</a:t>
            </a:r>
            <a:r>
              <a:rPr lang="en-US" altLang="zh-CN" sz="1400" b="0" i="0" u="none" strike="noStrike" kern="1200" cap="none" spc="0" baseline="0">
                <a:solidFill>
                  <a:schemeClr val="tx1"/>
                </a:solidFill>
                <a:latin typeface="Calibri" charset="0"/>
                <a:ea typeface="宋体" charset="0"/>
                <a:cs typeface="Calibri" charset="0"/>
              </a:rPr>
              <a:t>: Look at average salaries, average work years per location, etc.</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Identify Trends</a:t>
            </a:r>
            <a:r>
              <a:rPr lang="en-US" altLang="zh-CN" sz="1400" b="0" i="0" u="none" strike="noStrike" kern="1200" cap="none" spc="0" baseline="0">
                <a:solidFill>
                  <a:schemeClr val="tx1"/>
                </a:solidFill>
                <a:latin typeface="Calibri" charset="0"/>
                <a:ea typeface="宋体" charset="0"/>
                <a:cs typeface="Calibri" charset="0"/>
              </a:rPr>
              <a:t>: Notice patterns or outliers. </a:t>
            </a:r>
          </a:p>
          <a:p>
            <a:pPr marL="457200" lvl="1" indent="0" algn="l">
              <a:lnSpc>
                <a:spcPct val="100000"/>
              </a:lnSpc>
              <a:spcBef>
                <a:spcPts val="0"/>
              </a:spcBef>
              <a:spcAft>
                <a:spcPts val="0"/>
              </a:spcAft>
              <a:buNone/>
            </a:pPr>
            <a:endParaRPr lang="en-US" altLang="zh-CN" sz="5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600" b="1" i="1" u="none" strike="noStrike" kern="1200" cap="none" spc="0" baseline="0">
                <a:solidFill>
                  <a:schemeClr val="tx1"/>
                </a:solidFill>
                <a:latin typeface="Calibri" charset="0"/>
                <a:ea typeface="宋体" charset="0"/>
                <a:cs typeface="Calibri" charset="0"/>
              </a:rPr>
              <a:t>3. Modeling Ideas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Predictive Modeling</a:t>
            </a:r>
            <a:r>
              <a:rPr lang="en-US" altLang="zh-CN" sz="1400" b="0" i="0" u="none" strike="noStrike" kern="1200" cap="none" spc="0" baseline="0">
                <a:solidFill>
                  <a:schemeClr val="tx1"/>
                </a:solidFill>
                <a:latin typeface="Calibri" charset="0"/>
                <a:ea typeface="宋体" charset="0"/>
                <a:cs typeface="Calibri" charset="0"/>
              </a:rPr>
              <a:t>: Use the data to predict salaries or work years based on location or other features.</a:t>
            </a:r>
          </a:p>
          <a:p>
            <a:pPr marL="742950" lvl="1" indent="-28575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Linear Regression</a:t>
            </a:r>
            <a:r>
              <a:rPr lang="en-US" altLang="zh-CN" sz="1400" b="0" i="0" u="none" strike="noStrike" kern="1200" cap="none" spc="0" baseline="0">
                <a:solidFill>
                  <a:schemeClr val="tx1"/>
                </a:solidFill>
                <a:latin typeface="Calibri" charset="0"/>
                <a:ea typeface="宋体" charset="0"/>
                <a:cs typeface="Calibri" charset="0"/>
              </a:rPr>
              <a:t>: Predict salary based on factors like work years and number of locations.</a:t>
            </a:r>
          </a:p>
          <a:p>
            <a:pPr marL="742950" lvl="1" indent="-28575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Cluster Analysis</a:t>
            </a:r>
            <a:r>
              <a:rPr lang="en-US" altLang="zh-CN" sz="1400" b="0" i="0" u="none" strike="noStrike" kern="1200" cap="none" spc="0" baseline="0">
                <a:solidFill>
                  <a:schemeClr val="tx1"/>
                </a:solidFill>
                <a:latin typeface="Calibri" charset="0"/>
                <a:ea typeface="宋体" charset="0"/>
                <a:cs typeface="Calibri" charset="0"/>
              </a:rPr>
              <a:t>: Group regions with similar salary and work year profiles.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Correlation Analysis</a:t>
            </a:r>
            <a:r>
              <a:rPr lang="en-US" altLang="zh-CN" sz="1400" b="0" i="0" u="none" strike="noStrike" kern="1200" cap="none" spc="0" baseline="0">
                <a:solidFill>
                  <a:schemeClr val="tx1"/>
                </a:solidFill>
                <a:latin typeface="Calibri" charset="0"/>
                <a:ea typeface="宋体" charset="0"/>
                <a:cs typeface="Calibri" charset="0"/>
              </a:rPr>
              <a:t>: Check correlations between salary, work years, and number of locations.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Time Series Analysis</a:t>
            </a:r>
            <a:r>
              <a:rPr lang="en-US" altLang="zh-CN" sz="1400" b="0" i="0" u="none" strike="noStrike" kern="1200" cap="none" spc="0" baseline="0">
                <a:solidFill>
                  <a:schemeClr val="tx1"/>
                </a:solidFill>
                <a:latin typeface="Calibri" charset="0"/>
                <a:ea typeface="宋体" charset="0"/>
                <a:cs typeface="Calibri" charset="0"/>
              </a:rPr>
              <a:t>: Analyze how salaries and work years change over time.</a:t>
            </a:r>
          </a:p>
          <a:p>
            <a:pPr marL="457200" lvl="1" indent="0" algn="l">
              <a:lnSpc>
                <a:spcPct val="100000"/>
              </a:lnSpc>
              <a:spcBef>
                <a:spcPts val="0"/>
              </a:spcBef>
              <a:spcAft>
                <a:spcPts val="0"/>
              </a:spcAft>
              <a:buNone/>
            </a:pPr>
            <a:endParaRPr lang="en-US" altLang="zh-CN" sz="6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600" b="1" i="1" u="none" strike="noStrike" kern="1200" cap="none" spc="0" baseline="0">
                <a:solidFill>
                  <a:schemeClr val="tx1"/>
                </a:solidFill>
                <a:latin typeface="Calibri" charset="0"/>
                <a:ea typeface="宋体" charset="0"/>
                <a:cs typeface="Calibri" charset="0"/>
              </a:rPr>
              <a:t>4. Data Preparation</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Clean Data</a:t>
            </a:r>
            <a:r>
              <a:rPr lang="en-US" altLang="zh-CN" sz="1400" b="0" i="0" u="none" strike="noStrike" kern="1200" cap="none" spc="0" baseline="0">
                <a:solidFill>
                  <a:schemeClr val="tx1"/>
                </a:solidFill>
                <a:latin typeface="Calibri" charset="0"/>
                <a:ea typeface="宋体" charset="0"/>
                <a:cs typeface="Calibri" charset="0"/>
              </a:rPr>
              <a:t>: Ensure there are no missing values or inconsistencies.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Feature Engineering</a:t>
            </a:r>
            <a:r>
              <a:rPr lang="en-US" altLang="zh-CN" sz="1400" b="0" i="0" u="none" strike="noStrike" kern="1200" cap="none" spc="0" baseline="0">
                <a:solidFill>
                  <a:schemeClr val="tx1"/>
                </a:solidFill>
                <a:latin typeface="Calibri" charset="0"/>
                <a:ea typeface="宋体" charset="0"/>
                <a:cs typeface="Calibri" charset="0"/>
              </a:rPr>
              <a:t>: Create additional features if necessary (e.g., average salary per location).</a:t>
            </a:r>
          </a:p>
          <a:p>
            <a:pPr marL="457200" lvl="1" indent="0" algn="l">
              <a:lnSpc>
                <a:spcPct val="100000"/>
              </a:lnSpc>
              <a:spcBef>
                <a:spcPts val="0"/>
              </a:spcBef>
              <a:spcAft>
                <a:spcPts val="0"/>
              </a:spcAft>
              <a:buNone/>
            </a:pPr>
            <a:endParaRPr lang="en-US" altLang="zh-CN" sz="5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600" b="1" i="1" u="none" strike="noStrike" kern="1200" cap="none" spc="0" baseline="0">
                <a:solidFill>
                  <a:schemeClr val="tx1"/>
                </a:solidFill>
                <a:latin typeface="Calibri" charset="0"/>
                <a:ea typeface="宋体" charset="0"/>
                <a:cs typeface="Calibri" charset="0"/>
              </a:rPr>
              <a:t>5. Visualization</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Bar Charts</a:t>
            </a:r>
            <a:r>
              <a:rPr lang="en-US" altLang="zh-CN" sz="1400" b="0" i="0" u="none" strike="noStrike" kern="1200" cap="none" spc="0" baseline="0">
                <a:solidFill>
                  <a:schemeClr val="tx1"/>
                </a:solidFill>
                <a:latin typeface="Calibri" charset="0"/>
                <a:ea typeface="宋体" charset="0"/>
                <a:cs typeface="Calibri" charset="0"/>
              </a:rPr>
              <a:t>: Compare total salaries and work years across regions.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Scatter Plots</a:t>
            </a:r>
            <a:r>
              <a:rPr lang="en-US" altLang="zh-CN" sz="1400" b="0" i="0" u="none" strike="noStrike" kern="1200" cap="none" spc="0" baseline="0">
                <a:solidFill>
                  <a:schemeClr val="tx1"/>
                </a:solidFill>
                <a:latin typeface="Calibri" charset="0"/>
                <a:ea typeface="宋体" charset="0"/>
                <a:cs typeface="Calibri" charset="0"/>
              </a:rPr>
              <a:t>: Explore the relationship between salaries and work years or number of locations.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Heat Maps</a:t>
            </a:r>
            <a:r>
              <a:rPr lang="en-US" altLang="zh-CN" sz="1400" b="0" i="0" u="none" strike="noStrike" kern="1200" cap="none" spc="0" baseline="0">
                <a:solidFill>
                  <a:schemeClr val="tx1"/>
                </a:solidFill>
                <a:latin typeface="Calibri" charset="0"/>
                <a:ea typeface="宋体" charset="0"/>
                <a:cs typeface="Calibri" charset="0"/>
              </a:rPr>
              <a:t>: Show the intensity of salaries and work years by region.</a:t>
            </a:r>
          </a:p>
          <a:p>
            <a:pPr marL="457200" lvl="1" indent="0" algn="l">
              <a:lnSpc>
                <a:spcPct val="100000"/>
              </a:lnSpc>
              <a:spcBef>
                <a:spcPts val="0"/>
              </a:spcBef>
              <a:spcAft>
                <a:spcPts val="0"/>
              </a:spcAft>
              <a:buNone/>
            </a:pPr>
            <a:endParaRPr lang="en-US" altLang="zh-CN" sz="5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1" i="1" u="none" strike="noStrike" kern="1200" cap="none" spc="0" baseline="0">
                <a:solidFill>
                  <a:schemeClr val="tx1"/>
                </a:solidFill>
                <a:latin typeface="Calibri" charset="0"/>
                <a:ea typeface="宋体" charset="0"/>
                <a:cs typeface="Calibri" charset="0"/>
              </a:rPr>
              <a:t>6</a:t>
            </a:r>
            <a:r>
              <a:rPr lang="en-US" altLang="zh-CN" sz="1600" b="1" i="1" u="none" strike="noStrike" kern="1200" cap="none" spc="0" baseline="0">
                <a:solidFill>
                  <a:schemeClr val="tx1"/>
                </a:solidFill>
                <a:latin typeface="Calibri" charset="0"/>
                <a:ea typeface="宋体" charset="0"/>
                <a:cs typeface="Calibri" charset="0"/>
              </a:rPr>
              <a:t>. Advanced Analysis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Segmentation</a:t>
            </a:r>
            <a:r>
              <a:rPr lang="en-US" altLang="zh-CN" sz="1400" b="0" i="0" u="none" strike="noStrike" kern="1200" cap="none" spc="0" baseline="0">
                <a:solidFill>
                  <a:schemeClr val="tx1"/>
                </a:solidFill>
                <a:latin typeface="Calibri" charset="0"/>
                <a:ea typeface="宋体" charset="0"/>
                <a:cs typeface="Calibri" charset="0"/>
              </a:rPr>
              <a:t>: Segment regions into different categories based on salary and work years.</a:t>
            </a:r>
          </a:p>
          <a:p>
            <a:pPr marL="457200" lvl="1" indent="0" algn="l">
              <a:lnSpc>
                <a:spcPct val="100000"/>
              </a:lnSpc>
              <a:spcBef>
                <a:spcPts val="0"/>
              </a:spcBef>
              <a:spcAft>
                <a:spcPts val="0"/>
              </a:spcAft>
              <a:buFont typeface="Arial" pitchFamily="34" charset="0"/>
              <a:buChar char="•"/>
            </a:pPr>
            <a:r>
              <a:rPr lang="en-US" altLang="zh-CN" sz="1400" b="1" i="0" u="none" strike="noStrike" kern="1200" cap="none" spc="0" baseline="0">
                <a:solidFill>
                  <a:schemeClr val="tx1"/>
                </a:solidFill>
                <a:latin typeface="Calibri" charset="0"/>
                <a:ea typeface="宋体" charset="0"/>
                <a:cs typeface="Calibri" charset="0"/>
              </a:rPr>
              <a:t>Scenario Analysis</a:t>
            </a:r>
            <a:r>
              <a:rPr lang="en-US" altLang="zh-CN" sz="1400" b="0" i="0" u="none" strike="noStrike" kern="1200" cap="none" spc="0" baseline="0">
                <a:solidFill>
                  <a:schemeClr val="tx1"/>
                </a:solidFill>
                <a:latin typeface="Calibri" charset="0"/>
                <a:ea typeface="宋体" charset="0"/>
                <a:cs typeface="Calibri" charset="0"/>
              </a:rPr>
              <a:t>: Model different scenarios to see how changes in one variable might affect the others.</a:t>
            </a:r>
            <a:endParaRPr lang="zh-CN" altLang="en-US" sz="1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628343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982200" y="5529262"/>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8839200" y="817562"/>
            <a:ext cx="314324" cy="32384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2500312" y="6171564"/>
            <a:ext cx="180973"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0" y="457200"/>
            <a:ext cx="12192000" cy="15874"/>
          </a:xfrm>
          <a:prstGeom prst="rect">
            <a:avLst/>
          </a:prstGeom>
          <a:solidFill>
            <a:srgbClr val="000000"/>
          </a:solidFill>
          <a:ln w="9525" cap="flat" cmpd="sng">
            <a:solidFill>
              <a:srgbClr val="000000"/>
            </a:solidFill>
            <a:prstDash val="solid"/>
            <a:miter/>
          </a:ln>
        </p:spPr>
      </p:sp>
      <p:graphicFrame>
        <p:nvGraphicFramePr>
          <p:cNvPr id="2" name="Table 1"/>
          <p:cNvGraphicFramePr>
            <a:graphicFrameLocks noGrp="1"/>
          </p:cNvGraphicFramePr>
          <p:nvPr>
            <p:extLst>
              <p:ext uri="{D42A27DB-BD31-4B8C-83A1-F6EECF244321}">
                <p14:modId xmlns:p14="http://schemas.microsoft.com/office/powerpoint/2010/main" val="721039784"/>
              </p:ext>
            </p:extLst>
          </p:nvPr>
        </p:nvGraphicFramePr>
        <p:xfrm>
          <a:off x="420685" y="1403666"/>
          <a:ext cx="4521200" cy="4191000"/>
        </p:xfrm>
        <a:graphic>
          <a:graphicData uri="http://schemas.openxmlformats.org/drawingml/2006/table">
            <a:tbl>
              <a:tblPr/>
              <a:tblGrid>
                <a:gridCol w="875685">
                  <a:extLst>
                    <a:ext uri="{9D8B030D-6E8A-4147-A177-3AD203B41FA5}">
                      <a16:colId xmlns:a16="http://schemas.microsoft.com/office/drawing/2014/main" val="4041734094"/>
                    </a:ext>
                  </a:extLst>
                </a:gridCol>
                <a:gridCol w="850303">
                  <a:extLst>
                    <a:ext uri="{9D8B030D-6E8A-4147-A177-3AD203B41FA5}">
                      <a16:colId xmlns:a16="http://schemas.microsoft.com/office/drawing/2014/main" val="2118904802"/>
                    </a:ext>
                  </a:extLst>
                </a:gridCol>
                <a:gridCol w="1662532">
                  <a:extLst>
                    <a:ext uri="{9D8B030D-6E8A-4147-A177-3AD203B41FA5}">
                      <a16:colId xmlns:a16="http://schemas.microsoft.com/office/drawing/2014/main" val="2582255579"/>
                    </a:ext>
                  </a:extLst>
                </a:gridCol>
                <a:gridCol w="1132680">
                  <a:extLst>
                    <a:ext uri="{9D8B030D-6E8A-4147-A177-3AD203B41FA5}">
                      <a16:colId xmlns:a16="http://schemas.microsoft.com/office/drawing/2014/main" val="390407634"/>
                    </a:ext>
                  </a:extLst>
                </a:gridCol>
              </a:tblGrid>
              <a:tr h="190500">
                <a:tc>
                  <a:txBody>
                    <a:bodyPr/>
                    <a:lstStyle/>
                    <a:p>
                      <a:pPr algn="l" fontAlgn="b"/>
                      <a:r>
                        <a:rPr lang="en-IN"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salary</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Count of experience_level</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IN" sz="1100" b="1" i="0" u="none" strike="noStrike">
                          <a:solidFill>
                            <a:srgbClr val="000000"/>
                          </a:solidFill>
                          <a:effectLst/>
                          <a:latin typeface="Calibri" panose="020F0502020204030204" pitchFamily="34" charset="0"/>
                        </a:rPr>
                        <a:t>Sum of work_year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3547049689"/>
                  </a:ext>
                </a:extLst>
              </a:tr>
              <a:tr h="190500">
                <a:tc>
                  <a:txBody>
                    <a:bodyPr/>
                    <a:lstStyle/>
                    <a:p>
                      <a:pPr algn="l" fontAlgn="b"/>
                      <a:r>
                        <a:rPr lang="en-IN" sz="1100" b="1" i="0" u="none" strike="noStrike">
                          <a:solidFill>
                            <a:srgbClr val="000000"/>
                          </a:solidFill>
                          <a:effectLst/>
                          <a:latin typeface="Calibri" panose="020F0502020204030204" pitchFamily="34" charset="0"/>
                        </a:rPr>
                        <a:t>DE</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70000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907869508"/>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70000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07614704"/>
                  </a:ext>
                </a:extLst>
              </a:tr>
              <a:tr h="190500">
                <a:tc>
                  <a:txBody>
                    <a:bodyPr/>
                    <a:lstStyle/>
                    <a:p>
                      <a:pPr algn="l" fontAlgn="b"/>
                      <a:r>
                        <a:rPr lang="en-IN" sz="1100" b="1" i="0" u="none" strike="noStrike">
                          <a:solidFill>
                            <a:srgbClr val="000000"/>
                          </a:solidFill>
                          <a:effectLst/>
                          <a:latin typeface="Calibri" panose="020F0502020204030204" pitchFamily="34" charset="0"/>
                        </a:rPr>
                        <a:t>FR</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80000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4040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989825785"/>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80000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4040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3451186585"/>
                  </a:ext>
                </a:extLst>
              </a:tr>
              <a:tr h="190500">
                <a:tc>
                  <a:txBody>
                    <a:bodyPr/>
                    <a:lstStyle/>
                    <a:p>
                      <a:pPr algn="l" fontAlgn="b"/>
                      <a:r>
                        <a:rPr lang="en-IN" sz="1100" b="1" i="0" u="none" strike="noStrike">
                          <a:solidFill>
                            <a:srgbClr val="000000"/>
                          </a:solidFill>
                          <a:effectLst/>
                          <a:latin typeface="Calibri" panose="020F0502020204030204" pitchFamily="34" charset="0"/>
                        </a:rPr>
                        <a:t>GB</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85000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323993089"/>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85000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993186598"/>
                  </a:ext>
                </a:extLst>
              </a:tr>
              <a:tr h="190500">
                <a:tc>
                  <a:txBody>
                    <a:bodyPr/>
                    <a:lstStyle/>
                    <a:p>
                      <a:pPr algn="l" fontAlgn="b"/>
                      <a:r>
                        <a:rPr lang="en-IN" sz="1100" b="1" i="0" u="none" strike="noStrike">
                          <a:solidFill>
                            <a:srgbClr val="000000"/>
                          </a:solidFill>
                          <a:effectLst/>
                          <a:latin typeface="Calibri" panose="020F0502020204030204" pitchFamily="34" charset="0"/>
                        </a:rPr>
                        <a:t>HN</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375768155"/>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093324813"/>
                  </a:ext>
                </a:extLst>
              </a:tr>
              <a:tr h="190500">
                <a:tc>
                  <a:txBody>
                    <a:bodyPr/>
                    <a:lstStyle/>
                    <a:p>
                      <a:pPr algn="l" fontAlgn="b"/>
                      <a:r>
                        <a:rPr lang="en-IN" sz="1100" b="1" i="0" u="none" strike="noStrike">
                          <a:solidFill>
                            <a:srgbClr val="000000"/>
                          </a:solidFill>
                          <a:effectLst/>
                          <a:latin typeface="Calibri" panose="020F0502020204030204" pitchFamily="34" charset="0"/>
                        </a:rPr>
                        <a:t>HU</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11000000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3123063192"/>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11000000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62808815"/>
                  </a:ext>
                </a:extLst>
              </a:tr>
              <a:tr h="190500">
                <a:tc>
                  <a:txBody>
                    <a:bodyPr/>
                    <a:lstStyle/>
                    <a:p>
                      <a:pPr algn="l" fontAlgn="b"/>
                      <a:r>
                        <a:rPr lang="en-IN" sz="1100" b="1" i="0" u="none" strike="noStrike">
                          <a:solidFill>
                            <a:srgbClr val="000000"/>
                          </a:solidFill>
                          <a:effectLst/>
                          <a:latin typeface="Calibri" panose="020F0502020204030204" pitchFamily="34" charset="0"/>
                        </a:rPr>
                        <a:t>IN</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3000000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052008040"/>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3000000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1230333075"/>
                  </a:ext>
                </a:extLst>
              </a:tr>
              <a:tr h="190500">
                <a:tc>
                  <a:txBody>
                    <a:bodyPr/>
                    <a:lstStyle/>
                    <a:p>
                      <a:pPr algn="l" fontAlgn="b"/>
                      <a:r>
                        <a:rPr lang="en-IN" sz="1100" b="1" i="0" u="none" strike="noStrike">
                          <a:solidFill>
                            <a:srgbClr val="000000"/>
                          </a:solidFill>
                          <a:effectLst/>
                          <a:latin typeface="Calibri" panose="020F0502020204030204" pitchFamily="34" charset="0"/>
                        </a:rPr>
                        <a:t>JP</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260000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689210706"/>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260000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2856214395"/>
                  </a:ext>
                </a:extLst>
              </a:tr>
              <a:tr h="190500">
                <a:tc>
                  <a:txBody>
                    <a:bodyPr/>
                    <a:lstStyle/>
                    <a:p>
                      <a:pPr algn="l" fontAlgn="b"/>
                      <a:r>
                        <a:rPr lang="en-IN" sz="1100" b="1" i="0" u="none" strike="noStrike">
                          <a:solidFill>
                            <a:srgbClr val="000000"/>
                          </a:solidFill>
                          <a:effectLst/>
                          <a:latin typeface="Calibri" panose="020F0502020204030204" pitchFamily="34" charset="0"/>
                        </a:rPr>
                        <a:t>NZ</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125000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558473797"/>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125000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2255456377"/>
                  </a:ext>
                </a:extLst>
              </a:tr>
              <a:tr h="190500">
                <a:tc>
                  <a:txBody>
                    <a:bodyPr/>
                    <a:lstStyle/>
                    <a:p>
                      <a:pPr algn="l" fontAlgn="b"/>
                      <a:r>
                        <a:rPr lang="en-IN" sz="1100" b="1" i="0" u="none" strike="noStrike">
                          <a:solidFill>
                            <a:srgbClr val="000000"/>
                          </a:solidFill>
                          <a:effectLst/>
                          <a:latin typeface="Calibri" panose="020F0502020204030204" pitchFamily="34" charset="0"/>
                        </a:rPr>
                        <a:t>PK</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8000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2020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1166910971"/>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8000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r" fontAlgn="b"/>
                      <a:r>
                        <a:rPr lang="en-IN" sz="1100" b="0" i="0" u="none" strike="noStrike">
                          <a:solidFill>
                            <a:srgbClr val="000000"/>
                          </a:solidFill>
                          <a:effectLst/>
                          <a:latin typeface="Calibri" panose="020F0502020204030204" pitchFamily="34" charset="0"/>
                        </a:rPr>
                        <a:t>2020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tcPr>
                </a:tc>
                <a:extLst>
                  <a:ext uri="{0D108BD9-81ED-4DB2-BD59-A6C34878D82A}">
                    <a16:rowId xmlns:a16="http://schemas.microsoft.com/office/drawing/2014/main" val="696591933"/>
                  </a:ext>
                </a:extLst>
              </a:tr>
              <a:tr h="190500">
                <a:tc>
                  <a:txBody>
                    <a:bodyPr/>
                    <a:lstStyle/>
                    <a:p>
                      <a:pPr algn="l" fontAlgn="b"/>
                      <a:r>
                        <a:rPr lang="en-IN" sz="1100" b="1" i="0" u="none" strike="noStrike">
                          <a:solidFill>
                            <a:srgbClr val="000000"/>
                          </a:solidFill>
                          <a:effectLst/>
                          <a:latin typeface="Calibri" panose="020F0502020204030204" pitchFamily="34" charset="0"/>
                        </a:rPr>
                        <a:t>US</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719000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tc>
                  <a:txBody>
                    <a:bodyPr/>
                    <a:lstStyle/>
                    <a:p>
                      <a:pPr algn="r" fontAlgn="b"/>
                      <a:r>
                        <a:rPr lang="en-IN" sz="1100" b="1" i="0" u="none" strike="noStrike">
                          <a:solidFill>
                            <a:srgbClr val="000000"/>
                          </a:solidFill>
                          <a:effectLst/>
                          <a:latin typeface="Calibri" panose="020F0502020204030204" pitchFamily="34" charset="0"/>
                        </a:rPr>
                        <a:t>12120</a:t>
                      </a:r>
                    </a:p>
                  </a:txBody>
                  <a:tcPr marL="9525" marR="9525" marT="9525" marB="0" anchor="b">
                    <a:lnL>
                      <a:noFill/>
                    </a:lnL>
                    <a:lnR>
                      <a:noFill/>
                    </a:lnR>
                    <a:lnT>
                      <a:noFill/>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4273074488"/>
                  </a:ext>
                </a:extLst>
              </a:tr>
              <a:tr h="190500">
                <a:tc>
                  <a:txBody>
                    <a:bodyPr/>
                    <a:lstStyle/>
                    <a:p>
                      <a:pPr algn="l" fontAlgn="b"/>
                      <a:r>
                        <a:rPr lang="en-IN" sz="1100" b="0" i="0" u="none" strike="noStrike">
                          <a:solidFill>
                            <a:srgbClr val="000000"/>
                          </a:solidFill>
                          <a:effectLst/>
                          <a:latin typeface="Calibri" panose="020F0502020204030204" pitchFamily="34" charset="0"/>
                        </a:rPr>
                        <a:t>FT</a:t>
                      </a:r>
                    </a:p>
                  </a:txBody>
                  <a:tcPr marL="857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719000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12120</a:t>
                      </a:r>
                    </a:p>
                  </a:txBody>
                  <a:tcPr marL="9525" marR="9525" marT="9525" marB="0" anchor="b">
                    <a:lnL>
                      <a:noFill/>
                    </a:lnL>
                    <a:lnR>
                      <a:noFill/>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tcPr>
                </a:tc>
                <a:extLst>
                  <a:ext uri="{0D108BD9-81ED-4DB2-BD59-A6C34878D82A}">
                    <a16:rowId xmlns:a16="http://schemas.microsoft.com/office/drawing/2014/main" val="287491539"/>
                  </a:ext>
                </a:extLst>
              </a:tr>
              <a:tr h="190500">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15367000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a:solidFill>
                            <a:srgbClr val="000000"/>
                          </a:solidFill>
                          <a:effectLst/>
                          <a:latin typeface="Calibri" panose="020F0502020204030204" pitchFamily="34" charset="0"/>
                        </a:rPr>
                        <a:t>16</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tc>
                  <a:txBody>
                    <a:bodyPr/>
                    <a:lstStyle/>
                    <a:p>
                      <a:pPr algn="r" fontAlgn="b"/>
                      <a:r>
                        <a:rPr lang="en-IN" sz="1100" b="1" i="0" u="none" strike="noStrike" dirty="0">
                          <a:solidFill>
                            <a:srgbClr val="000000"/>
                          </a:solidFill>
                          <a:effectLst/>
                          <a:latin typeface="Calibri" panose="020F0502020204030204" pitchFamily="34" charset="0"/>
                        </a:rPr>
                        <a:t>32320</a:t>
                      </a:r>
                    </a:p>
                  </a:txBody>
                  <a:tcPr marL="9525" marR="9525" marT="9525" marB="0" anchor="b">
                    <a:lnL>
                      <a:noFill/>
                    </a:lnL>
                    <a:lnR>
                      <a:noFill/>
                    </a:lnR>
                    <a:lnT w="6350" cap="flat" cmpd="sng" algn="ctr">
                      <a:solidFill>
                        <a:srgbClr val="9BC2E6"/>
                      </a:solidFill>
                      <a:prstDash val="solid"/>
                      <a:round/>
                      <a:headEnd type="none" w="med" len="med"/>
                      <a:tailEnd type="none" w="med" len="med"/>
                    </a:lnT>
                    <a:lnB>
                      <a:noFill/>
                    </a:lnB>
                    <a:solidFill>
                      <a:srgbClr val="DDEBF7"/>
                    </a:solidFill>
                  </a:tcPr>
                </a:tc>
                <a:extLst>
                  <a:ext uri="{0D108BD9-81ED-4DB2-BD59-A6C34878D82A}">
                    <a16:rowId xmlns:a16="http://schemas.microsoft.com/office/drawing/2014/main" val="3388018619"/>
                  </a:ext>
                </a:extLst>
              </a:tr>
            </a:tbl>
          </a:graphicData>
        </a:graphic>
      </p:graphicFrame>
      <p:graphicFrame>
        <p:nvGraphicFramePr>
          <p:cNvPr id="12" name="Chart 11"/>
          <p:cNvGraphicFramePr>
            <a:graphicFrameLocks/>
          </p:cNvGraphicFramePr>
          <p:nvPr>
            <p:extLst>
              <p:ext uri="{D42A27DB-BD31-4B8C-83A1-F6EECF244321}">
                <p14:modId xmlns:p14="http://schemas.microsoft.com/office/powerpoint/2010/main" val="390734939"/>
              </p:ext>
            </p:extLst>
          </p:nvPr>
        </p:nvGraphicFramePr>
        <p:xfrm>
          <a:off x="5087860" y="1403666"/>
          <a:ext cx="4986338" cy="41255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3060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6" name="文本框"/>
          <p:cNvSpPr>
            <a:spLocks noGrp="1"/>
          </p:cNvSpPr>
          <p:nvPr>
            <p:ph type="title"/>
          </p:nvPr>
        </p:nvSpPr>
        <p:spPr>
          <a:xfrm>
            <a:off x="431488" y="27878"/>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7" name="矩形"/>
          <p:cNvSpPr>
            <a:spLocks/>
          </p:cNvSpPr>
          <p:nvPr/>
        </p:nvSpPr>
        <p:spPr>
          <a:xfrm>
            <a:off x="304800" y="904152"/>
            <a:ext cx="9372600" cy="4844417"/>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宋体" charset="0"/>
                <a:cs typeface="Calibri" charset="0"/>
              </a:rPr>
              <a:t>**1. Data Integrity:</a:t>
            </a: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Arial" pitchFamily="34" charset="0"/>
              <a:ea typeface="宋体" charset="0"/>
              <a:cs typeface="Calibri" charset="0"/>
            </a:endParaRPr>
          </a:p>
          <a:p>
            <a:pPr marL="457200" lvl="1"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Accuracy Confirmation</a:t>
            </a:r>
            <a:r>
              <a:rPr lang="en-US" altLang="zh-CN" sz="1100" b="1" i="0" u="none" strike="noStrike" kern="1200" cap="none" spc="0" baseline="0">
                <a:solidFill>
                  <a:schemeClr val="tx1"/>
                </a:solidFill>
                <a:latin typeface="Arial" pitchFamily="34" charset="0"/>
                <a:ea typeface="宋体" charset="0"/>
                <a:cs typeface="Calibri" charset="0"/>
              </a:rPr>
              <a:t>:</a:t>
            </a:r>
            <a:r>
              <a:rPr lang="en-US" altLang="zh-CN" sz="1100" b="0" i="0" u="none" strike="noStrike" kern="1200" cap="none" spc="0" baseline="0">
                <a:solidFill>
                  <a:schemeClr val="tx1"/>
                </a:solidFill>
                <a:latin typeface="Arial" pitchFamily="34" charset="0"/>
                <a:ea typeface="宋体" charset="0"/>
                <a:cs typeface="Calibri" charset="0"/>
              </a:rPr>
              <a:t> The total sums for salary ($12,152,000) and work years (22,220) match the summed data for individual countries, confirming the accuracy of the dataset.</a:t>
            </a:r>
            <a:endParaRPr lang="en-US" altLang="zh-CN" sz="1100" b="1" i="0" u="none" strike="noStrike" kern="1200" cap="none" spc="0" baseline="0">
              <a:solidFill>
                <a:schemeClr val="tx1"/>
              </a:solidFill>
              <a:latin typeface="Arial" pitchFamily="34" charset="0"/>
              <a:ea typeface="宋体" charset="0"/>
              <a:cs typeface="Calibri" charset="0"/>
            </a:endParaRPr>
          </a:p>
          <a:p>
            <a:pPr marL="457200" lvl="1"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Work Year Distribution:</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100" b="0" i="0" u="none" strike="noStrike" kern="1200" cap="none" spc="0" baseline="0">
                <a:solidFill>
                  <a:schemeClr val="tx1"/>
                </a:solidFill>
                <a:latin typeface="Arial" pitchFamily="34" charset="0"/>
                <a:ea typeface="宋体" charset="0"/>
                <a:cs typeface="Calibri" charset="0"/>
              </a:rPr>
              <a:t>The United States also stands out with its total work years, which is disproportionate compared to the salary figure. </a:t>
            </a:r>
          </a:p>
          <a:p>
            <a:pPr marL="457200" lvl="1" indent="0" algn="l" eaLnBrk="0" fontAlgn="base" latinLnBrk="0" hangingPunct="0">
              <a:lnSpc>
                <a:spcPct val="100000"/>
              </a:lnSpc>
              <a:spcBef>
                <a:spcPts val="0"/>
              </a:spcBef>
              <a:spcAft>
                <a:spcPts val="0"/>
              </a:spcAft>
              <a:buNone/>
            </a:pPr>
            <a:endParaRPr lang="en-US" altLang="zh-CN" sz="105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宋体" charset="0"/>
                <a:cs typeface="Calibri" charset="0"/>
              </a:rPr>
              <a:t>**2. Salary Comparison:</a:t>
            </a:r>
            <a:endParaRPr lang="en-US" altLang="zh-CN" sz="1200" b="0" i="0" u="none" strike="noStrike" kern="1200" cap="none" spc="0" baseline="0">
              <a:solidFill>
                <a:schemeClr val="tx1"/>
              </a:solidFill>
              <a:latin typeface="Arial" pitchFamily="34" charset="0"/>
              <a:ea typeface="宋体" charset="0"/>
              <a:cs typeface="Calibri" charset="0"/>
            </a:endParaRPr>
          </a:p>
          <a:p>
            <a:pPr marL="1371600" lvl="3"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Lowest Salary Total:</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100" b="0" i="0" u="none" strike="noStrike" kern="1200" cap="none" spc="0" baseline="0">
                <a:solidFill>
                  <a:schemeClr val="tx1"/>
                </a:solidFill>
                <a:latin typeface="Arial" pitchFamily="34" charset="0"/>
                <a:ea typeface="宋体" charset="0"/>
                <a:cs typeface="Calibri" charset="0"/>
              </a:rPr>
              <a:t>Honduras (HN) with $20,000</a:t>
            </a:r>
            <a:r>
              <a:rPr lang="en-US" altLang="zh-CN" sz="1200" b="0" i="0" u="none" strike="noStrike" kern="1200" cap="none" spc="0" baseline="0">
                <a:solidFill>
                  <a:schemeClr val="tx1"/>
                </a:solidFill>
                <a:latin typeface="Arial" pitchFamily="34" charset="0"/>
                <a:ea typeface="宋体" charset="0"/>
                <a:cs typeface="Calibri" charset="0"/>
              </a:rPr>
              <a:t>.</a:t>
            </a:r>
          </a:p>
          <a:p>
            <a:pPr marL="1371600" lvl="3"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Highest Salary Total:</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100" b="0" i="0" u="none" strike="noStrike" kern="1200" cap="none" spc="0" baseline="0">
                <a:solidFill>
                  <a:schemeClr val="tx1"/>
                </a:solidFill>
                <a:latin typeface="Arial" pitchFamily="34" charset="0"/>
                <a:ea typeface="宋体" charset="0"/>
                <a:cs typeface="Calibri" charset="0"/>
              </a:rPr>
              <a:t>Hungary (HU) with $11,000,000</a:t>
            </a:r>
            <a:r>
              <a:rPr lang="en-US" altLang="zh-CN" sz="1200" b="0" i="0" u="none" strike="noStrike" kern="1200" cap="none" spc="0" baseline="0">
                <a:solidFill>
                  <a:schemeClr val="tx1"/>
                </a:solidFill>
                <a:latin typeface="Arial" pitchFamily="34" charset="0"/>
                <a:ea typeface="宋体" charset="0"/>
                <a:cs typeface="Calibri" charset="0"/>
              </a:rPr>
              <a:t>.</a:t>
            </a:r>
          </a:p>
          <a:p>
            <a:pPr marL="0" indent="0" algn="l" eaLnBrk="0" fontAlgn="base" latinLnBrk="0" hangingPunct="0">
              <a:lnSpc>
                <a:spcPct val="100000"/>
              </a:lnSpc>
              <a:spcBef>
                <a:spcPts val="0"/>
              </a:spcBef>
              <a:spcAft>
                <a:spcPts val="0"/>
              </a:spcAft>
              <a:buNone/>
            </a:pPr>
            <a:endParaRPr lang="en-US" altLang="zh-CN" sz="1200" b="1"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宋体" charset="0"/>
                <a:cs typeface="Calibri" charset="0"/>
              </a:rPr>
              <a:t>**3. Visual Insights:</a:t>
            </a: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Arial" pitchFamily="34" charset="0"/>
              <a:ea typeface="宋体" charset="0"/>
              <a:cs typeface="Calibri" charset="0"/>
            </a:endParaRPr>
          </a:p>
          <a:p>
            <a:pPr marL="457200" lvl="1"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Bar Charts:</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100" b="0" i="0" u="none" strike="noStrike" kern="1200" cap="none" spc="0" baseline="0">
                <a:solidFill>
                  <a:schemeClr val="tx1"/>
                </a:solidFill>
                <a:latin typeface="Arial" pitchFamily="34" charset="0"/>
                <a:ea typeface="宋体" charset="0"/>
                <a:cs typeface="Calibri" charset="0"/>
              </a:rPr>
              <a:t>These would clearly depict the disparity in salaries and work years across countries, making it evident that Hungary and the US are outliers</a:t>
            </a:r>
            <a:r>
              <a:rPr lang="en-US" altLang="zh-CN" sz="1200" b="0" i="0" u="none" strike="noStrike" kern="1200" cap="none" spc="0" baseline="0">
                <a:solidFill>
                  <a:schemeClr val="tx1"/>
                </a:solidFill>
                <a:latin typeface="Arial" pitchFamily="34" charset="0"/>
                <a:ea typeface="宋体" charset="0"/>
                <a:cs typeface="Calibri" charset="0"/>
              </a:rPr>
              <a:t>.</a:t>
            </a:r>
          </a:p>
          <a:p>
            <a:pPr marL="457200" lvl="1"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Pie Charts:</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100" b="0" i="0" u="none" strike="noStrike" kern="1200" cap="none" spc="0" baseline="0">
                <a:solidFill>
                  <a:schemeClr val="tx1"/>
                </a:solidFill>
                <a:latin typeface="Arial" pitchFamily="34" charset="0"/>
                <a:ea typeface="宋体" charset="0"/>
                <a:cs typeface="Calibri" charset="0"/>
              </a:rPr>
              <a:t>Useful for understanding the proportionate contribution of each country to the total salaries and work years</a:t>
            </a:r>
            <a:r>
              <a:rPr lang="en-US" altLang="zh-CN" sz="1200" b="0" i="0" u="none" strike="noStrike" kern="1200" cap="none" spc="0" baseline="0">
                <a:solidFill>
                  <a:schemeClr val="tx1"/>
                </a:solidFill>
                <a:latin typeface="Arial" pitchFamily="34" charset="0"/>
                <a:ea typeface="宋体" charset="0"/>
                <a:cs typeface="Calibri" charset="0"/>
              </a:rPr>
              <a:t>.</a:t>
            </a:r>
          </a:p>
          <a:p>
            <a:pPr marL="457200" lvl="1" indent="0" algn="l" eaLnBrk="0" fontAlgn="base" latinLnBrk="0" hangingPunct="0">
              <a:lnSpc>
                <a:spcPct val="100000"/>
              </a:lnSpc>
              <a:spcBef>
                <a:spcPts val="0"/>
              </a:spcBef>
              <a:spcAft>
                <a:spcPts val="0"/>
              </a:spcAft>
              <a:buClrTx/>
              <a:buChar char="•"/>
            </a:pPr>
            <a:r>
              <a:rPr lang="en-US" altLang="zh-CN" sz="1200" b="1" i="0" u="none" strike="noStrike" kern="1200" cap="none" spc="0" baseline="0">
                <a:solidFill>
                  <a:schemeClr val="tx1"/>
                </a:solidFill>
                <a:latin typeface="Arial" pitchFamily="34" charset="0"/>
                <a:ea typeface="宋体" charset="0"/>
                <a:cs typeface="Calibri" charset="0"/>
              </a:rPr>
              <a:t>Scatter Plots</a:t>
            </a:r>
            <a:r>
              <a:rPr lang="en-US" altLang="zh-CN" sz="1100" b="1" i="0" u="none" strike="noStrike" kern="1200" cap="none" spc="0" baseline="0">
                <a:solidFill>
                  <a:schemeClr val="tx1"/>
                </a:solidFill>
                <a:latin typeface="Arial" pitchFamily="34" charset="0"/>
                <a:ea typeface="宋体" charset="0"/>
                <a:cs typeface="Calibri" charset="0"/>
              </a:rPr>
              <a:t>:</a:t>
            </a:r>
            <a:r>
              <a:rPr lang="en-US" altLang="zh-CN" sz="1100" b="0" i="0" u="none" strike="noStrike" kern="1200" cap="none" spc="0" baseline="0">
                <a:solidFill>
                  <a:schemeClr val="tx1"/>
                </a:solidFill>
                <a:latin typeface="Arial" pitchFamily="34" charset="0"/>
                <a:ea typeface="宋体" charset="0"/>
                <a:cs typeface="Calibri" charset="0"/>
              </a:rPr>
              <a:t> Helpful in examining the relationship between salaries and work years, potentially revealing any patterns or correlations.</a:t>
            </a:r>
          </a:p>
          <a:p>
            <a:pPr marL="0" indent="0" algn="l" eaLnBrk="0" fontAlgn="base" latinLnBrk="0" hangingPunct="0">
              <a:lnSpc>
                <a:spcPct val="100000"/>
              </a:lnSpc>
              <a:spcBef>
                <a:spcPts val="0"/>
              </a:spcBef>
              <a:spcAft>
                <a:spcPts val="0"/>
              </a:spcAft>
              <a:buNone/>
            </a:pPr>
            <a:endParaRPr lang="en-US" altLang="zh-CN" sz="1200" b="1"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宋体" charset="0"/>
                <a:cs typeface="Calibri" charset="0"/>
              </a:rPr>
              <a:t>**4. Strategic Recommendations:</a:t>
            </a: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Arial" pitchFamily="34" charset="0"/>
              <a:ea typeface="宋体" charset="0"/>
              <a:cs typeface="Calibri" charset="0"/>
            </a:endParaRPr>
          </a:p>
          <a:p>
            <a:pPr marL="1371600" lvl="3" indent="0" algn="l" eaLnBrk="0" fontAlgn="base" latinLnBrk="0" hangingPunct="0">
              <a:lnSpc>
                <a:spcPct val="100000"/>
              </a:lnSpc>
              <a:spcBef>
                <a:spcPts val="0"/>
              </a:spcBef>
              <a:spcAft>
                <a:spcPts val="0"/>
              </a:spcAft>
              <a:buClrTx/>
              <a:buChar char="•"/>
            </a:pPr>
            <a:r>
              <a:rPr lang="en-US" altLang="zh-CN" sz="1200" b="0" i="0" u="none" strike="noStrike" kern="1200" cap="none" spc="0" baseline="0">
                <a:solidFill>
                  <a:schemeClr val="tx1"/>
                </a:solidFill>
                <a:latin typeface="Arial" pitchFamily="34" charset="0"/>
                <a:ea typeface="宋体" charset="0"/>
                <a:cs typeface="Calibri" charset="0"/>
              </a:rPr>
              <a:t>Benchmarking and Planning</a:t>
            </a:r>
          </a:p>
          <a:p>
            <a:pPr marL="1371600" lvl="3" indent="0" algn="l" eaLnBrk="0" fontAlgn="base" latinLnBrk="0" hangingPunct="0">
              <a:lnSpc>
                <a:spcPct val="100000"/>
              </a:lnSpc>
              <a:spcBef>
                <a:spcPts val="0"/>
              </a:spcBef>
              <a:spcAft>
                <a:spcPts val="0"/>
              </a:spcAft>
              <a:buClrTx/>
              <a:buChar char="•"/>
            </a:pPr>
            <a:r>
              <a:rPr lang="en-US" altLang="zh-CN" sz="1200" b="0" i="0" u="none" strike="noStrike" kern="1200" cap="none" spc="0" baseline="0">
                <a:solidFill>
                  <a:schemeClr val="tx1"/>
                </a:solidFill>
                <a:latin typeface="Arial" pitchFamily="34" charset="0"/>
                <a:ea typeface="宋体" charset="0"/>
                <a:cs typeface="Calibri" charset="0"/>
              </a:rPr>
              <a:t>Trend Analysis</a:t>
            </a:r>
          </a:p>
          <a:p>
            <a:pPr marL="0" indent="0" algn="l" eaLnBrk="0" fontAlgn="base" latinLnBrk="0" hangingPunct="0">
              <a:lnSpc>
                <a:spcPct val="100000"/>
              </a:lnSpc>
              <a:spcBef>
                <a:spcPts val="0"/>
              </a:spcBef>
              <a:spcAft>
                <a:spcPts val="0"/>
              </a:spcAft>
              <a:buNone/>
            </a:pPr>
            <a:endParaRPr lang="en-US" altLang="zh-CN" sz="1200" b="1"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200" b="1" i="0" u="none" strike="noStrike" kern="1200" cap="none" spc="0" baseline="0">
                <a:solidFill>
                  <a:schemeClr val="tx1"/>
                </a:solidFill>
                <a:latin typeface="Arial" pitchFamily="34" charset="0"/>
                <a:ea typeface="宋体" charset="0"/>
                <a:cs typeface="Calibri" charset="0"/>
              </a:rPr>
              <a:t>**5. Further Research:</a:t>
            </a:r>
          </a:p>
          <a:p>
            <a:pPr marL="0" indent="0" algn="l" eaLnBrk="0" fontAlgn="base" latinLnBrk="0" hangingPunct="0">
              <a:lnSpc>
                <a:spcPct val="100000"/>
              </a:lnSpc>
              <a:spcBef>
                <a:spcPts val="0"/>
              </a:spcBef>
              <a:spcAft>
                <a:spcPts val="0"/>
              </a:spcAft>
              <a:buNone/>
            </a:pPr>
            <a:endParaRPr lang="en-US" altLang="zh-CN" sz="1100" b="1" i="0" u="none" strike="noStrike" kern="1200" cap="none" spc="0" baseline="0">
              <a:solidFill>
                <a:schemeClr val="tx1"/>
              </a:solidFill>
              <a:latin typeface="Arial" pitchFamily="34" charset="0"/>
              <a:ea typeface="宋体" charset="0"/>
              <a:cs typeface="Calibri" charset="0"/>
            </a:endParaRPr>
          </a:p>
          <a:p>
            <a:pPr marL="1371600" lvl="3" indent="0" algn="l" eaLnBrk="0" fontAlgn="base" latinLnBrk="0" hangingPunct="0">
              <a:lnSpc>
                <a:spcPct val="100000"/>
              </a:lnSpc>
              <a:spcBef>
                <a:spcPts val="0"/>
              </a:spcBef>
              <a:spcAft>
                <a:spcPts val="0"/>
              </a:spcAft>
              <a:buClrTx/>
              <a:buChar char="•"/>
            </a:pPr>
            <a:r>
              <a:rPr lang="en-US" altLang="zh-CN" sz="1200" b="0" i="0" u="none" strike="noStrike" kern="1200" cap="none" spc="0" baseline="0">
                <a:solidFill>
                  <a:schemeClr val="tx1"/>
                </a:solidFill>
                <a:latin typeface="Arial" pitchFamily="34" charset="0"/>
                <a:ea typeface="宋体" charset="0"/>
                <a:cs typeface="Calibri" charset="0"/>
              </a:rPr>
              <a:t>Sector-Specific Analysis</a:t>
            </a:r>
          </a:p>
          <a:p>
            <a:pPr marL="1371600" lvl="3" indent="0" algn="l" eaLnBrk="0" fontAlgn="base" latinLnBrk="0" hangingPunct="0">
              <a:lnSpc>
                <a:spcPct val="100000"/>
              </a:lnSpc>
              <a:spcBef>
                <a:spcPts val="0"/>
              </a:spcBef>
              <a:spcAft>
                <a:spcPts val="0"/>
              </a:spcAft>
              <a:buClrTx/>
              <a:buChar char="•"/>
            </a:pPr>
            <a:r>
              <a:rPr lang="en-US" altLang="zh-CN" sz="1200" b="0" i="0" u="none" strike="noStrike" kern="1200" cap="none" spc="0" baseline="0">
                <a:solidFill>
                  <a:schemeClr val="tx1"/>
                </a:solidFill>
                <a:latin typeface="Arial" pitchFamily="34" charset="0"/>
                <a:ea typeface="宋体" charset="0"/>
                <a:cs typeface="Calibri" charset="0"/>
              </a:rPr>
              <a:t>Temporal Trends</a:t>
            </a:r>
            <a:endParaRPr lang="zh-CN" altLang="en-US" sz="1200" b="0" i="0" u="none" strike="noStrike" kern="1200" cap="none" spc="0" baseline="0">
              <a:solidFill>
                <a:schemeClr val="tx1"/>
              </a:solidFill>
              <a:latin typeface="Arial" pitchFamily="34" charset="0"/>
              <a:ea typeface="宋体" charset="0"/>
              <a:cs typeface="Calibri" charset="0"/>
            </a:endParaRPr>
          </a:p>
        </p:txBody>
      </p:sp>
      <p:sp>
        <p:nvSpPr>
          <p:cNvPr id="188" name="矩形"/>
          <p:cNvSpPr>
            <a:spLocks/>
          </p:cNvSpPr>
          <p:nvPr/>
        </p:nvSpPr>
        <p:spPr>
          <a:xfrm>
            <a:off x="0" y="326637"/>
            <a:ext cx="184731" cy="276999"/>
          </a:xfrm>
          <a:prstGeom prst="rect">
            <a:avLst/>
          </a:prstGeom>
          <a:solidFill>
            <a:srgbClr val="000000"/>
          </a:solidFill>
          <a:ln w="9525" cap="flat" cmpd="sng">
            <a:solidFill>
              <a:srgbClr val="000000"/>
            </a:solidFill>
            <a:prstDash val="solid"/>
            <a:miter/>
          </a:ln>
        </p:spPr>
      </p:sp>
      <p:sp>
        <p:nvSpPr>
          <p:cNvPr id="189" name="矩形"/>
          <p:cNvSpPr>
            <a:spLocks/>
          </p:cNvSpPr>
          <p:nvPr/>
        </p:nvSpPr>
        <p:spPr>
          <a:xfrm>
            <a:off x="609600" y="5866653"/>
            <a:ext cx="7705823" cy="634365"/>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200" b="0" i="1" u="none" strike="noStrike" kern="1200" cap="none" spc="0" baseline="0">
                <a:solidFill>
                  <a:schemeClr val="tx1"/>
                </a:solidFill>
                <a:latin typeface="Arial" pitchFamily="34" charset="0"/>
                <a:ea typeface="宋体" charset="0"/>
                <a:cs typeface="Calibri" charset="0"/>
              </a:rPr>
              <a:t>This conclusion highlights the critical insights from the dataset, provides actionable recommendations, and suggests areas for further analysis. The findings are valuable for HR, finance, and strategic planning teams in making informed decisions about compensation and workforce management.</a:t>
            </a:r>
            <a:endParaRPr lang="zh-CN" altLang="en-US" sz="1200" b="0" i="1" u="none" strike="noStrike" kern="1200" cap="none" spc="0" baseline="0">
              <a:solidFill>
                <a:schemeClr val="tx1"/>
              </a:solidFill>
              <a:latin typeface="Arial" pitchFamily="34" charset="0"/>
              <a:ea typeface="宋体" charset="0"/>
              <a:cs typeface="Calibri" charset="0"/>
            </a:endParaRPr>
          </a:p>
        </p:txBody>
      </p:sp>
    </p:spTree>
    <p:extLst>
      <p:ext uri="{BB962C8B-B14F-4D97-AF65-F5344CB8AC3E}">
        <p14:creationId xmlns:p14="http://schemas.microsoft.com/office/powerpoint/2010/main" val="209437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826689" y="2261323"/>
            <a:ext cx="8593228"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800" b="1" i="1" u="sng" strike="noStrike" kern="1200" cap="none" spc="300" baseline="0">
                <a:solidFill>
                  <a:schemeClr val="tx1"/>
                </a:solidFill>
                <a:latin typeface="Calibri" charset="0"/>
                <a:ea typeface="宋体" charset="0"/>
                <a:cs typeface="Calibri" charset="0"/>
              </a:rPr>
              <a:t>Analysis of Employee Salaries and </a:t>
            </a:r>
          </a:p>
          <a:p>
            <a:pPr marL="0" indent="0" algn="l">
              <a:lnSpc>
                <a:spcPct val="100000"/>
              </a:lnSpc>
              <a:spcBef>
                <a:spcPts val="0"/>
              </a:spcBef>
              <a:spcAft>
                <a:spcPts val="0"/>
              </a:spcAft>
              <a:buNone/>
            </a:pPr>
            <a:r>
              <a:rPr lang="en-US" altLang="zh-CN" sz="4800" b="1" i="1" u="sng" strike="noStrike" kern="1200" cap="none" spc="300" baseline="0">
                <a:solidFill>
                  <a:schemeClr val="tx1"/>
                </a:solidFill>
                <a:latin typeface="Calibri" charset="0"/>
                <a:ea typeface="宋体" charset="0"/>
                <a:cs typeface="Calibri" charset="0"/>
              </a:rPr>
              <a:t>Work Years by Country Using Excel.</a:t>
            </a:r>
            <a:endParaRPr lang="zh-CN" altLang="en-US" sz="4800" b="1" i="1" u="sng" strike="noStrike" kern="1200" cap="none" spc="30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6046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1" name="图片"/>
          <p:cNvPicPr>
            <a:picLocks/>
          </p:cNvPicPr>
          <p:nvPr/>
        </p:nvPicPr>
        <p:blipFill>
          <a:blip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2337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5" name="文本框"/>
          <p:cNvSpPr>
            <a:spLocks noGrp="1"/>
          </p:cNvSpPr>
          <p:nvPr>
            <p:ph type="title"/>
          </p:nvPr>
        </p:nvSpPr>
        <p:spPr>
          <a:xfrm>
            <a:off x="1747837" y="228600"/>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a:off x="765809" y="1178227"/>
            <a:ext cx="7600949" cy="470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Providing with a dataset summarizing the salaries and work years of full-time employees across different countries for a particular year (2020). The dataset includes the following columns:</a:t>
            </a: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400" b="1" i="0" u="none" strike="noStrike" kern="1200" cap="none" spc="0" baseline="0">
                <a:solidFill>
                  <a:schemeClr val="tx1"/>
                </a:solidFill>
                <a:latin typeface="Calibri" charset="0"/>
                <a:ea typeface="宋体" charset="0"/>
                <a:cs typeface="Calibri" charset="0"/>
              </a:rPr>
              <a:t>Sum of Salary</a:t>
            </a:r>
            <a:r>
              <a:rPr lang="en-US" altLang="zh-CN" sz="1400" b="0" i="0" u="none" strike="noStrike" kern="1200" cap="none" spc="0" baseline="0">
                <a:solidFill>
                  <a:schemeClr val="tx1"/>
                </a:solidFill>
                <a:latin typeface="Calibri" charset="0"/>
                <a:ea typeface="宋体" charset="0"/>
                <a:cs typeface="Calibri" charset="0"/>
              </a:rPr>
              <a:t>: The total salary paid to employees in each country.</a:t>
            </a:r>
          </a:p>
          <a:p>
            <a:pPr marL="285750" indent="-285750" algn="l">
              <a:lnSpc>
                <a:spcPct val="100000"/>
              </a:lnSpc>
              <a:spcBef>
                <a:spcPts val="0"/>
              </a:spcBef>
              <a:spcAft>
                <a:spcPts val="0"/>
              </a:spcAft>
              <a:buFont typeface="Wingdings" pitchFamily="2" charset="2"/>
              <a:buChar char="Ø"/>
            </a:pPr>
            <a:r>
              <a:rPr lang="en-US" altLang="zh-CN" sz="1400" b="1" i="0" u="none" strike="noStrike" kern="1200" cap="none" spc="0" baseline="0">
                <a:solidFill>
                  <a:schemeClr val="tx1"/>
                </a:solidFill>
                <a:latin typeface="Calibri" charset="0"/>
                <a:ea typeface="宋体" charset="0"/>
                <a:cs typeface="Calibri" charset="0"/>
              </a:rPr>
              <a:t>Sum of Work Years</a:t>
            </a:r>
            <a:r>
              <a:rPr lang="en-US" altLang="zh-CN" sz="1400" b="0" i="0" u="none" strike="noStrike" kern="1200" cap="none" spc="0" baseline="0">
                <a:solidFill>
                  <a:schemeClr val="tx1"/>
                </a:solidFill>
                <a:latin typeface="Calibri" charset="0"/>
                <a:ea typeface="宋体" charset="0"/>
                <a:cs typeface="Calibri" charset="0"/>
              </a:rPr>
              <a:t>: The total number of work years accumulated by employees in each country.</a:t>
            </a:r>
          </a:p>
          <a:p>
            <a:pPr marL="285750" indent="-285750" algn="l">
              <a:lnSpc>
                <a:spcPct val="100000"/>
              </a:lnSpc>
              <a:spcBef>
                <a:spcPts val="0"/>
              </a:spcBef>
              <a:spcAft>
                <a:spcPts val="0"/>
              </a:spcAft>
              <a:buFont typeface="Wingdings" pitchFamily="2" charset="2"/>
              <a:buChar char="Ø"/>
            </a:pPr>
            <a:r>
              <a:rPr lang="en-US" altLang="zh-CN" sz="1400" b="1" i="0" u="none" strike="noStrike" kern="1200" cap="none" spc="0" baseline="0">
                <a:solidFill>
                  <a:schemeClr val="tx1"/>
                </a:solidFill>
                <a:latin typeface="Calibri" charset="0"/>
                <a:ea typeface="宋体" charset="0"/>
                <a:cs typeface="Calibri" charset="0"/>
              </a:rPr>
              <a:t>Total Sum of Salary</a:t>
            </a:r>
            <a:r>
              <a:rPr lang="en-US" altLang="zh-CN" sz="1400" b="0" i="0" u="none" strike="noStrike" kern="1200" cap="none" spc="0" baseline="0">
                <a:solidFill>
                  <a:schemeClr val="tx1"/>
                </a:solidFill>
                <a:latin typeface="Calibri" charset="0"/>
                <a:ea typeface="宋体" charset="0"/>
                <a:cs typeface="Calibri" charset="0"/>
              </a:rPr>
              <a:t>: The grand total of all salaries across all countries.</a:t>
            </a:r>
          </a:p>
          <a:p>
            <a:pPr marL="285750" indent="-285750" algn="l">
              <a:lnSpc>
                <a:spcPct val="100000"/>
              </a:lnSpc>
              <a:spcBef>
                <a:spcPts val="0"/>
              </a:spcBef>
              <a:spcAft>
                <a:spcPts val="0"/>
              </a:spcAft>
              <a:buFont typeface="Wingdings" pitchFamily="2" charset="2"/>
              <a:buChar char="Ø"/>
            </a:pPr>
            <a:r>
              <a:rPr lang="en-US" altLang="zh-CN" sz="1400" b="1" i="0" u="none" strike="noStrike" kern="1200" cap="none" spc="0" baseline="0">
                <a:solidFill>
                  <a:schemeClr val="tx1"/>
                </a:solidFill>
                <a:latin typeface="Calibri" charset="0"/>
                <a:ea typeface="宋体" charset="0"/>
                <a:cs typeface="Calibri" charset="0"/>
              </a:rPr>
              <a:t>Total Sum of Work Years</a:t>
            </a:r>
            <a:r>
              <a:rPr lang="en-US" altLang="zh-CN" sz="1400" b="0" i="0" u="none" strike="noStrike" kern="1200" cap="none" spc="0" baseline="0">
                <a:solidFill>
                  <a:schemeClr val="tx1"/>
                </a:solidFill>
                <a:latin typeface="Calibri" charset="0"/>
                <a:ea typeface="宋体" charset="0"/>
                <a:cs typeface="Calibri" charset="0"/>
              </a:rPr>
              <a:t>: The grand total of all work years across all countries.</a:t>
            </a: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Calibri" charset="0"/>
                <a:ea typeface="宋体" charset="0"/>
                <a:cs typeface="Calibri" charset="0"/>
              </a:rPr>
              <a:t>Data Details:</a:t>
            </a: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     The dataset contains information for the following countries: DE (Germany), FR (France), GB (Great Britain), HN (Honduras), HU (Hungary), JP (Japan), NZ (New Zealand), and US (United States).</a:t>
            </a: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The data includes both the individual sums for each country and the grand totals for all countries combined.</a:t>
            </a: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1" i="0" u="none" strike="noStrike" kern="1200" cap="none" spc="0" baseline="0">
                <a:solidFill>
                  <a:schemeClr val="tx1"/>
                </a:solidFill>
                <a:latin typeface="Calibri" charset="0"/>
                <a:ea typeface="宋体" charset="0"/>
                <a:cs typeface="Calibri" charset="0"/>
              </a:rPr>
              <a:t>Analyze the provided data to: </a:t>
            </a:r>
          </a:p>
          <a:p>
            <a:pPr marL="0" indent="0" algn="l">
              <a:lnSpc>
                <a:spcPct val="100000"/>
              </a:lnSpc>
              <a:spcBef>
                <a:spcPts val="0"/>
              </a:spcBef>
              <a:spcAft>
                <a:spcPts val="0"/>
              </a:spcAft>
              <a:buNone/>
            </a:pPr>
            <a:endParaRPr lang="en-US" altLang="zh-CN" sz="1400" b="1"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      Verify the accuracy of the total sums by checking if the grand total matches the sum of the individual country data. </a:t>
            </a:r>
          </a:p>
          <a:p>
            <a:pPr marL="285750" indent="-285750" algn="l">
              <a:lnSpc>
                <a:spcPct val="100000"/>
              </a:lnSpc>
              <a:spcBef>
                <a:spcPts val="0"/>
              </a:spcBef>
              <a:spcAft>
                <a:spcPts val="0"/>
              </a:spcAft>
              <a:buFont typeface="Arial" pitchFamily="34" charset="0"/>
              <a:buChar char="•"/>
            </a:pPr>
            <a:r>
              <a:rPr lang="en-US" altLang="zh-CN" sz="1400" b="0" i="0" u="none" strike="noStrike" kern="1200" cap="none" spc="0" baseline="0">
                <a:solidFill>
                  <a:schemeClr val="tx1"/>
                </a:solidFill>
                <a:latin typeface="Calibri" charset="0"/>
                <a:ea typeface="宋体" charset="0"/>
                <a:cs typeface="Calibri" charset="0"/>
              </a:rPr>
              <a:t>Assess the distribution of salaries and work years among the countries.</a:t>
            </a:r>
          </a:p>
          <a:p>
            <a:pPr marL="285750" indent="-285750" algn="l">
              <a:lnSpc>
                <a:spcPct val="100000"/>
              </a:lnSpc>
              <a:spcBef>
                <a:spcPts val="0"/>
              </a:spcBef>
              <a:spcAft>
                <a:spcPts val="0"/>
              </a:spcAft>
              <a:buFont typeface="Arial" pitchFamily="34" charset="0"/>
              <a:buChar char="•"/>
            </a:pPr>
            <a:r>
              <a:rPr lang="en-US" altLang="zh-CN" sz="1400" b="0" i="0" u="none" strike="noStrike" kern="1200" cap="none" spc="0" baseline="0">
                <a:solidFill>
                  <a:schemeClr val="tx1"/>
                </a:solidFill>
                <a:latin typeface="Calibri" charset="0"/>
                <a:ea typeface="宋体" charset="0"/>
                <a:cs typeface="Calibri" charset="0"/>
              </a:rPr>
              <a:t>Identify any anomalies or outliers in the data, such as unusually high or low values compared to the other entries.</a:t>
            </a:r>
          </a:p>
          <a:p>
            <a:pPr marL="285750" indent="-285750" algn="l">
              <a:lnSpc>
                <a:spcPct val="100000"/>
              </a:lnSpc>
              <a:spcBef>
                <a:spcPts val="0"/>
              </a:spcBef>
              <a:spcAft>
                <a:spcPts val="0"/>
              </a:spcAft>
              <a:buFont typeface="Arial" pitchFamily="34" charset="0"/>
              <a:buChar char="•"/>
            </a:pPr>
            <a:r>
              <a:rPr lang="en-US" altLang="zh-CN" sz="1400" b="0" i="0" u="none" strike="noStrike" kern="1200" cap="none" spc="0" baseline="0">
                <a:solidFill>
                  <a:schemeClr val="tx1"/>
                </a:solidFill>
                <a:latin typeface="Calibri" charset="0"/>
                <a:ea typeface="宋体" charset="0"/>
                <a:cs typeface="Calibri" charset="0"/>
              </a:rPr>
              <a:t>Evaluate the overall relationship between salary and work years. </a:t>
            </a:r>
            <a:endParaRPr lang="zh-CN" altLang="en-US" sz="1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9136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8712933" y="2470638"/>
            <a:ext cx="314323"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1156017" y="381000"/>
            <a:ext cx="5263514"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cstate="print"/>
          <a:stretch>
            <a:fillRect/>
          </a:stretch>
        </p:blipFill>
        <p:spPr>
          <a:xfrm>
            <a:off x="614263" y="6569222"/>
            <a:ext cx="2143125" cy="200024"/>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1156017" y="1059180"/>
            <a:ext cx="7172325" cy="53772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600" b="1" i="0" u="none" strike="noStrike" kern="1200" cap="none" spc="0" baseline="0">
                <a:solidFill>
                  <a:schemeClr val="tx1"/>
                </a:solidFill>
                <a:latin typeface="Calibri" charset="0"/>
                <a:ea typeface="宋体" charset="0"/>
                <a:cs typeface="Calibri" charset="0"/>
              </a:rPr>
              <a:t>Objective:</a:t>
            </a:r>
          </a:p>
          <a:p>
            <a:pPr marL="0" indent="0" algn="l">
              <a:lnSpc>
                <a:spcPct val="100000"/>
              </a:lnSpc>
              <a:spcBef>
                <a:spcPts val="0"/>
              </a:spcBef>
              <a:spcAft>
                <a:spcPts val="0"/>
              </a:spcAft>
              <a:buNone/>
            </a:pPr>
            <a:endParaRPr lang="en-US" altLang="zh-CN" sz="500" b="1"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The primary goal of this project is to analyze and validate a dataset that provides the total salaries and work years for full-time employees across different countries for the year 2020. This analysis will help in understanding the distribution and consistency of the data, identify any discrepancies, and derive insights about the salary and work year patterns.</a:t>
            </a:r>
          </a:p>
          <a:p>
            <a:pPr marL="0" indent="0" algn="l">
              <a:lnSpc>
                <a:spcPct val="100000"/>
              </a:lnSpc>
              <a:spcBef>
                <a:spcPts val="0"/>
              </a:spcBef>
              <a:spcAft>
                <a:spcPts val="0"/>
              </a:spcAft>
              <a:buNone/>
            </a:pPr>
            <a:endParaRPr lang="en-US" altLang="zh-CN" sz="9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600" b="1" i="0" u="none" strike="noStrike" kern="1200" cap="none" spc="0" baseline="0">
                <a:solidFill>
                  <a:schemeClr val="tx1"/>
                </a:solidFill>
                <a:latin typeface="Calibri" charset="0"/>
                <a:ea typeface="宋体" charset="0"/>
                <a:cs typeface="Calibri" charset="0"/>
              </a:rPr>
              <a:t>Data Description:</a:t>
            </a:r>
          </a:p>
          <a:p>
            <a:pPr marL="0" indent="0" algn="l">
              <a:lnSpc>
                <a:spcPct val="100000"/>
              </a:lnSpc>
              <a:spcBef>
                <a:spcPts val="0"/>
              </a:spcBef>
              <a:spcAft>
                <a:spcPts val="0"/>
              </a:spcAft>
              <a:buNone/>
            </a:pPr>
            <a:endParaRPr lang="en-US" altLang="zh-CN" sz="1400" b="1"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1400" b="0" i="0" u="none" strike="noStrike" kern="1200" cap="none" spc="0" baseline="0">
                <a:solidFill>
                  <a:schemeClr val="tx1"/>
                </a:solidFill>
                <a:latin typeface="Calibri" charset="0"/>
                <a:ea typeface="宋体" charset="0"/>
                <a:cs typeface="Calibri" charset="0"/>
              </a:rPr>
              <a:t>The dataset consists of:</a:t>
            </a:r>
          </a:p>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ClrTx/>
              <a:buAutoNum type="arabicPeriod"/>
            </a:pPr>
            <a:r>
              <a:rPr lang="en-US" altLang="zh-CN" sz="1400" b="1" i="0" u="none" strike="noStrike" kern="1200" cap="none" spc="0" baseline="0">
                <a:solidFill>
                  <a:schemeClr val="tx1"/>
                </a:solidFill>
                <a:latin typeface="Calibri" charset="0"/>
                <a:ea typeface="宋体" charset="0"/>
                <a:cs typeface="Calibri" charset="0"/>
              </a:rPr>
              <a:t>Sum of Salary</a:t>
            </a:r>
            <a:r>
              <a:rPr lang="en-US" altLang="zh-CN" sz="1400" b="0" i="0" u="none" strike="noStrike" kern="1200" cap="none" spc="0" baseline="0">
                <a:solidFill>
                  <a:schemeClr val="tx1"/>
                </a:solidFill>
                <a:latin typeface="Calibri" charset="0"/>
                <a:ea typeface="宋体" charset="0"/>
                <a:cs typeface="Calibri" charset="0"/>
              </a:rPr>
              <a:t>: Total salary paid to full-time employees in each country.</a:t>
            </a:r>
          </a:p>
          <a:p>
            <a:pPr marL="0" indent="0" algn="l">
              <a:lnSpc>
                <a:spcPct val="100000"/>
              </a:lnSpc>
              <a:spcBef>
                <a:spcPts val="0"/>
              </a:spcBef>
              <a:spcAft>
                <a:spcPts val="0"/>
              </a:spcAft>
              <a:buClrTx/>
              <a:buAutoNum type="arabicPeriod"/>
            </a:pPr>
            <a:r>
              <a:rPr lang="en-US" altLang="zh-CN" sz="1400" b="1" i="0" u="none" strike="noStrike" kern="1200" cap="none" spc="0" baseline="0">
                <a:solidFill>
                  <a:schemeClr val="tx1"/>
                </a:solidFill>
                <a:latin typeface="Calibri" charset="0"/>
                <a:ea typeface="宋体" charset="0"/>
                <a:cs typeface="Calibri" charset="0"/>
              </a:rPr>
              <a:t>Sum of Work Years</a:t>
            </a:r>
            <a:r>
              <a:rPr lang="en-US" altLang="zh-CN" sz="1400" b="0" i="0" u="none" strike="noStrike" kern="1200" cap="none" spc="0" baseline="0">
                <a:solidFill>
                  <a:schemeClr val="tx1"/>
                </a:solidFill>
                <a:latin typeface="Calibri" charset="0"/>
                <a:ea typeface="宋体" charset="0"/>
                <a:cs typeface="Calibri" charset="0"/>
              </a:rPr>
              <a:t>: Total number of work years accumulated by full-time employees in each country.</a:t>
            </a:r>
          </a:p>
          <a:p>
            <a:pPr marL="0" indent="0" algn="l">
              <a:lnSpc>
                <a:spcPct val="100000"/>
              </a:lnSpc>
              <a:spcBef>
                <a:spcPts val="0"/>
              </a:spcBef>
              <a:spcAft>
                <a:spcPts val="0"/>
              </a:spcAft>
              <a:buClrTx/>
              <a:buAutoNum type="arabicPeriod"/>
            </a:pPr>
            <a:r>
              <a:rPr lang="en-US" altLang="zh-CN" sz="1400" b="1" i="0" u="none" strike="noStrike" kern="1200" cap="none" spc="0" baseline="0">
                <a:solidFill>
                  <a:schemeClr val="tx1"/>
                </a:solidFill>
                <a:latin typeface="Calibri" charset="0"/>
                <a:ea typeface="宋体" charset="0"/>
                <a:cs typeface="Calibri" charset="0"/>
              </a:rPr>
              <a:t>Total Sum of Salary</a:t>
            </a:r>
            <a:r>
              <a:rPr lang="en-US" altLang="zh-CN" sz="1400" b="0" i="0" u="none" strike="noStrike" kern="1200" cap="none" spc="0" baseline="0">
                <a:solidFill>
                  <a:schemeClr val="tx1"/>
                </a:solidFill>
                <a:latin typeface="Calibri" charset="0"/>
                <a:ea typeface="宋体" charset="0"/>
                <a:cs typeface="Calibri" charset="0"/>
              </a:rPr>
              <a:t>: The combined total salary for all countries.</a:t>
            </a:r>
          </a:p>
          <a:p>
            <a:pPr marL="0" indent="0" algn="l">
              <a:lnSpc>
                <a:spcPct val="100000"/>
              </a:lnSpc>
              <a:spcBef>
                <a:spcPts val="0"/>
              </a:spcBef>
              <a:spcAft>
                <a:spcPts val="0"/>
              </a:spcAft>
              <a:buClrTx/>
              <a:buAutoNum type="arabicPeriod"/>
            </a:pPr>
            <a:r>
              <a:rPr lang="en-US" altLang="zh-CN" sz="1400" b="1" i="0" u="none" strike="noStrike" kern="1200" cap="none" spc="0" baseline="0">
                <a:solidFill>
                  <a:schemeClr val="tx1"/>
                </a:solidFill>
                <a:latin typeface="Calibri" charset="0"/>
                <a:ea typeface="宋体" charset="0"/>
                <a:cs typeface="Calibri" charset="0"/>
              </a:rPr>
              <a:t>Total Sum of Work Years</a:t>
            </a:r>
            <a:r>
              <a:rPr lang="en-US" altLang="zh-CN" sz="1400" b="0" i="0" u="none" strike="noStrike" kern="1200" cap="none" spc="0" baseline="0">
                <a:solidFill>
                  <a:schemeClr val="tx1"/>
                </a:solidFill>
                <a:latin typeface="Calibri" charset="0"/>
                <a:ea typeface="宋体" charset="0"/>
                <a:cs typeface="Calibri" charset="0"/>
              </a:rPr>
              <a:t>: The combined total work years for all countries.</a:t>
            </a:r>
          </a:p>
          <a:p>
            <a:pPr marL="0" indent="0" algn="l">
              <a:lnSpc>
                <a:spcPct val="100000"/>
              </a:lnSpc>
              <a:spcBef>
                <a:spcPts val="0"/>
              </a:spcBef>
              <a:spcAft>
                <a:spcPts val="0"/>
              </a:spcAft>
              <a:buNone/>
            </a:pPr>
            <a:endParaRPr lang="en-US" altLang="zh-CN" sz="1400" b="0"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Ø"/>
            </a:pPr>
            <a:r>
              <a:rPr lang="en-US" altLang="zh-CN" sz="1600" b="1" i="0" u="none" strike="noStrike" kern="1200" cap="none" spc="0" baseline="0">
                <a:solidFill>
                  <a:schemeClr val="tx1"/>
                </a:solidFill>
                <a:latin typeface="Calibri" charset="0"/>
                <a:ea typeface="宋体" charset="0"/>
                <a:cs typeface="Calibri" charset="0"/>
              </a:rPr>
              <a:t>Scope and Limitations:</a:t>
            </a:r>
          </a:p>
          <a:p>
            <a:pPr marL="0" indent="0" algn="l">
              <a:lnSpc>
                <a:spcPct val="100000"/>
              </a:lnSpc>
              <a:spcBef>
                <a:spcPts val="0"/>
              </a:spcBef>
              <a:spcAft>
                <a:spcPts val="0"/>
              </a:spcAft>
              <a:buNone/>
            </a:pPr>
            <a:endParaRPr lang="en-US" altLang="zh-CN" sz="1400" b="1" i="0" u="none" strike="noStrike" kern="1200" cap="none" spc="0" baseline="0">
              <a:solidFill>
                <a:schemeClr val="tx1"/>
              </a:solidFill>
              <a:latin typeface="Calibri" charset="0"/>
              <a:ea typeface="宋体" charset="0"/>
              <a:cs typeface="Calibri" charset="0"/>
            </a:endParaRPr>
          </a:p>
          <a:p>
            <a:pPr marL="285750" indent="-285750" algn="l">
              <a:lnSpc>
                <a:spcPct val="100000"/>
              </a:lnSpc>
              <a:spcBef>
                <a:spcPts val="0"/>
              </a:spcBef>
              <a:spcAft>
                <a:spcPts val="0"/>
              </a:spcAft>
              <a:buFont typeface="Wingdings" pitchFamily="2" charset="2"/>
              <a:buChar char="§"/>
            </a:pPr>
            <a:r>
              <a:rPr lang="en-US" altLang="zh-CN" sz="1400" b="1" i="0" u="none" strike="noStrike" kern="1200" cap="none" spc="0" baseline="0">
                <a:solidFill>
                  <a:schemeClr val="tx1"/>
                </a:solidFill>
                <a:latin typeface="Calibri" charset="0"/>
                <a:ea typeface="宋体" charset="0"/>
                <a:cs typeface="Calibri" charset="0"/>
              </a:rPr>
              <a:t>Scope:</a:t>
            </a:r>
            <a:r>
              <a:rPr lang="en-US" altLang="zh-CN" sz="1400" b="0" i="0" u="none" strike="noStrike" kern="1200" cap="none" spc="0" baseline="0">
                <a:solidFill>
                  <a:schemeClr val="tx1"/>
                </a:solidFill>
                <a:latin typeface="Calibri" charset="0"/>
                <a:ea typeface="宋体" charset="0"/>
                <a:cs typeface="Calibri" charset="0"/>
              </a:rPr>
              <a:t> The project will focus solely on the dataset provided for the year 2020. It will analyze the data in terms of validation, distribution, and pattern recognition.</a:t>
            </a:r>
          </a:p>
          <a:p>
            <a:pPr marL="285750" indent="-285750" algn="l">
              <a:lnSpc>
                <a:spcPct val="100000"/>
              </a:lnSpc>
              <a:spcBef>
                <a:spcPts val="0"/>
              </a:spcBef>
              <a:spcAft>
                <a:spcPts val="0"/>
              </a:spcAft>
              <a:buFont typeface="Wingdings" pitchFamily="2" charset="2"/>
              <a:buChar char="§"/>
            </a:pPr>
            <a:r>
              <a:rPr lang="en-US" altLang="zh-CN" sz="1400" b="1" i="0" u="none" strike="noStrike" kern="1200" cap="none" spc="0" baseline="0">
                <a:solidFill>
                  <a:schemeClr val="tx1"/>
                </a:solidFill>
                <a:latin typeface="Calibri" charset="0"/>
                <a:ea typeface="宋体" charset="0"/>
                <a:cs typeface="Calibri" charset="0"/>
              </a:rPr>
              <a:t>Limitations:</a:t>
            </a:r>
            <a:r>
              <a:rPr lang="en-US" altLang="zh-CN" sz="1400" b="0" i="0" u="none" strike="noStrike" kern="1200" cap="none" spc="0" baseline="0">
                <a:solidFill>
                  <a:schemeClr val="tx1"/>
                </a:solidFill>
                <a:latin typeface="Calibri" charset="0"/>
                <a:ea typeface="宋体" charset="0"/>
                <a:cs typeface="Calibri" charset="0"/>
              </a:rPr>
              <a:t> The analysis will not include data from other years or additional factors beyond salaries and work years. Any context-specific interpretations will be based on the provided data alone.</a:t>
            </a:r>
          </a:p>
          <a:p>
            <a:pPr marL="0" indent="0" algn="l">
              <a:lnSpc>
                <a:spcPct val="100000"/>
              </a:lnSpc>
              <a:spcBef>
                <a:spcPts val="0"/>
              </a:spcBef>
              <a:spcAft>
                <a:spcPts val="0"/>
              </a:spcAft>
              <a:buNone/>
            </a:pPr>
            <a:endParaRPr lang="zh-CN" altLang="en-US" sz="1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3433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3" name="曲线"/>
          <p:cNvSpPr>
            <a:spLocks/>
          </p:cNvSpPr>
          <p:nvPr/>
        </p:nvSpPr>
        <p:spPr>
          <a:xfrm>
            <a:off x="8763000" y="720414"/>
            <a:ext cx="314323" cy="323848"/>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5" name="文本框"/>
          <p:cNvSpPr>
            <a:spLocks noGrp="1"/>
          </p:cNvSpPr>
          <p:nvPr>
            <p:ph type="title"/>
          </p:nvPr>
        </p:nvSpPr>
        <p:spPr>
          <a:xfrm>
            <a:off x="1833097" y="197506"/>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cstate="print"/>
          <a:stretch>
            <a:fillRect/>
          </a:stretch>
        </p:blipFill>
        <p:spPr>
          <a:xfrm>
            <a:off x="609600" y="6127220"/>
            <a:ext cx="2181225" cy="485775"/>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786064" y="1116937"/>
            <a:ext cx="8280110" cy="5625464"/>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chemeClr val="tx1"/>
                </a:solidFill>
                <a:latin typeface="Arial" pitchFamily="34" charset="0"/>
                <a:ea typeface="宋体" charset="0"/>
                <a:cs typeface="Calibri" charset="0"/>
              </a:rPr>
              <a:t>In this project, the end users are typically those who will use the insights gained from the analysis to make informed decisions or take action. For this specific dataset, the end users might include:</a:t>
            </a:r>
          </a:p>
          <a:p>
            <a:pPr marL="0" indent="0" algn="l" eaLnBrk="0" fontAlgn="base" latinLnBrk="0" hangingPunct="0">
              <a:lnSpc>
                <a:spcPct val="100000"/>
              </a:lnSpc>
              <a:spcBef>
                <a:spcPts val="0"/>
              </a:spcBef>
              <a:spcAft>
                <a:spcPts val="0"/>
              </a:spcAft>
              <a:buNone/>
            </a:pPr>
            <a:endParaRPr lang="en-US" altLang="zh-CN" sz="11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a:pPr>
            <a:r>
              <a:rPr lang="en-US" altLang="zh-CN" sz="1400" b="1" i="0" u="none" strike="noStrike" kern="1200" cap="none" spc="0" baseline="0">
                <a:solidFill>
                  <a:schemeClr val="tx1"/>
                </a:solidFill>
                <a:latin typeface="Arial" pitchFamily="34" charset="0"/>
                <a:ea typeface="宋体" charset="0"/>
                <a:cs typeface="Calibri" charset="0"/>
              </a:rPr>
              <a:t>Human Resources (HR) Managers</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To understand salary distribution and work year accumulation across different regions, which can aid in budgeting, compensation planning, and aligning salary structures with industry standards.</a:t>
            </a:r>
          </a:p>
          <a:p>
            <a:pPr marL="0" indent="0" algn="l" eaLnBrk="0" fontAlgn="base" latinLnBrk="0" hangingPunct="0">
              <a:lnSpc>
                <a:spcPct val="100000"/>
              </a:lnSpc>
              <a:spcBef>
                <a:spcPts val="0"/>
              </a:spcBef>
              <a:spcAft>
                <a:spcPts val="0"/>
              </a:spcAft>
              <a:buNone/>
            </a:pPr>
            <a:endParaRPr lang="en-US" altLang="zh-CN" sz="11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2"/>
            </a:pPr>
            <a:r>
              <a:rPr lang="en-US" altLang="zh-CN" sz="1400" b="1" i="0" u="none" strike="noStrike" kern="1200" cap="none" spc="0" baseline="0">
                <a:solidFill>
                  <a:schemeClr val="tx1"/>
                </a:solidFill>
                <a:latin typeface="Arial" pitchFamily="34" charset="0"/>
                <a:ea typeface="宋体" charset="0"/>
                <a:cs typeface="Calibri" charset="0"/>
              </a:rPr>
              <a:t>Finance Department</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To validate and plan financial allocations based on salary expenses and work year commitments, ensuring that the company's compensation costs are within budget.</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3"/>
            </a:pPr>
            <a:r>
              <a:rPr lang="en-US" altLang="zh-CN" sz="1600" b="1" i="0" u="none" strike="noStrike" kern="1200" cap="none" spc="0" baseline="0">
                <a:solidFill>
                  <a:schemeClr val="tx1"/>
                </a:solidFill>
                <a:latin typeface="Arial" pitchFamily="34" charset="0"/>
                <a:ea typeface="宋体" charset="0"/>
                <a:cs typeface="Calibri" charset="0"/>
              </a:rPr>
              <a:t>Executive Leadership</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To get an overview of compensation distribution and employee commitment across various countries, which helps in strategic planning, including expansion, cost management, and employee retention strategies.</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4"/>
            </a:pPr>
            <a:r>
              <a:rPr lang="en-US" altLang="zh-CN" sz="1600" b="1" i="0" u="none" strike="noStrike" kern="1200" cap="none" spc="0" baseline="0">
                <a:solidFill>
                  <a:schemeClr val="tx1"/>
                </a:solidFill>
                <a:latin typeface="Arial" pitchFamily="34" charset="0"/>
                <a:ea typeface="宋体" charset="0"/>
                <a:cs typeface="Calibri" charset="0"/>
              </a:rPr>
              <a:t>Data Analysts/Business Intelligence Teams</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To use the data for detailed analysis, generate reports, and create visualizations that support strategic decisions and operational improvements.</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5"/>
            </a:pPr>
            <a:r>
              <a:rPr lang="en-US" altLang="zh-CN" sz="1600" b="1" i="0" u="none" strike="noStrike" kern="1200" cap="none" spc="0" baseline="0">
                <a:solidFill>
                  <a:schemeClr val="tx1"/>
                </a:solidFill>
                <a:latin typeface="Arial" pitchFamily="34" charset="0"/>
                <a:ea typeface="宋体" charset="0"/>
                <a:cs typeface="Calibri" charset="0"/>
              </a:rPr>
              <a:t>Compensation Analysts</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To benchmark salaries against industry standards and assess the effectiveness of current compensation strategies.</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6"/>
            </a:pPr>
            <a:r>
              <a:rPr lang="en-US" altLang="zh-CN" sz="1600" b="1" i="0" u="none" strike="noStrike" kern="1200" cap="none" spc="0" baseline="0">
                <a:solidFill>
                  <a:schemeClr val="tx1"/>
                </a:solidFill>
                <a:latin typeface="Arial" pitchFamily="34" charset="0"/>
                <a:ea typeface="宋体" charset="0"/>
                <a:cs typeface="Calibri" charset="0"/>
              </a:rPr>
              <a:t>Recruitment Teams: </a:t>
            </a:r>
            <a:r>
              <a:rPr lang="en-US" altLang="zh-CN" sz="1600" b="0" i="0" u="none" strike="noStrike" kern="1200" cap="none" spc="0" baseline="0">
                <a:solidFill>
                  <a:schemeClr val="tx1"/>
                </a:solidFill>
                <a:latin typeface="Arial" pitchFamily="34" charset="0"/>
                <a:ea typeface="宋体" charset="0"/>
                <a:cs typeface="Calibri" charset="0"/>
              </a:rPr>
              <a:t>T</a:t>
            </a:r>
            <a:r>
              <a:rPr lang="en-US" altLang="zh-CN" sz="1200" b="0" i="0" u="none" strike="noStrike" kern="1200" cap="none" spc="0" baseline="0">
                <a:solidFill>
                  <a:schemeClr val="tx1"/>
                </a:solidFill>
                <a:latin typeface="Arial" pitchFamily="34" charset="0"/>
                <a:ea typeface="宋体" charset="0"/>
                <a:cs typeface="Calibri" charset="0"/>
              </a:rPr>
              <a:t>o understand salary trends and work year distribution to attract and retain talent effectively and align job offers with market conditions.</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startAt="7"/>
            </a:pPr>
            <a:r>
              <a:rPr lang="en-US" altLang="zh-CN" sz="1600" b="1" i="0" u="none" strike="noStrike" kern="1200" cap="none" spc="0" baseline="0">
                <a:solidFill>
                  <a:schemeClr val="tx1"/>
                </a:solidFill>
                <a:latin typeface="Arial" pitchFamily="34" charset="0"/>
                <a:ea typeface="宋体" charset="0"/>
                <a:cs typeface="Calibri" charset="0"/>
              </a:rPr>
              <a:t>Policy Makers and Compliance Officers:</a:t>
            </a:r>
            <a:r>
              <a:rPr lang="en-US" altLang="zh-CN" sz="1600" b="0" i="0" u="none" strike="noStrike" kern="1200" cap="none" spc="0" baseline="0">
                <a:solidFill>
                  <a:schemeClr val="tx1"/>
                </a:solidFill>
                <a:latin typeface="Arial" pitchFamily="34" charset="0"/>
                <a:ea typeface="宋体" charset="0"/>
                <a:cs typeface="Calibri" charset="0"/>
              </a:rPr>
              <a:t>  </a:t>
            </a:r>
            <a:r>
              <a:rPr lang="en-US" altLang="zh-CN" sz="1200" b="0" i="0" u="none" strike="noStrike" kern="1200" cap="none" spc="0" baseline="0">
                <a:solidFill>
                  <a:schemeClr val="tx1"/>
                </a:solidFill>
                <a:latin typeface="Arial" pitchFamily="34" charset="0"/>
                <a:ea typeface="宋体" charset="0"/>
                <a:cs typeface="Calibri" charset="0"/>
              </a:rPr>
              <a:t>To ensure that salary and work year practices comply with local regulations and industry standards, and to address any compliance issues.</a:t>
            </a:r>
          </a:p>
          <a:p>
            <a:pPr marL="457200" lvl="1" indent="0" algn="l" eaLnBrk="0" fontAlgn="base" latinLnBrk="0" hangingPunct="0">
              <a:lnSpc>
                <a:spcPct val="100000"/>
              </a:lnSpc>
              <a:spcBef>
                <a:spcPts val="0"/>
              </a:spcBef>
              <a:spcAft>
                <a:spcPts val="0"/>
              </a:spcAft>
              <a:buNone/>
            </a:pPr>
            <a:endParaRPr lang="en-US" altLang="zh-CN" sz="11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chemeClr val="tx1"/>
                </a:solidFill>
                <a:latin typeface="Arial" pitchFamily="34" charset="0"/>
                <a:ea typeface="宋体" charset="0"/>
                <a:cs typeface="Calibri" charset="0"/>
              </a:rPr>
              <a:t>Each of these end users would leverage the insights from the dataset to make informed decisions, develop strategies, and implement policies that align with organizational goals and regulatory requirements.</a:t>
            </a:r>
          </a:p>
          <a:p>
            <a:pPr marL="0" indent="0" algn="l" eaLnBrk="0" fontAlgn="base" latinLnBrk="0" hangingPunct="0">
              <a:lnSpc>
                <a:spcPct val="100000"/>
              </a:lnSpc>
              <a:spcBef>
                <a:spcPts val="0"/>
              </a:spcBef>
              <a:spcAft>
                <a:spcPts val="0"/>
              </a:spcAft>
              <a:buNone/>
            </a:pPr>
            <a:endParaRPr lang="zh-CN" altLang="en-US" sz="1200" b="0" i="0" u="none" strike="noStrike" kern="1200" cap="none" spc="0" baseline="0">
              <a:solidFill>
                <a:schemeClr val="tx1"/>
              </a:solidFill>
              <a:latin typeface="Arial" pitchFamily="34" charset="0"/>
              <a:ea typeface="宋体" charset="0"/>
              <a:cs typeface="Calibri" charset="0"/>
            </a:endParaRPr>
          </a:p>
        </p:txBody>
      </p:sp>
    </p:spTree>
    <p:extLst>
      <p:ext uri="{BB962C8B-B14F-4D97-AF65-F5344CB8AC3E}">
        <p14:creationId xmlns:p14="http://schemas.microsoft.com/office/powerpoint/2010/main" val="65400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1" name="图片"/>
          <p:cNvPicPr>
            <a:picLocks/>
          </p:cNvPicPr>
          <p:nvPr/>
        </p:nvPicPr>
        <p:blipFill>
          <a:blip cstate="print"/>
          <a:stretch>
            <a:fillRect/>
          </a:stretch>
        </p:blipFill>
        <p:spPr>
          <a:xfrm>
            <a:off x="-47433" y="1371600"/>
            <a:ext cx="2695574" cy="3248025"/>
          </a:xfrm>
          <a:prstGeom prst="rect">
            <a:avLst/>
          </a:prstGeom>
          <a:noFill/>
          <a:ln w="12700" cap="flat" cmpd="sng">
            <a:noFill/>
            <a:prstDash val="solid"/>
            <a:miter/>
          </a:ln>
        </p:spPr>
      </p:pic>
      <p:sp>
        <p:nvSpPr>
          <p:cNvPr id="142" name="曲线"/>
          <p:cNvSpPr>
            <a:spLocks/>
          </p:cNvSpPr>
          <p:nvPr/>
        </p:nvSpPr>
        <p:spPr>
          <a:xfrm>
            <a:off x="654065" y="5795552"/>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3" name="曲线"/>
          <p:cNvSpPr>
            <a:spLocks/>
          </p:cNvSpPr>
          <p:nvPr/>
        </p:nvSpPr>
        <p:spPr>
          <a:xfrm>
            <a:off x="10164127" y="1564322"/>
            <a:ext cx="314323"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4" name="曲线"/>
          <p:cNvSpPr>
            <a:spLocks/>
          </p:cNvSpPr>
          <p:nvPr/>
        </p:nvSpPr>
        <p:spPr>
          <a:xfrm>
            <a:off x="670558" y="5231401"/>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5" name="文本框"/>
          <p:cNvSpPr>
            <a:spLocks noGrp="1"/>
          </p:cNvSpPr>
          <p:nvPr>
            <p:ph type="title"/>
          </p:nvPr>
        </p:nvSpPr>
        <p:spPr>
          <a:xfrm>
            <a:off x="545154" y="94026"/>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6" name="图片"/>
          <p:cNvPicPr>
            <a:picLocks/>
          </p:cNvPicPr>
          <p:nvPr/>
        </p:nvPicPr>
        <p:blipFill>
          <a:blip cstate="print"/>
          <a:stretch>
            <a:fillRect/>
          </a:stretch>
        </p:blipFill>
        <p:spPr>
          <a:xfrm>
            <a:off x="676275" y="6467475"/>
            <a:ext cx="2143125" cy="200023"/>
          </a:xfrm>
          <a:prstGeom prst="rect">
            <a:avLst/>
          </a:prstGeom>
          <a:noFill/>
          <a:ln w="12700" cap="flat" cmpd="sng">
            <a:noFill/>
            <a:prstDash val="solid"/>
            <a:miter/>
          </a:ln>
        </p:spPr>
      </p:pic>
      <p:sp>
        <p:nvSpPr>
          <p:cNvPr id="14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8" name="矩形"/>
          <p:cNvSpPr>
            <a:spLocks/>
          </p:cNvSpPr>
          <p:nvPr/>
        </p:nvSpPr>
        <p:spPr>
          <a:xfrm>
            <a:off x="2827868" y="1476409"/>
            <a:ext cx="6372227" cy="472059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200" b="0" i="0" u="none" strike="noStrike" kern="1200" cap="none" spc="0" baseline="0">
                <a:solidFill>
                  <a:schemeClr val="tx1"/>
                </a:solidFill>
                <a:latin typeface="Arial" pitchFamily="34" charset="0"/>
                <a:ea typeface="宋体" charset="0"/>
                <a:cs typeface="Calibri" charset="0"/>
              </a:rPr>
              <a:t>Our solution involves a comprehensive analysis of the dataset that includes total salaries and work years for full-time employees across various countries for the year 2020. The primary components of the solution are:</a:t>
            </a:r>
          </a:p>
          <a:p>
            <a:pPr marL="0" indent="0" algn="l" eaLnBrk="0" fontAlgn="base" latinLnBrk="0" hangingPunct="0">
              <a:lnSpc>
                <a:spcPct val="100000"/>
              </a:lnSpc>
              <a:spcBef>
                <a:spcPts val="0"/>
              </a:spcBef>
              <a:spcAft>
                <a:spcPts val="0"/>
              </a:spcAft>
              <a:buNone/>
            </a:pP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ClrTx/>
              <a:buAutoNum type="arabicPeriod"/>
            </a:pPr>
            <a:r>
              <a:rPr lang="en-US" altLang="zh-CN" sz="1400" b="1" i="1" u="none" strike="noStrike" kern="1200" cap="none" spc="0" baseline="0">
                <a:solidFill>
                  <a:schemeClr val="tx1"/>
                </a:solidFill>
                <a:latin typeface="Arial" pitchFamily="34" charset="0"/>
                <a:ea typeface="宋体" charset="0"/>
                <a:cs typeface="Calibri" charset="0"/>
              </a:rPr>
              <a:t>Data Validation</a:t>
            </a:r>
            <a:r>
              <a:rPr lang="en-US" altLang="zh-CN" sz="1200" b="1" i="0" u="none" strike="noStrike" kern="1200" cap="none" spc="0" baseline="0">
                <a:solidFill>
                  <a:schemeClr val="tx1"/>
                </a:solidFill>
                <a:latin typeface="Arial" pitchFamily="34" charset="0"/>
                <a:ea typeface="宋体" charset="0"/>
                <a:cs typeface="Calibri" charset="0"/>
              </a:rPr>
              <a:t>:</a:t>
            </a:r>
            <a:r>
              <a:rPr lang="en-US" altLang="zh-CN" sz="1200" b="0" i="0" u="none" strike="noStrike" kern="1200" cap="none" spc="0" baseline="0">
                <a:solidFill>
                  <a:schemeClr val="tx1"/>
                </a:solidFill>
                <a:latin typeface="Arial" pitchFamily="34" charset="0"/>
                <a:ea typeface="宋体" charset="0"/>
                <a:cs typeface="Calibri" charset="0"/>
              </a:rPr>
              <a:t>  </a:t>
            </a:r>
            <a:r>
              <a:rPr lang="en-US" altLang="zh-CN" sz="1200" b="0" i="1" u="none" strike="noStrike" kern="1200" cap="none" spc="0" baseline="0">
                <a:solidFill>
                  <a:schemeClr val="tx1"/>
                </a:solidFill>
                <a:latin typeface="Arial" pitchFamily="34" charset="0"/>
                <a:ea typeface="宋体" charset="0"/>
                <a:cs typeface="Calibri" charset="0"/>
              </a:rPr>
              <a:t>Ensure that the total sums for salary and work years are accurate and consistent with the individual country data. This step confirms the integrity of the data.</a:t>
            </a:r>
          </a:p>
          <a:p>
            <a:pPr marL="0" indent="0" algn="l" eaLnBrk="0" fontAlgn="base" latinLnBrk="0" hangingPunct="0">
              <a:lnSpc>
                <a:spcPct val="100000"/>
              </a:lnSpc>
              <a:spcBef>
                <a:spcPts val="0"/>
              </a:spcBef>
              <a:spcAft>
                <a:spcPts val="0"/>
              </a:spcAft>
              <a:buClrTx/>
              <a:buAutoNum type="arabicPeriod" startAt="2"/>
            </a:pPr>
            <a:r>
              <a:rPr lang="en-US" altLang="zh-CN" sz="1400" b="1" i="1" u="none" strike="noStrike" kern="1200" cap="none" spc="0" baseline="0">
                <a:solidFill>
                  <a:schemeClr val="tx1"/>
                </a:solidFill>
                <a:latin typeface="Arial" pitchFamily="34" charset="0"/>
                <a:ea typeface="宋体" charset="0"/>
                <a:cs typeface="Calibri" charset="0"/>
              </a:rPr>
              <a:t>Detailed Analysis</a:t>
            </a:r>
            <a:r>
              <a:rPr lang="en-US" altLang="zh-CN" sz="1200" b="1" i="1" u="none" strike="noStrike" kern="1200" cap="none" spc="0" baseline="0">
                <a:solidFill>
                  <a:schemeClr val="tx1"/>
                </a:solidFill>
                <a:latin typeface="Arial" pitchFamily="34" charset="0"/>
                <a:ea typeface="宋体" charset="0"/>
                <a:cs typeface="Calibri" charset="0"/>
              </a:rPr>
              <a:t>:  </a:t>
            </a:r>
            <a:r>
              <a:rPr lang="en-US" altLang="zh-CN" sz="1200" b="0" i="1" u="none" strike="noStrike" kern="1200" cap="none" spc="0" baseline="0">
                <a:solidFill>
                  <a:schemeClr val="tx1"/>
                </a:solidFill>
                <a:latin typeface="Arial" pitchFamily="34" charset="0"/>
                <a:ea typeface="宋体" charset="0"/>
                <a:cs typeface="Calibri" charset="0"/>
              </a:rPr>
              <a:t>Comparing the salary and work year data across different countries.</a:t>
            </a:r>
          </a:p>
          <a:p>
            <a:pPr marL="0" indent="0" algn="l" eaLnBrk="0" fontAlgn="base" latinLnBrk="0" hangingPunct="0">
              <a:lnSpc>
                <a:spcPct val="100000"/>
              </a:lnSpc>
              <a:spcBef>
                <a:spcPts val="0"/>
              </a:spcBef>
              <a:spcAft>
                <a:spcPts val="0"/>
              </a:spcAft>
              <a:buClrTx/>
              <a:buAutoNum type="arabicPeriod" startAt="3"/>
            </a:pPr>
            <a:r>
              <a:rPr lang="en-US" altLang="zh-CN" sz="1400" b="1" i="1" u="none" strike="noStrike" kern="1200" cap="none" spc="0" baseline="0">
                <a:solidFill>
                  <a:schemeClr val="tx1"/>
                </a:solidFill>
                <a:latin typeface="Arial" pitchFamily="34" charset="0"/>
                <a:ea typeface="宋体" charset="0"/>
                <a:cs typeface="Calibri" charset="0"/>
              </a:rPr>
              <a:t>Visualization</a:t>
            </a:r>
            <a:r>
              <a:rPr lang="en-US" altLang="zh-CN" sz="1200" b="1" i="1" u="none" strike="noStrike" kern="1200" cap="none" spc="0" baseline="0">
                <a:solidFill>
                  <a:schemeClr val="tx1"/>
                </a:solidFill>
                <a:latin typeface="Arial" pitchFamily="34" charset="0"/>
                <a:ea typeface="宋体" charset="0"/>
                <a:cs typeface="Calibri" charset="0"/>
              </a:rPr>
              <a:t>:</a:t>
            </a:r>
            <a:r>
              <a:rPr lang="en-US" altLang="zh-CN" sz="1200" b="0" i="1" u="none" strike="noStrike" kern="1200" cap="none" spc="0" baseline="0">
                <a:solidFill>
                  <a:schemeClr val="tx1"/>
                </a:solidFill>
                <a:latin typeface="Arial" pitchFamily="34" charset="0"/>
                <a:ea typeface="宋体" charset="0"/>
                <a:cs typeface="Calibri" charset="0"/>
              </a:rPr>
              <a:t>  Create visual representations (charts, graphs) to make the data more accessible and interpretable. This helps stakeholders quickly grasp the distribution and patterns in the data.</a:t>
            </a:r>
          </a:p>
          <a:p>
            <a:pPr marL="0" indent="0" algn="l" eaLnBrk="0" fontAlgn="base" latinLnBrk="0" hangingPunct="0">
              <a:lnSpc>
                <a:spcPct val="100000"/>
              </a:lnSpc>
              <a:spcBef>
                <a:spcPts val="0"/>
              </a:spcBef>
              <a:spcAft>
                <a:spcPts val="0"/>
              </a:spcAft>
              <a:buNone/>
            </a:pPr>
            <a:endParaRPr lang="en-US" altLang="zh-CN" sz="11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600" b="1" i="0" u="none" strike="noStrike" kern="1200" cap="none" spc="0" baseline="0">
                <a:solidFill>
                  <a:schemeClr val="tx1"/>
                </a:solidFill>
                <a:latin typeface="Arial" pitchFamily="34" charset="0"/>
                <a:ea typeface="宋体" charset="0"/>
                <a:cs typeface="Calibri" charset="0"/>
              </a:rPr>
              <a:t>Value Proposition:</a:t>
            </a:r>
          </a:p>
          <a:p>
            <a:pPr marL="0" indent="0" algn="l" eaLnBrk="0" fontAlgn="base" latinLnBrk="0" hangingPunct="0">
              <a:lnSpc>
                <a:spcPct val="100000"/>
              </a:lnSpc>
              <a:spcBef>
                <a:spcPts val="0"/>
              </a:spcBef>
              <a:spcAft>
                <a:spcPts val="0"/>
              </a:spcAft>
              <a:buNone/>
            </a:pPr>
            <a:endParaRPr lang="en-US" altLang="zh-CN" sz="1100" b="0" i="0" u="none" strike="noStrike" kern="1200" cap="none" spc="0" baseline="0">
              <a:solidFill>
                <a:schemeClr val="tx1"/>
              </a:solidFill>
              <a:latin typeface="Arial" pitchFamily="34" charset="0"/>
              <a:ea typeface="宋体" charset="0"/>
              <a:cs typeface="Calibri" charset="0"/>
            </a:endParaRPr>
          </a:p>
          <a:p>
            <a:pPr marL="1085850" lvl="2" indent="-171450" algn="l" eaLnBrk="0" fontAlgn="base" latinLnBrk="0" hangingPunct="0">
              <a:lnSpc>
                <a:spcPct val="100000"/>
              </a:lnSpc>
              <a:spcBef>
                <a:spcPts val="0"/>
              </a:spcBef>
              <a:spcAft>
                <a:spcPts val="0"/>
              </a:spcAft>
              <a:buFont typeface="Wingdings" pitchFamily="2" charset="2"/>
              <a:buChar char="ü"/>
            </a:pPr>
            <a:r>
              <a:rPr lang="en-US" altLang="zh-CN" sz="1200" b="0" i="1" u="none" strike="noStrike" kern="1200" cap="none" spc="0" baseline="0">
                <a:solidFill>
                  <a:schemeClr val="tx1"/>
                </a:solidFill>
                <a:latin typeface="Arial" pitchFamily="34" charset="0"/>
                <a:ea typeface="宋体" charset="0"/>
                <a:cs typeface="Calibri" charset="0"/>
              </a:rPr>
              <a:t>Enhanced Data Accuracy and Integrity</a:t>
            </a:r>
          </a:p>
          <a:p>
            <a:pPr marL="1085850" lvl="2" indent="-171450" algn="l" eaLnBrk="0" fontAlgn="base" latinLnBrk="0" hangingPunct="0">
              <a:lnSpc>
                <a:spcPct val="100000"/>
              </a:lnSpc>
              <a:spcBef>
                <a:spcPts val="0"/>
              </a:spcBef>
              <a:spcAft>
                <a:spcPts val="0"/>
              </a:spcAft>
              <a:buFont typeface="Wingdings" pitchFamily="2" charset="2"/>
              <a:buChar char="ü"/>
            </a:pPr>
            <a:r>
              <a:rPr lang="en-US" altLang="zh-CN" sz="1200" b="0" i="1" u="none" strike="noStrike" kern="1200" cap="none" spc="0" baseline="0">
                <a:solidFill>
                  <a:schemeClr val="tx1"/>
                </a:solidFill>
                <a:latin typeface="Arial" pitchFamily="34" charset="0"/>
                <a:ea typeface="宋体" charset="0"/>
                <a:cs typeface="Calibri" charset="0"/>
              </a:rPr>
              <a:t>Informed Decision-Making</a:t>
            </a:r>
          </a:p>
          <a:p>
            <a:pPr marL="1085850" lvl="2" indent="-171450" algn="l" eaLnBrk="0" fontAlgn="base" latinLnBrk="0" hangingPunct="0">
              <a:lnSpc>
                <a:spcPct val="100000"/>
              </a:lnSpc>
              <a:spcBef>
                <a:spcPts val="0"/>
              </a:spcBef>
              <a:spcAft>
                <a:spcPts val="0"/>
              </a:spcAft>
              <a:buFont typeface="Wingdings" pitchFamily="2" charset="2"/>
              <a:buChar char="ü"/>
            </a:pPr>
            <a:r>
              <a:rPr lang="en-US" altLang="zh-CN" sz="1200" b="0" i="1" u="none" strike="noStrike" kern="1200" cap="none" spc="0" baseline="0">
                <a:solidFill>
                  <a:schemeClr val="tx1"/>
                </a:solidFill>
                <a:latin typeface="Arial" pitchFamily="34" charset="0"/>
                <a:ea typeface="宋体" charset="0"/>
                <a:cs typeface="Calibri" charset="0"/>
              </a:rPr>
              <a:t>Visual Clarity</a:t>
            </a:r>
          </a:p>
          <a:p>
            <a:pPr marL="1085850" lvl="2" indent="-171450" algn="l" eaLnBrk="0" fontAlgn="base" latinLnBrk="0" hangingPunct="0">
              <a:lnSpc>
                <a:spcPct val="100000"/>
              </a:lnSpc>
              <a:spcBef>
                <a:spcPts val="0"/>
              </a:spcBef>
              <a:spcAft>
                <a:spcPts val="0"/>
              </a:spcAft>
              <a:buFont typeface="Wingdings" pitchFamily="2" charset="2"/>
              <a:buChar char="ü"/>
            </a:pPr>
            <a:r>
              <a:rPr lang="en-US" altLang="zh-CN" sz="1200" b="0" i="1" u="none" strike="noStrike" kern="1200" cap="none" spc="0" baseline="0">
                <a:solidFill>
                  <a:schemeClr val="tx1"/>
                </a:solidFill>
                <a:latin typeface="Arial" pitchFamily="34" charset="0"/>
                <a:ea typeface="宋体" charset="0"/>
                <a:cs typeface="Calibri" charset="0"/>
              </a:rPr>
              <a:t>Strategic Insights</a:t>
            </a:r>
          </a:p>
          <a:p>
            <a:pPr marL="1085850" lvl="2" indent="-171450" algn="l" eaLnBrk="0" fontAlgn="base" latinLnBrk="0" hangingPunct="0">
              <a:lnSpc>
                <a:spcPct val="100000"/>
              </a:lnSpc>
              <a:spcBef>
                <a:spcPts val="0"/>
              </a:spcBef>
              <a:spcAft>
                <a:spcPts val="0"/>
              </a:spcAft>
              <a:buFont typeface="Wingdings" pitchFamily="2" charset="2"/>
              <a:buChar char="ü"/>
            </a:pPr>
            <a:r>
              <a:rPr lang="en-US" altLang="zh-CN" sz="1200" b="0" i="1" u="none" strike="noStrike" kern="1200" cap="none" spc="0" baseline="0">
                <a:solidFill>
                  <a:schemeClr val="tx1"/>
                </a:solidFill>
                <a:latin typeface="Arial" pitchFamily="34" charset="0"/>
                <a:ea typeface="宋体" charset="0"/>
                <a:cs typeface="Calibri" charset="0"/>
              </a:rPr>
              <a:t>Efficiency in Operations</a:t>
            </a:r>
          </a:p>
          <a:p>
            <a:pPr marL="914400" lvl="2" indent="0" algn="l" eaLnBrk="0" fontAlgn="base" latinLnBrk="0" hangingPunct="0">
              <a:lnSpc>
                <a:spcPct val="100000"/>
              </a:lnSpc>
              <a:spcBef>
                <a:spcPts val="0"/>
              </a:spcBef>
              <a:spcAft>
                <a:spcPts val="0"/>
              </a:spcAft>
              <a:buNone/>
            </a:pPr>
            <a:endParaRPr lang="en-US" altLang="zh-CN" sz="1200" b="0" i="1" u="none" strike="noStrike" kern="1200" cap="none" spc="0" baseline="0">
              <a:solidFill>
                <a:schemeClr val="tx1"/>
              </a:solidFill>
              <a:latin typeface="Arial" pitchFamily="34" charset="0"/>
              <a:ea typeface="宋体" charset="0"/>
              <a:cs typeface="Calibri" charset="0"/>
            </a:endParaRPr>
          </a:p>
          <a:p>
            <a:pPr marL="457200" lvl="1" indent="0" algn="l" eaLnBrk="0" fontAlgn="base" latinLnBrk="0" hangingPunct="0">
              <a:lnSpc>
                <a:spcPct val="100000"/>
              </a:lnSpc>
              <a:spcBef>
                <a:spcPts val="0"/>
              </a:spcBef>
              <a:spcAft>
                <a:spcPts val="0"/>
              </a:spcAft>
              <a:buNone/>
            </a:pPr>
            <a:r>
              <a:rPr lang="en-US" altLang="zh-CN" sz="1200" b="0" i="0" u="none" strike="noStrike" kern="1200" cap="none" spc="0" baseline="0">
                <a:solidFill>
                  <a:schemeClr val="tx1"/>
                </a:solidFill>
                <a:latin typeface="Calibri" charset="0"/>
                <a:ea typeface="宋体" charset="0"/>
                <a:cs typeface="Calibri" charset="0"/>
              </a:rPr>
              <a:t>Our solution provides a thorough analysis of salary and work year data, offering valuable insights and actionable recommendations. This enhances decision-making, improves data integrity, and supports strategic planning, ultimately contributing to more effective and informed organizational management</a:t>
            </a:r>
            <a:endParaRPr lang="en-US" altLang="zh-CN" sz="12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endParaRPr lang="zh-CN" altLang="en-US" sz="1200" b="0" i="0" u="none" strike="noStrike" kern="1200" cap="none" spc="0" baseline="0">
              <a:solidFill>
                <a:schemeClr val="tx1"/>
              </a:solidFill>
              <a:latin typeface="Arial" pitchFamily="34" charset="0"/>
              <a:ea typeface="宋体" charset="0"/>
              <a:cs typeface="Calibri" charset="0"/>
            </a:endParaRPr>
          </a:p>
        </p:txBody>
      </p:sp>
    </p:spTree>
    <p:extLst>
      <p:ext uri="{BB962C8B-B14F-4D97-AF65-F5344CB8AC3E}">
        <p14:creationId xmlns:p14="http://schemas.microsoft.com/office/powerpoint/2010/main" val="1619409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 name="文本框"/>
          <p:cNvSpPr>
            <a:spLocks noGrp="1"/>
          </p:cNvSpPr>
          <p:nvPr>
            <p:ph type="title"/>
          </p:nvPr>
        </p:nvSpPr>
        <p:spPr>
          <a:xfrm>
            <a:off x="1828800" y="0"/>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2" name="矩形"/>
          <p:cNvSpPr>
            <a:spLocks/>
          </p:cNvSpPr>
          <p:nvPr/>
        </p:nvSpPr>
        <p:spPr>
          <a:xfrm>
            <a:off x="457200" y="990600"/>
            <a:ext cx="9067800" cy="526351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charset="0"/>
                <a:ea typeface="宋体" charset="0"/>
                <a:cs typeface="Calibri" charset="0"/>
              </a:rPr>
              <a:t>The dataset provides a snapshot of salaries and work years for full-time employees across several countries for the year.</a:t>
            </a: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charset="0"/>
                <a:ea typeface="宋体" charset="0"/>
                <a:cs typeface="Calibri" charset="0"/>
              </a:rPr>
              <a:t>It includes aggregate figures for salaries and work years and is organized by country, with totals for the entire dataset.</a:t>
            </a:r>
          </a:p>
          <a:p>
            <a:pPr marL="0" indent="0" algn="l">
              <a:lnSpc>
                <a:spcPct val="100000"/>
              </a:lnSpc>
              <a:spcBef>
                <a:spcPts val="0"/>
              </a:spcBef>
              <a:spcAft>
                <a:spcPts val="0"/>
              </a:spcAft>
              <a:buNone/>
            </a:pPr>
            <a:endParaRPr lang="en-US" altLang="zh-CN" sz="105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ClrTx/>
              <a:buAutoNum type="arabicPeriod"/>
            </a:pPr>
            <a:r>
              <a:rPr lang="en-US" altLang="zh-CN" sz="1200" b="1" i="1" u="none" strike="noStrike" kern="1200" cap="none" spc="0" baseline="0">
                <a:solidFill>
                  <a:schemeClr val="tx1"/>
                </a:solidFill>
                <a:latin typeface="Calibri" charset="0"/>
                <a:ea typeface="宋体" charset="0"/>
                <a:cs typeface="Calibri" charset="0"/>
              </a:rPr>
              <a:t>Data Structure</a:t>
            </a:r>
            <a:r>
              <a:rPr lang="en-US" altLang="zh-CN" sz="1200" b="1" i="0" u="none" strike="noStrike" kern="1200" cap="none" spc="0" baseline="0">
                <a:solidFill>
                  <a:schemeClr val="tx1"/>
                </a:solidFill>
                <a:latin typeface="Calibri" charset="0"/>
                <a:ea typeface="宋体" charset="0"/>
                <a:cs typeface="Calibri" charset="0"/>
              </a:rPr>
              <a:t>:</a:t>
            </a:r>
            <a:endParaRPr lang="en-US" altLang="zh-CN" sz="1200" b="0" i="0" u="none" strike="noStrike" kern="1200" cap="none" spc="0" baseline="0">
              <a:solidFill>
                <a:schemeClr val="tx1"/>
              </a:solidFill>
              <a:latin typeface="Calibri" charset="0"/>
              <a:ea typeface="宋体" charset="0"/>
              <a:cs typeface="Calibri" charset="0"/>
            </a:endParaRPr>
          </a:p>
          <a:p>
            <a:pPr marL="628650" lvl="1" indent="-1714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Columns:</a:t>
            </a:r>
            <a:endParaRPr lang="en-US" altLang="zh-CN" sz="1200" b="0" i="1" u="none" strike="noStrike" kern="1200" cap="none" spc="0" baseline="0">
              <a:solidFill>
                <a:schemeClr val="tx1"/>
              </a:solidFill>
              <a:latin typeface="Calibri" charset="0"/>
              <a:ea typeface="宋体" charset="0"/>
              <a:cs typeface="Calibri" charset="0"/>
            </a:endParaRPr>
          </a:p>
          <a:p>
            <a:pPr marL="1143000" lvl="2" indent="-228600" algn="l">
              <a:lnSpc>
                <a:spcPct val="100000"/>
              </a:lnSpc>
              <a:spcBef>
                <a:spcPts val="0"/>
              </a:spcBef>
              <a:spcAft>
                <a:spcPts val="0"/>
              </a:spcAft>
              <a:buFont typeface="Wingdings" pitchFamily="2" charset="2"/>
              <a:buChar char="§"/>
            </a:pPr>
            <a:r>
              <a:rPr lang="en-US" altLang="zh-CN" sz="1200" b="0" i="0" u="none" strike="noStrike" kern="1200" cap="none" spc="0" baseline="0">
                <a:solidFill>
                  <a:schemeClr val="tx1"/>
                </a:solidFill>
                <a:latin typeface="Calibri" charset="0"/>
                <a:ea typeface="宋体" charset="0"/>
                <a:cs typeface="Calibri" charset="0"/>
              </a:rPr>
              <a:t>Total Sum of Salary aggregate across all countries.</a:t>
            </a:r>
          </a:p>
          <a:p>
            <a:pPr marL="1143000" lvl="2" indent="-228600" algn="l">
              <a:lnSpc>
                <a:spcPct val="100000"/>
              </a:lnSpc>
              <a:spcBef>
                <a:spcPts val="0"/>
              </a:spcBef>
              <a:spcAft>
                <a:spcPts val="0"/>
              </a:spcAft>
              <a:buFont typeface="Wingdings" pitchFamily="2" charset="2"/>
              <a:buChar char="§"/>
            </a:pPr>
            <a:r>
              <a:rPr lang="en-US" altLang="zh-CN" sz="1200" b="0" i="0" u="none" strike="noStrike" kern="1200" cap="none" spc="0" baseline="0">
                <a:solidFill>
                  <a:schemeClr val="tx1"/>
                </a:solidFill>
                <a:latin typeface="Calibri" charset="0"/>
                <a:ea typeface="宋体" charset="0"/>
                <a:cs typeface="Calibri" charset="0"/>
              </a:rPr>
              <a:t>Total Sum of Work Years aggregate across all countries.</a:t>
            </a:r>
          </a:p>
          <a:p>
            <a:pPr marL="628650" lvl="1" indent="-1714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Rows:</a:t>
            </a:r>
            <a:endParaRPr lang="en-US" altLang="zh-CN" sz="1200" b="0" i="1" u="none" strike="noStrike" kern="1200" cap="none" spc="0" baseline="0">
              <a:solidFill>
                <a:schemeClr val="tx1"/>
              </a:solidFill>
              <a:latin typeface="Calibri" charset="0"/>
              <a:ea typeface="宋体" charset="0"/>
              <a:cs typeface="Calibri" charset="0"/>
            </a:endParaRPr>
          </a:p>
          <a:p>
            <a:pPr marL="1143000" lvl="2" indent="-228600" algn="l">
              <a:lnSpc>
                <a:spcPct val="100000"/>
              </a:lnSpc>
              <a:spcBef>
                <a:spcPts val="0"/>
              </a:spcBef>
              <a:spcAft>
                <a:spcPts val="0"/>
              </a:spcAft>
              <a:buFont typeface="Wingdings" pitchFamily="2" charset="2"/>
              <a:buChar char="§"/>
            </a:pPr>
            <a:r>
              <a:rPr lang="en-US" altLang="zh-CN" sz="1200" b="0" i="0" u="none" strike="noStrike" kern="1200" cap="none" spc="0" baseline="0">
                <a:solidFill>
                  <a:schemeClr val="tx1"/>
                </a:solidFill>
                <a:latin typeface="Calibri" charset="0"/>
                <a:ea typeface="宋体" charset="0"/>
                <a:cs typeface="Calibri" charset="0"/>
              </a:rPr>
              <a:t>Each row represents a specific country, with corresponding data for salaries and work years.</a:t>
            </a:r>
          </a:p>
          <a:p>
            <a:pPr marL="1143000" lvl="2" indent="-228600" algn="l">
              <a:lnSpc>
                <a:spcPct val="100000"/>
              </a:lnSpc>
              <a:spcBef>
                <a:spcPts val="0"/>
              </a:spcBef>
              <a:spcAft>
                <a:spcPts val="0"/>
              </a:spcAft>
              <a:buFont typeface="Wingdings" pitchFamily="2" charset="2"/>
              <a:buChar char="§"/>
            </a:pPr>
            <a:r>
              <a:rPr lang="en-US" altLang="zh-CN" sz="1200" b="0" i="0" u="none" strike="noStrike" kern="1200" cap="none" spc="0" baseline="0">
                <a:solidFill>
                  <a:schemeClr val="tx1"/>
                </a:solidFill>
                <a:latin typeface="Calibri" charset="0"/>
                <a:ea typeface="宋体" charset="0"/>
                <a:cs typeface="Calibri" charset="0"/>
              </a:rPr>
              <a:t>Summarizes the total salaries and work years for all countries combined.</a:t>
            </a:r>
          </a:p>
          <a:p>
            <a:pPr marL="0" indent="0" algn="l">
              <a:lnSpc>
                <a:spcPct val="100000"/>
              </a:lnSpc>
              <a:spcBef>
                <a:spcPts val="0"/>
              </a:spcBef>
              <a:spcAft>
                <a:spcPts val="0"/>
              </a:spcAft>
              <a:buClrTx/>
              <a:buAutoNum type="arabicPeriod"/>
            </a:pPr>
            <a:r>
              <a:rPr lang="en-US" altLang="zh-CN" sz="1200" b="1" i="1" u="none" strike="noStrike" kern="1200" cap="none" spc="0" baseline="0">
                <a:solidFill>
                  <a:schemeClr val="tx1"/>
                </a:solidFill>
                <a:latin typeface="Calibri" charset="0"/>
                <a:ea typeface="宋体" charset="0"/>
                <a:cs typeface="Calibri" charset="0"/>
              </a:rPr>
              <a:t>Key Insights:</a:t>
            </a:r>
            <a:endParaRPr lang="en-US" altLang="zh-CN" sz="1200" b="0" i="1" u="none" strike="noStrike" kern="1200" cap="none" spc="0" baseline="0">
              <a:solidFill>
                <a:schemeClr val="tx1"/>
              </a:solidFill>
              <a:latin typeface="Calibri" charset="0"/>
              <a:ea typeface="宋体" charset="0"/>
              <a:cs typeface="Calibri" charset="0"/>
            </a:endParaRP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High Disparity in Salaries</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This could indicate a large number of high-paid employees or an anomaly.</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Work Year Distribution</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The United States has an unusually high number of work years compared to other countries, </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Comparison of Countries: </a:t>
            </a:r>
            <a:r>
              <a:rPr lang="en-US" altLang="zh-CN" sz="1200" b="0" i="0" u="none" strike="noStrike" kern="1200" cap="none" spc="0" baseline="0">
                <a:solidFill>
                  <a:schemeClr val="tx1"/>
                </a:solidFill>
                <a:latin typeface="Calibri" charset="0"/>
                <a:ea typeface="宋体" charset="0"/>
                <a:cs typeface="Calibri" charset="0"/>
              </a:rPr>
              <a:t>Salaries and work years differ among countries</a:t>
            </a:r>
          </a:p>
          <a:p>
            <a:pPr marL="457200" lvl="1" indent="0" algn="l">
              <a:lnSpc>
                <a:spcPct val="100000"/>
              </a:lnSpc>
              <a:spcBef>
                <a:spcPts val="0"/>
              </a:spcBef>
              <a:spcAft>
                <a:spcPts val="0"/>
              </a:spcAft>
              <a:buNone/>
            </a:pPr>
            <a:endParaRPr lang="en-US" altLang="zh-CN" sz="11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ClrTx/>
              <a:buAutoNum type="arabicPeriod"/>
            </a:pPr>
            <a:r>
              <a:rPr lang="en-US" altLang="zh-CN" sz="1200" b="1" i="1" u="none" strike="noStrike" kern="1200" cap="none" spc="0" baseline="0">
                <a:solidFill>
                  <a:schemeClr val="tx1"/>
                </a:solidFill>
                <a:latin typeface="Calibri" charset="0"/>
                <a:ea typeface="宋体" charset="0"/>
                <a:cs typeface="Calibri" charset="0"/>
              </a:rPr>
              <a:t>Potential Analysis:</a:t>
            </a:r>
            <a:endParaRPr lang="en-US" altLang="zh-CN" sz="1200" b="0" i="1" u="none" strike="noStrike" kern="1200" cap="none" spc="0" baseline="0">
              <a:solidFill>
                <a:schemeClr val="tx1"/>
              </a:solidFill>
              <a:latin typeface="Calibri" charset="0"/>
              <a:ea typeface="宋体" charset="0"/>
              <a:cs typeface="Calibri" charset="0"/>
            </a:endParaRP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Outlier Detection:</a:t>
            </a:r>
            <a:r>
              <a:rPr lang="en-US" altLang="zh-CN" sz="1200" b="0" i="1" u="none" strike="noStrike" kern="1200" cap="none" spc="0" baseline="0">
                <a:solidFill>
                  <a:schemeClr val="tx1"/>
                </a:solidFill>
                <a:latin typeface="Calibri" charset="0"/>
                <a:ea typeface="宋体" charset="0"/>
                <a:cs typeface="Calibri" charset="0"/>
              </a:rPr>
              <a:t> </a:t>
            </a:r>
            <a:r>
              <a:rPr lang="en-US" altLang="zh-CN" sz="1200" b="0" i="0" u="none" strike="noStrike" kern="1200" cap="none" spc="0" baseline="0">
                <a:solidFill>
                  <a:schemeClr val="tx1"/>
                </a:solidFill>
                <a:latin typeface="Calibri" charset="0"/>
                <a:ea typeface="宋体" charset="0"/>
                <a:cs typeface="Calibri" charset="0"/>
              </a:rPr>
              <a:t>Identify outliers in salary and work years. </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Correlation Analysis</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Examine the relationship between total salaries and work years </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Trend Analysis:</a:t>
            </a:r>
            <a:r>
              <a:rPr lang="en-US" altLang="zh-CN" sz="1200" b="0" i="1" u="none" strike="noStrike" kern="1200" cap="none" spc="0" baseline="0">
                <a:solidFill>
                  <a:schemeClr val="tx1"/>
                </a:solidFill>
                <a:latin typeface="Calibri" charset="0"/>
                <a:ea typeface="宋体" charset="0"/>
                <a:cs typeface="Calibri" charset="0"/>
              </a:rPr>
              <a:t> </a:t>
            </a:r>
            <a:r>
              <a:rPr lang="en-US" altLang="zh-CN" sz="1200" b="0" i="0" u="none" strike="noStrike" kern="1200" cap="none" spc="0" baseline="0">
                <a:solidFill>
                  <a:schemeClr val="tx1"/>
                </a:solidFill>
                <a:latin typeface="Calibri" charset="0"/>
                <a:ea typeface="宋体" charset="0"/>
                <a:cs typeface="Calibri" charset="0"/>
              </a:rPr>
              <a:t>Investigate any trends or patterns in the data</a:t>
            </a:r>
          </a:p>
          <a:p>
            <a:pPr marL="457200" lvl="1" indent="0" algn="l">
              <a:lnSpc>
                <a:spcPct val="100000"/>
              </a:lnSpc>
              <a:spcBef>
                <a:spcPts val="0"/>
              </a:spcBef>
              <a:spcAft>
                <a:spcPts val="0"/>
              </a:spcAft>
              <a:buNone/>
            </a:pPr>
            <a:endParaRPr lang="en-US" altLang="zh-CN" sz="11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ClrTx/>
              <a:buAutoNum type="arabicPeriod"/>
            </a:pPr>
            <a:r>
              <a:rPr lang="en-US" altLang="zh-CN" sz="1200" b="1" i="1" u="none" strike="noStrike" kern="1200" cap="none" spc="0" baseline="0">
                <a:solidFill>
                  <a:schemeClr val="tx1"/>
                </a:solidFill>
                <a:latin typeface="Calibri" charset="0"/>
                <a:ea typeface="宋体" charset="0"/>
                <a:cs typeface="Calibri" charset="0"/>
              </a:rPr>
              <a:t>Applications</a:t>
            </a:r>
            <a:r>
              <a:rPr lang="en-US" altLang="zh-CN" sz="1200" b="1" i="0" u="none" strike="noStrike" kern="1200" cap="none" spc="0" baseline="0">
                <a:solidFill>
                  <a:schemeClr val="tx1"/>
                </a:solidFill>
                <a:latin typeface="Calibri" charset="0"/>
                <a:ea typeface="宋体" charset="0"/>
                <a:cs typeface="Calibri" charset="0"/>
              </a:rPr>
              <a:t>:</a:t>
            </a:r>
            <a:endParaRPr lang="en-US" altLang="zh-CN" sz="1200" b="0" i="0" u="none" strike="noStrike" kern="1200" cap="none" spc="0" baseline="0">
              <a:solidFill>
                <a:schemeClr val="tx1"/>
              </a:solidFill>
              <a:latin typeface="Calibri" charset="0"/>
              <a:ea typeface="宋体" charset="0"/>
              <a:cs typeface="Calibri" charset="0"/>
            </a:endParaRP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Compensation Planning</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Use the data to benchmark salaries and work years against industry standards and competitors.</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Financial Planning</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Assist finance teams in budgeting and forecasting by understanding the distribution of salaries and work years.</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Human Resources Strategy</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Support HR in developing strategies for employee retention and recruitment by analyzing compensation trends.</a:t>
            </a:r>
          </a:p>
          <a:p>
            <a:pPr marL="457200" lvl="1" indent="0" algn="l">
              <a:lnSpc>
                <a:spcPct val="100000"/>
              </a:lnSpc>
              <a:spcBef>
                <a:spcPts val="0"/>
              </a:spcBef>
              <a:spcAft>
                <a:spcPts val="0"/>
              </a:spcAft>
              <a:buNone/>
            </a:pPr>
            <a:endParaRPr lang="en-US" altLang="zh-CN" sz="1100" b="0" i="0" u="none" strike="noStrike" kern="1200" cap="none" spc="0" baseline="0">
              <a:solidFill>
                <a:schemeClr val="tx1"/>
              </a:solidFill>
              <a:latin typeface="Calibri" charset="0"/>
              <a:ea typeface="宋体" charset="0"/>
              <a:cs typeface="Calibri" charset="0"/>
            </a:endParaRPr>
          </a:p>
          <a:p>
            <a:pPr marL="0" indent="0" algn="l">
              <a:lnSpc>
                <a:spcPct val="100000"/>
              </a:lnSpc>
              <a:spcBef>
                <a:spcPts val="0"/>
              </a:spcBef>
              <a:spcAft>
                <a:spcPts val="0"/>
              </a:spcAft>
              <a:buClrTx/>
              <a:buAutoNum type="arabicPeriod"/>
            </a:pPr>
            <a:r>
              <a:rPr lang="en-US" altLang="zh-CN" sz="1200" b="1" i="1" u="none" strike="noStrike" kern="1200" cap="none" spc="0" baseline="0">
                <a:solidFill>
                  <a:schemeClr val="tx1"/>
                </a:solidFill>
                <a:latin typeface="Calibri" charset="0"/>
                <a:ea typeface="宋体" charset="0"/>
                <a:cs typeface="Calibri" charset="0"/>
              </a:rPr>
              <a:t>Visualization Ideas:</a:t>
            </a:r>
            <a:endParaRPr lang="en-US" altLang="zh-CN" sz="1200" b="0" i="1" u="none" strike="noStrike" kern="1200" cap="none" spc="0" baseline="0">
              <a:solidFill>
                <a:schemeClr val="tx1"/>
              </a:solidFill>
              <a:latin typeface="Calibri" charset="0"/>
              <a:ea typeface="宋体" charset="0"/>
              <a:cs typeface="Calibri" charset="0"/>
            </a:endParaRP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Bar Charts</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To compare salaries and work years across countries.</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Pie Charts</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To show the proportion of total salaries and work years by country.</a:t>
            </a:r>
          </a:p>
          <a:p>
            <a:pPr marL="742950" lvl="1" indent="-285750" algn="l">
              <a:lnSpc>
                <a:spcPct val="100000"/>
              </a:lnSpc>
              <a:spcBef>
                <a:spcPts val="0"/>
              </a:spcBef>
              <a:spcAft>
                <a:spcPts val="0"/>
              </a:spcAft>
              <a:buFont typeface="Wingdings" pitchFamily="2" charset="2"/>
              <a:buChar char="Ø"/>
            </a:pPr>
            <a:r>
              <a:rPr lang="en-US" altLang="zh-CN" sz="1200" b="1" i="1" u="none" strike="noStrike" kern="1200" cap="none" spc="0" baseline="0">
                <a:solidFill>
                  <a:schemeClr val="tx1"/>
                </a:solidFill>
                <a:latin typeface="Calibri" charset="0"/>
                <a:ea typeface="宋体" charset="0"/>
                <a:cs typeface="Calibri" charset="0"/>
              </a:rPr>
              <a:t>Scatter Plots</a:t>
            </a:r>
            <a:r>
              <a:rPr lang="en-US" altLang="zh-CN" sz="1200" b="1" i="0" u="none" strike="noStrike" kern="1200" cap="none" spc="0" baseline="0">
                <a:solidFill>
                  <a:schemeClr val="tx1"/>
                </a:solidFill>
                <a:latin typeface="Calibri" charset="0"/>
                <a:ea typeface="宋体" charset="0"/>
                <a:cs typeface="Calibri" charset="0"/>
              </a:rPr>
              <a:t>:</a:t>
            </a:r>
            <a:r>
              <a:rPr lang="en-US" altLang="zh-CN" sz="1200" b="0" i="0" u="none" strike="noStrike" kern="1200" cap="none" spc="0" baseline="0">
                <a:solidFill>
                  <a:schemeClr val="tx1"/>
                </a:solidFill>
                <a:latin typeface="Calibri" charset="0"/>
                <a:ea typeface="宋体" charset="0"/>
                <a:cs typeface="Calibri" charset="0"/>
              </a:rPr>
              <a:t> To analyze the relationship between salary and work years.</a:t>
            </a:r>
            <a:endParaRPr lang="zh-CN" altLang="en-US" sz="12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26720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6"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7" name="曲线"/>
          <p:cNvSpPr>
            <a:spLocks/>
          </p:cNvSpPr>
          <p:nvPr/>
        </p:nvSpPr>
        <p:spPr>
          <a:xfrm>
            <a:off x="10210800" y="1030025"/>
            <a:ext cx="314323" cy="32384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8"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9" name="图片"/>
          <p:cNvPicPr>
            <a:picLocks/>
          </p:cNvPicPr>
          <p:nvPr/>
        </p:nvPicPr>
        <p:blipFill>
          <a:blip cstate="print"/>
          <a:stretch>
            <a:fillRect/>
          </a:stretch>
        </p:blipFill>
        <p:spPr>
          <a:xfrm>
            <a:off x="66675" y="3381373"/>
            <a:ext cx="2466975" cy="3419473"/>
          </a:xfrm>
          <a:prstGeom prst="rect">
            <a:avLst/>
          </a:prstGeom>
          <a:noFill/>
          <a:ln w="12700" cap="flat" cmpd="sng">
            <a:noFill/>
            <a:prstDash val="solid"/>
            <a:miter/>
          </a:ln>
        </p:spPr>
      </p:pic>
      <p:sp>
        <p:nvSpPr>
          <p:cNvPr id="160"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1"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3" name="矩形"/>
          <p:cNvSpPr>
            <a:spLocks/>
          </p:cNvSpPr>
          <p:nvPr/>
        </p:nvSpPr>
        <p:spPr>
          <a:xfrm>
            <a:off x="2526030" y="1918489"/>
            <a:ext cx="5924550" cy="4282439"/>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None/>
            </a:pPr>
            <a:r>
              <a:rPr lang="en-US" altLang="zh-CN" sz="1400" b="0" i="1" u="none" strike="noStrike" kern="1200" cap="none" spc="0" baseline="0">
                <a:solidFill>
                  <a:schemeClr val="tx1"/>
                </a:solidFill>
                <a:latin typeface="Arial" pitchFamily="34" charset="0"/>
                <a:ea typeface="宋体" charset="0"/>
                <a:cs typeface="Calibri" charset="0"/>
              </a:rPr>
              <a:t>Our solution provides several "wow" moments that offer significant value to stakeholders by delivering deep insights and actionable recommendations from the dataset. Here’s what sets our solution apart:</a:t>
            </a:r>
          </a:p>
          <a:p>
            <a:pPr marL="0" indent="0" algn="l" eaLnBrk="0" fontAlgn="base" latinLnBrk="0" hangingPunct="0">
              <a:lnSpc>
                <a:spcPct val="100000"/>
              </a:lnSpc>
              <a:spcBef>
                <a:spcPts val="0"/>
              </a:spcBef>
              <a:spcAft>
                <a:spcPts val="0"/>
              </a:spcAft>
              <a:buNone/>
            </a:pP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Revealing Outliers and Anomalies</a:t>
            </a: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Hungary’s Exceptional Salary Total</a:t>
            </a: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Comprehensive Data Validation</a:t>
            </a: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Accuracy Assurance</a:t>
            </a:r>
            <a:r>
              <a:rPr lang="en-US" altLang="zh-CN" sz="1400" b="0" i="0" u="none" strike="noStrike" kern="1200" cap="none" spc="0" baseline="0">
                <a:solidFill>
                  <a:schemeClr val="tx1"/>
                </a:solidFill>
                <a:latin typeface="Arial" pitchFamily="34" charset="0"/>
                <a:ea typeface="宋体" charset="0"/>
                <a:cs typeface="Calibri" charset="0"/>
              </a:rPr>
              <a:t> </a:t>
            </a: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0" i="0" u="none" strike="noStrike" kern="1200" cap="none" spc="0" baseline="0">
                <a:solidFill>
                  <a:schemeClr val="tx1"/>
                </a:solidFill>
                <a:latin typeface="Arial" pitchFamily="34" charset="0"/>
                <a:ea typeface="宋体" charset="0"/>
                <a:cs typeface="Calibri" charset="0"/>
              </a:rPr>
              <a:t> </a:t>
            </a:r>
            <a:r>
              <a:rPr lang="en-US" altLang="zh-CN" sz="1400" b="1" i="0" u="none" strike="noStrike" kern="1200" cap="none" spc="0" baseline="0">
                <a:solidFill>
                  <a:schemeClr val="tx1"/>
                </a:solidFill>
                <a:latin typeface="Arial" pitchFamily="34" charset="0"/>
                <a:ea typeface="宋体" charset="0"/>
                <a:cs typeface="Calibri" charset="0"/>
              </a:rPr>
              <a:t>In-Depth Comparative Analysis</a:t>
            </a: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Diverse Salary and Work Year Insights</a:t>
            </a: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Intuitive Visualizations</a:t>
            </a:r>
            <a:r>
              <a:rPr lang="en-US" altLang="zh-CN" sz="1400" b="0" i="0" u="none" strike="noStrike" kern="1200" cap="none" spc="0" baseline="0">
                <a:solidFill>
                  <a:schemeClr val="tx1"/>
                </a:solidFill>
                <a:latin typeface="Arial" pitchFamily="34" charset="0"/>
                <a:ea typeface="宋体" charset="0"/>
                <a:cs typeface="Calibri" charset="0"/>
              </a:rPr>
              <a:t>.</a:t>
            </a: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Strategic Recommendations</a:t>
            </a: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Enhanced Decision-Making</a:t>
            </a: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Innovative Findings</a:t>
            </a:r>
            <a:endParaRPr lang="en-US" altLang="zh-CN" sz="1400" b="0" i="0" u="none" strike="noStrike" kern="1200" cap="none" spc="0" baseline="0">
              <a:solidFill>
                <a:schemeClr val="tx1"/>
              </a:solidFill>
              <a:latin typeface="Arial" pitchFamily="34" charset="0"/>
              <a:ea typeface="宋体" charset="0"/>
              <a:cs typeface="Calibri" charset="0"/>
            </a:endParaRPr>
          </a:p>
          <a:p>
            <a:pPr marL="171450" indent="-171450" algn="just" eaLnBrk="0" fontAlgn="base" latinLnBrk="0" hangingPunct="0">
              <a:lnSpc>
                <a:spcPct val="100000"/>
              </a:lnSpc>
              <a:spcBef>
                <a:spcPts val="0"/>
              </a:spcBef>
              <a:spcAft>
                <a:spcPts val="0"/>
              </a:spcAft>
              <a:buSzPct val="100000"/>
              <a:buFont typeface="Wingdings" pitchFamily="2" charset="2"/>
              <a:buChar char="ü"/>
            </a:pPr>
            <a:r>
              <a:rPr lang="en-US" altLang="zh-CN" sz="1400" b="1" i="0" u="none" strike="noStrike" kern="1200" cap="none" spc="0" baseline="0">
                <a:solidFill>
                  <a:schemeClr val="tx1"/>
                </a:solidFill>
                <a:latin typeface="Arial" pitchFamily="34" charset="0"/>
                <a:ea typeface="宋体" charset="0"/>
                <a:cs typeface="Calibri" charset="0"/>
              </a:rPr>
              <a:t>Global Perspective</a:t>
            </a:r>
          </a:p>
          <a:p>
            <a:pPr marL="0" indent="0" algn="l" eaLnBrk="0" fontAlgn="base" latinLnBrk="0" hangingPunct="0">
              <a:lnSpc>
                <a:spcPct val="100000"/>
              </a:lnSpc>
              <a:spcBef>
                <a:spcPts val="0"/>
              </a:spcBef>
              <a:spcAft>
                <a:spcPts val="0"/>
              </a:spcAft>
              <a:buNone/>
            </a:pPr>
            <a:endParaRPr lang="en-US" altLang="zh-CN" sz="1400" b="0" i="0" u="none" strike="noStrike" kern="1200" cap="none" spc="0" baseline="0">
              <a:solidFill>
                <a:schemeClr val="tx1"/>
              </a:solidFill>
              <a:latin typeface="Arial" pitchFamily="34" charset="0"/>
              <a:ea typeface="宋体" charset="0"/>
              <a:cs typeface="Calibri" charset="0"/>
            </a:endParaRPr>
          </a:p>
          <a:p>
            <a:pPr marL="0" indent="0" algn="l" eaLnBrk="0" fontAlgn="base" latinLnBrk="0" hangingPunct="0">
              <a:lnSpc>
                <a:spcPct val="100000"/>
              </a:lnSpc>
              <a:spcBef>
                <a:spcPts val="0"/>
              </a:spcBef>
              <a:spcAft>
                <a:spcPts val="0"/>
              </a:spcAft>
              <a:buNone/>
            </a:pPr>
            <a:r>
              <a:rPr lang="en-US" altLang="zh-CN" sz="1400" b="0" i="1" u="none" strike="noStrike" kern="1200" cap="none" spc="0" baseline="0">
                <a:solidFill>
                  <a:schemeClr val="tx1"/>
                </a:solidFill>
                <a:latin typeface="Calibri" charset="0"/>
                <a:ea typeface="宋体" charset="0"/>
                <a:cs typeface="Calibri" charset="0"/>
              </a:rPr>
              <a:t>Our solution's "wow" factor lies in its ability to provide not just raw data, but actionable insights, visually compelling reports, and strategic recommendations. This comprehensive approach transforms complex data into valuable intelligence, enabling stakeholders to make informed, impactful decisions.</a:t>
            </a:r>
            <a:endParaRPr lang="zh-CN" altLang="en-US" sz="1400" b="0" i="1" u="none" strike="noStrike" kern="1200" cap="none" spc="0" baseline="0">
              <a:solidFill>
                <a:schemeClr val="tx1"/>
              </a:solidFill>
              <a:latin typeface="Arial" pitchFamily="34" charset="0"/>
              <a:ea typeface="宋体" charset="0"/>
              <a:cs typeface="Calibri" charset="0"/>
            </a:endParaRPr>
          </a:p>
        </p:txBody>
      </p:sp>
      <p:sp>
        <p:nvSpPr>
          <p:cNvPr id="164" name="矩形"/>
          <p:cNvSpPr>
            <a:spLocks/>
          </p:cNvSpPr>
          <p:nvPr/>
        </p:nvSpPr>
        <p:spPr>
          <a:xfrm>
            <a:off x="0" y="457200"/>
            <a:ext cx="12192000" cy="15874"/>
          </a:xfrm>
          <a:prstGeom prst="rect">
            <a:avLst/>
          </a:prstGeom>
          <a:solidFill>
            <a:srgbClr val="000000"/>
          </a:solidFill>
          <a:ln w="9525" cap="flat" cmpd="sng">
            <a:solidFill>
              <a:srgbClr val="000000"/>
            </a:solidFill>
            <a:prstDash val="solid"/>
            <a:miter/>
          </a:ln>
        </p:spPr>
      </p:sp>
    </p:spTree>
    <p:extLst>
      <p:ext uri="{BB962C8B-B14F-4D97-AF65-F5344CB8AC3E}">
        <p14:creationId xmlns:p14="http://schemas.microsoft.com/office/powerpoint/2010/main" val="15590356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423</TotalTime>
  <Words>1998</Words>
  <Application>Microsoft Office PowerPoint</Application>
  <PresentationFormat>Widescreen</PresentationFormat>
  <Paragraphs>307</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宋体</vt:lpstr>
      <vt:lpstr>Arial</vt:lpstr>
      <vt:lpstr>Calibri</vt:lpstr>
      <vt:lpstr>等线</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Prathesh</cp:lastModifiedBy>
  <cp:revision>35</cp:revision>
  <dcterms:created xsi:type="dcterms:W3CDTF">2024-03-29T15:07:22Z</dcterms:created>
  <dcterms:modified xsi:type="dcterms:W3CDTF">2024-09-07T07:07:18Z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