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86" r:id="rId2"/>
    <p:sldId id="272" r:id="rId3"/>
    <p:sldId id="271" r:id="rId4"/>
    <p:sldId id="265" r:id="rId5"/>
    <p:sldId id="274" r:id="rId6"/>
    <p:sldId id="268" r:id="rId7"/>
    <p:sldId id="275" r:id="rId8"/>
    <p:sldId id="257" r:id="rId9"/>
    <p:sldId id="279" r:id="rId10"/>
    <p:sldId id="259" r:id="rId11"/>
    <p:sldId id="262" r:id="rId12"/>
    <p:sldId id="260" r:id="rId13"/>
    <p:sldId id="261" r:id="rId14"/>
    <p:sldId id="277" r:id="rId15"/>
    <p:sldId id="276" r:id="rId16"/>
    <p:sldId id="269" r:id="rId17"/>
    <p:sldId id="273" r:id="rId18"/>
    <p:sldId id="278" r:id="rId19"/>
    <p:sldId id="263" r:id="rId20"/>
    <p:sldId id="28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1B089-160E-404A-8C73-8674F1782EA4}" type="datetimeFigureOut">
              <a:rPr lang="en-US" smtClean="0"/>
              <a:t>8/9/2014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1E54D-52E6-4319-B6B3-5748BCFFFC90}" type="slidenum">
              <a:rPr lang="en-US" smtClean="0"/>
              <a:t>‹#›</a:t>
            </a:fld>
            <a:endParaRPr lang="en-US"/>
          </a:p>
        </p:txBody>
      </p:sp>
    </p:spTree>
    <p:extLst>
      <p:ext uri="{BB962C8B-B14F-4D97-AF65-F5344CB8AC3E}">
        <p14:creationId xmlns:p14="http://schemas.microsoft.com/office/powerpoint/2010/main" val="366152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8/9/2014</a:t>
            </a:fld>
            <a:endParaRPr lang="en-US" dirty="0"/>
          </a:p>
        </p:txBody>
      </p:sp>
      <p:sp>
        <p:nvSpPr>
          <p:cNvPr id="9" name="Footer Placeholder 8"/>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15</a:t>
            </a:fld>
            <a:endParaRPr lang="en-US" dirty="0"/>
          </a:p>
        </p:txBody>
      </p:sp>
      <p:sp>
        <p:nvSpPr>
          <p:cNvPr id="11" name="Header Placeholder 10"/>
          <p:cNvSpPr>
            <a:spLocks noGrp="1"/>
          </p:cNvSpPr>
          <p:nvPr>
            <p:ph type="hdr" sz="quarter" idx="13"/>
          </p:nvPr>
        </p:nvSpPr>
        <p:spPr/>
        <p:txBody>
          <a:bodyPr/>
          <a:lstStyle/>
          <a:p>
            <a:r>
              <a:rPr lang="en-US" smtClean="0"/>
              <a:t>MIX 11</a:t>
            </a:r>
            <a:endParaRPr lang="en-US" dirty="0"/>
          </a:p>
        </p:txBody>
      </p:sp>
    </p:spTree>
    <p:extLst>
      <p:ext uri="{BB962C8B-B14F-4D97-AF65-F5344CB8AC3E}">
        <p14:creationId xmlns:p14="http://schemas.microsoft.com/office/powerpoint/2010/main" val="104513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D2B62928-2648-4210-B25C-2BD7B5FE2C7B}" type="datetimeFigureOut">
              <a:rPr lang="en-US" smtClean="0"/>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62928-2648-4210-B25C-2BD7B5FE2C7B}" type="datetimeFigureOut">
              <a:rPr lang="en-US" smtClean="0"/>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62928-2648-4210-B25C-2BD7B5FE2C7B}" type="datetimeFigureOut">
              <a:rPr lang="en-US" smtClean="0"/>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194297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1"/>
            <a:ext cx="6172200" cy="249299"/>
          </a:xfrm>
          <a:solidFill>
            <a:schemeClr val="accent2"/>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3401579561"/>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62928-2648-4210-B25C-2BD7B5FE2C7B}" type="datetimeFigureOut">
              <a:rPr lang="en-US" smtClean="0"/>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D2B62928-2648-4210-B25C-2BD7B5FE2C7B}" type="datetimeFigureOut">
              <a:rPr lang="en-US" smtClean="0"/>
              <a:t>8/9/2014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0B248E7C-C4F5-47D9-9CCF-400CCBB1731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B62928-2648-4210-B25C-2BD7B5FE2C7B}" type="datetimeFigureOut">
              <a:rPr lang="en-US" smtClean="0"/>
              <a:t>8/9/2014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B62928-2648-4210-B25C-2BD7B5FE2C7B}" type="datetimeFigureOut">
              <a:rPr lang="en-US" smtClean="0"/>
              <a:t>8/9/2014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B62928-2648-4210-B25C-2BD7B5FE2C7B}" type="datetimeFigureOut">
              <a:rPr lang="en-US" smtClean="0"/>
              <a:t>8/9/2014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62928-2648-4210-B25C-2BD7B5FE2C7B}" type="datetimeFigureOut">
              <a:rPr lang="en-US" smtClean="0"/>
              <a:t>8/9/2014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48E7C-C4F5-47D9-9CCF-400CCBB173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B62928-2648-4210-B25C-2BD7B5FE2C7B}" type="datetimeFigureOut">
              <a:rPr lang="en-US" smtClean="0"/>
              <a:t>8/9/2014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D2B62928-2648-4210-B25C-2BD7B5FE2C7B}" type="datetimeFigureOut">
              <a:rPr lang="en-US" smtClean="0"/>
              <a:t>8/9/2014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8E7C-C4F5-47D9-9CCF-400CCBB17316}"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D2B62928-2648-4210-B25C-2BD7B5FE2C7B}" type="datetimeFigureOut">
              <a:rPr lang="en-US" smtClean="0"/>
              <a:t>8/9/2014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0B248E7C-C4F5-47D9-9CCF-400CCBB1731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www.thinqlinq.com/"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github.com/ReactiveCocoa"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8" Type="http://schemas.openxmlformats.org/officeDocument/2006/relationships/hyperlink" Target="http://paper.li/jimwooley/1365169132" TargetMode="External"/><Relationship Id="rId3" Type="http://schemas.openxmlformats.org/officeDocument/2006/relationships/hyperlink" Target="https://github.com/Reactive-Extensions" TargetMode="External"/><Relationship Id="rId7" Type="http://schemas.openxmlformats.org/officeDocument/2006/relationships/hyperlink" Target="http://channel9.msdn.com/Tags/Rx" TargetMode="External"/><Relationship Id="rId2" Type="http://schemas.openxmlformats.org/officeDocument/2006/relationships/hyperlink" Target="http://msdn.microsoft.com/es-en/data/gg577609" TargetMode="External"/><Relationship Id="rId1" Type="http://schemas.openxmlformats.org/officeDocument/2006/relationships/slideLayout" Target="../slideLayouts/slideLayout2.xml"/><Relationship Id="rId6" Type="http://schemas.openxmlformats.org/officeDocument/2006/relationships/hyperlink" Target="http://social.msdn.microsoft.com/Forums/en-US/rx/threads" TargetMode="External"/><Relationship Id="rId5" Type="http://schemas.openxmlformats.org/officeDocument/2006/relationships/hyperlink" Target="http://blogs.msdn.com/rxteam" TargetMode="External"/><Relationship Id="rId4" Type="http://schemas.openxmlformats.org/officeDocument/2006/relationships/hyperlink" Target="https://rx.codeplex.com/" TargetMode="External"/><Relationship Id="rId9" Type="http://schemas.openxmlformats.org/officeDocument/2006/relationships/hyperlink" Target="http://www.introtorx.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www.thinqlinq.com/"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3048000" y="2732703"/>
            <a:ext cx="2895600" cy="867747"/>
          </a:xfrm>
          <a:solidFill>
            <a:srgbClr val="000000">
              <a:alpha val="69804"/>
            </a:srgbClr>
          </a:solidFill>
          <a:effectLst>
            <a:softEdge rad="63500"/>
          </a:effectLst>
        </p:spPr>
        <p:style>
          <a:lnRef idx="1">
            <a:schemeClr val="accent1"/>
          </a:lnRef>
          <a:fillRef idx="2">
            <a:schemeClr val="accent1"/>
          </a:fillRef>
          <a:effectRef idx="1">
            <a:schemeClr val="accent1"/>
          </a:effectRef>
          <a:fontRef idx="minor">
            <a:schemeClr val="dk1"/>
          </a:fontRef>
        </p:style>
        <p:txBody>
          <a:bodyPr anchor="ctr"/>
          <a:lstStyle/>
          <a:p>
            <a:pPr algn="ctr"/>
            <a:r>
              <a:rPr lang="en-US" cap="small" dirty="0" smtClean="0">
                <a:solidFill>
                  <a:schemeClr val="tx1"/>
                </a:solidFill>
              </a:rPr>
              <a:t>Rx In Action</a:t>
            </a:r>
            <a:endParaRPr lang="en-US" cap="small" dirty="0">
              <a:solidFill>
                <a:schemeClr val="tx1"/>
              </a:solidFill>
            </a:endParaRPr>
          </a:p>
        </p:txBody>
      </p:sp>
      <p:pic>
        <p:nvPicPr>
          <p:cNvPr id="5" name="Picture 2" descr="\\WOOLEYHOMESVR\Photos\MVP_Logo_Kit\MVP Logo Kit\MVP_FullColor_ForSc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3040" y="12555"/>
            <a:ext cx="1230960" cy="1931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WOOLEYHOMESVR\Photos\Misc Jims Pictures\LinqInActionCo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840" y="12555"/>
            <a:ext cx="1600200" cy="2005584"/>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10886" y="5489202"/>
            <a:ext cx="2895600" cy="136879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ormAutofit/>
          </a:bodyPr>
          <a:lstStyle>
            <a:lvl1pPr marL="0" indent="0" algn="l" defTabSz="914400" rtl="0" eaLnBrk="1" latinLnBrk="0" hangingPunct="1">
              <a:spcBef>
                <a:spcPct val="20000"/>
              </a:spcBef>
              <a:buClr>
                <a:schemeClr val="accent1">
                  <a:lumMod val="60000"/>
                  <a:lumOff val="40000"/>
                </a:schemeClr>
              </a:buClr>
              <a:buFont typeface="Arial" pitchFamily="34" charset="0"/>
              <a:buNone/>
              <a:defRPr sz="2200" kern="1200">
                <a:solidFill>
                  <a:srgbClr val="FFFFFF"/>
                </a:solidFill>
                <a:latin typeface="+mn-lt"/>
                <a:ea typeface="+mn-ea"/>
                <a:cs typeface="+mn-cs"/>
              </a:defRPr>
            </a:lvl1pPr>
            <a:lvl2pPr marL="457200" indent="0" algn="ctr" defTabSz="914400" rtl="0" eaLnBrk="1" latinLnBrk="0" hangingPunct="1">
              <a:spcBef>
                <a:spcPct val="20000"/>
              </a:spcBef>
              <a:buClr>
                <a:schemeClr val="accent1">
                  <a:lumMod val="60000"/>
                  <a:lumOff val="40000"/>
                </a:schemeClr>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4"/>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5"/>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9pPr>
          </a:lstStyle>
          <a:p>
            <a:pPr algn="r"/>
            <a:r>
              <a:rPr lang="en-US" dirty="0" smtClean="0"/>
              <a:t>Jim Wooley</a:t>
            </a:r>
          </a:p>
          <a:p>
            <a:pPr algn="r"/>
            <a:r>
              <a:rPr lang="en-US" dirty="0" smtClean="0">
                <a:hlinkClick r:id="rId5"/>
              </a:rPr>
              <a:t>www.ThinqLinq.com</a:t>
            </a:r>
            <a:endParaRPr lang="en-US" dirty="0" smtClean="0"/>
          </a:p>
          <a:p>
            <a:pPr algn="r"/>
            <a:r>
              <a:rPr lang="en-US" dirty="0" smtClean="0"/>
              <a:t>Twitter: @</a:t>
            </a:r>
            <a:r>
              <a:rPr lang="en-US" dirty="0" err="1" smtClean="0"/>
              <a:t>JimWooley</a:t>
            </a:r>
            <a:endParaRPr lang="en-US" dirty="0"/>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24200" y="2823676"/>
            <a:ext cx="681182" cy="685800"/>
          </a:xfrm>
          <a:prstGeom prst="rect">
            <a:avLst/>
          </a:prstGeom>
        </p:spPr>
      </p:pic>
    </p:spTree>
    <p:extLst>
      <p:ext uri="{BB962C8B-B14F-4D97-AF65-F5344CB8AC3E}">
        <p14:creationId xmlns:p14="http://schemas.microsoft.com/office/powerpoint/2010/main" val="1869880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en-US" dirty="0"/>
          </a:p>
        </p:txBody>
      </p:sp>
      <p:cxnSp>
        <p:nvCxnSpPr>
          <p:cNvPr id="5" name="Straight Connector 4"/>
          <p:cNvCxnSpPr/>
          <p:nvPr/>
        </p:nvCxnSpPr>
        <p:spPr>
          <a:xfrm>
            <a:off x="1066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1336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28956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3657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4607859"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54102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6172200" y="3366247"/>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7086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1358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133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2895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0" name="Oval 19"/>
          <p:cNvSpPr/>
          <p:nvPr/>
        </p:nvSpPr>
        <p:spPr>
          <a:xfrm>
            <a:off x="4607859"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5410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Oval 21"/>
          <p:cNvSpPr/>
          <p:nvPr/>
        </p:nvSpPr>
        <p:spPr>
          <a:xfrm>
            <a:off x="6172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Oval 22"/>
          <p:cNvSpPr/>
          <p:nvPr/>
        </p:nvSpPr>
        <p:spPr>
          <a:xfrm>
            <a:off x="7086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7696200" y="19812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6629400" y="3393141"/>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7696200" y="4863353"/>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4836459" y="19050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4856630" y="48006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6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0-#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0-#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0-#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0-#ppt_w/2"/>
                                          </p:val>
                                        </p:tav>
                                        <p:tav tm="100000">
                                          <p:val>
                                            <p:strVal val="#ppt_x"/>
                                          </p:val>
                                        </p:tav>
                                      </p:tavLst>
                                    </p:anim>
                                    <p:anim calcmode="lin" valueType="num">
                                      <p:cBhvr additive="base">
                                        <p:cTn id="58" dur="500" fill="hold"/>
                                        <p:tgtEl>
                                          <p:spTgt spid="13"/>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0-#ppt_w/2"/>
                                          </p:val>
                                        </p:tav>
                                        <p:tav tm="100000">
                                          <p:val>
                                            <p:strVal val="#ppt_x"/>
                                          </p:val>
                                        </p:tav>
                                      </p:tavLst>
                                    </p:anim>
                                    <p:anim calcmode="lin" valueType="num">
                                      <p:cBhvr additive="base">
                                        <p:cTn id="6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0-#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0-#ppt_w/2"/>
                                          </p:val>
                                        </p:tav>
                                        <p:tav tm="100000">
                                          <p:val>
                                            <p:strVal val="#ppt_x"/>
                                          </p:val>
                                        </p:tav>
                                      </p:tavLst>
                                    </p:anim>
                                    <p:anim calcmode="lin" valueType="num">
                                      <p:cBhvr additive="base">
                                        <p:cTn id="7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additive="base">
                                        <p:cTn id="81" dur="500" fill="hold"/>
                                        <p:tgtEl>
                                          <p:spTgt spid="15"/>
                                        </p:tgtEl>
                                        <p:attrNameLst>
                                          <p:attrName>ppt_x</p:attrName>
                                        </p:attrNameLst>
                                      </p:cBhvr>
                                      <p:tavLst>
                                        <p:tav tm="0">
                                          <p:val>
                                            <p:strVal val="0-#ppt_w/2"/>
                                          </p:val>
                                        </p:tav>
                                        <p:tav tm="100000">
                                          <p:val>
                                            <p:strVal val="#ppt_x"/>
                                          </p:val>
                                        </p:tav>
                                      </p:tavLst>
                                    </p:anim>
                                    <p:anim calcmode="lin" valueType="num">
                                      <p:cBhvr additive="base">
                                        <p:cTn id="82" dur="500" fill="hold"/>
                                        <p:tgtEl>
                                          <p:spTgt spid="15"/>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0-#ppt_w/2"/>
                                          </p:val>
                                        </p:tav>
                                        <p:tav tm="100000">
                                          <p:val>
                                            <p:strVal val="#ppt_x"/>
                                          </p:val>
                                        </p:tav>
                                      </p:tavLst>
                                    </p:anim>
                                    <p:anim calcmode="lin" valueType="num">
                                      <p:cBhvr additive="base">
                                        <p:cTn id="8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29"/>
                                        </p:tgtEl>
                                        <p:attrNameLst>
                                          <p:attrName>style.visibility</p:attrName>
                                        </p:attrNameLst>
                                      </p:cBhvr>
                                      <p:to>
                                        <p:strVal val="visible"/>
                                      </p:to>
                                    </p:set>
                                    <p:anim calcmode="lin" valueType="num">
                                      <p:cBhvr>
                                        <p:cTn id="105" dur="1000" fill="hold"/>
                                        <p:tgtEl>
                                          <p:spTgt spid="29"/>
                                        </p:tgtEl>
                                        <p:attrNameLst>
                                          <p:attrName>ppt_w</p:attrName>
                                        </p:attrNameLst>
                                      </p:cBhvr>
                                      <p:tavLst>
                                        <p:tav tm="0">
                                          <p:val>
                                            <p:fltVal val="0"/>
                                          </p:val>
                                        </p:tav>
                                        <p:tav tm="100000">
                                          <p:val>
                                            <p:strVal val="#ppt_w"/>
                                          </p:val>
                                        </p:tav>
                                      </p:tavLst>
                                    </p:anim>
                                    <p:anim calcmode="lin" valueType="num">
                                      <p:cBhvr>
                                        <p:cTn id="106" dur="1000" fill="hold"/>
                                        <p:tgtEl>
                                          <p:spTgt spid="29"/>
                                        </p:tgtEl>
                                        <p:attrNameLst>
                                          <p:attrName>ppt_h</p:attrName>
                                        </p:attrNameLst>
                                      </p:cBhvr>
                                      <p:tavLst>
                                        <p:tav tm="0">
                                          <p:val>
                                            <p:fltVal val="0"/>
                                          </p:val>
                                        </p:tav>
                                        <p:tav tm="100000">
                                          <p:val>
                                            <p:strVal val="#ppt_h"/>
                                          </p:val>
                                        </p:tav>
                                      </p:tavLst>
                                    </p:anim>
                                    <p:anim calcmode="lin" valueType="num">
                                      <p:cBhvr>
                                        <p:cTn id="107" dur="1000" fill="hold"/>
                                        <p:tgtEl>
                                          <p:spTgt spid="29"/>
                                        </p:tgtEl>
                                        <p:attrNameLst>
                                          <p:attrName>style.rotation</p:attrName>
                                        </p:attrNameLst>
                                      </p:cBhvr>
                                      <p:tavLst>
                                        <p:tav tm="0">
                                          <p:val>
                                            <p:fltVal val="90"/>
                                          </p:val>
                                        </p:tav>
                                        <p:tav tm="100000">
                                          <p:val>
                                            <p:fltVal val="0"/>
                                          </p:val>
                                        </p:tav>
                                      </p:tavLst>
                                    </p:anim>
                                    <p:animEffect transition="in" filter="fade">
                                      <p:cBhvr>
                                        <p:cTn id="108" dur="1000"/>
                                        <p:tgtEl>
                                          <p:spTgt spid="2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21"/>
                                        </p:tgtEl>
                                      </p:cBhvr>
                                    </p:animEffect>
                                    <p:set>
                                      <p:cBhvr>
                                        <p:cTn id="113" dur="1" fill="hold">
                                          <p:stCondLst>
                                            <p:cond delay="499"/>
                                          </p:stCondLst>
                                        </p:cTn>
                                        <p:tgtEl>
                                          <p:spTgt spid="2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2"/>
                                        </p:tgtEl>
                                      </p:cBhvr>
                                    </p:animEffect>
                                    <p:set>
                                      <p:cBhvr>
                                        <p:cTn id="116" dur="1" fill="hold">
                                          <p:stCondLst>
                                            <p:cond delay="499"/>
                                          </p:stCondLst>
                                        </p:cTn>
                                        <p:tgtEl>
                                          <p:spTgt spid="2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23"/>
                                        </p:tgtEl>
                                      </p:cBhvr>
                                    </p:animEffect>
                                    <p:set>
                                      <p:cBhvr>
                                        <p:cTn id="119" dur="1" fill="hold">
                                          <p:stCondLst>
                                            <p:cond delay="499"/>
                                          </p:stCondLst>
                                        </p:cTn>
                                        <p:tgtEl>
                                          <p:spTgt spid="2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7"/>
                                        </p:tgtEl>
                                      </p:cBhvr>
                                    </p:animEffect>
                                    <p:set>
                                      <p:cBhvr>
                                        <p:cTn id="122"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1" grpId="1" animBg="1"/>
      <p:bldP spid="22" grpId="0" animBg="1"/>
      <p:bldP spid="22" grpId="1" animBg="1"/>
      <p:bldP spid="23" grpId="0" animBg="1"/>
      <p:bldP spid="23" grpId="1" animBg="1"/>
      <p:bldP spid="25" grpId="0" animBg="1"/>
      <p:bldP spid="26" grpId="0" animBg="1"/>
      <p:bldP spid="27" grpId="0" animBg="1"/>
      <p:bldP spid="27" grpId="1"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cxnSp>
        <p:nvCxnSpPr>
          <p:cNvPr id="5" name="Straight Connector 4"/>
          <p:cNvCxnSpPr/>
          <p:nvPr/>
        </p:nvCxnSpPr>
        <p:spPr>
          <a:xfrm>
            <a:off x="1066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133600" y="3352800"/>
            <a:ext cx="228600" cy="304800"/>
          </a:xfrm>
          <a:prstGeom prst="ellipse">
            <a:avLst/>
          </a:prstGeom>
          <a:solidFill>
            <a:srgbClr val="FFFF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2895600"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3657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4607859"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5410200" y="3352800"/>
            <a:ext cx="228600" cy="304800"/>
          </a:xfrm>
          <a:prstGeom prst="ellipse">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6172200" y="3366247"/>
            <a:ext cx="228600" cy="304800"/>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Oval 14"/>
          <p:cNvSpPr/>
          <p:nvPr/>
        </p:nvSpPr>
        <p:spPr>
          <a:xfrm>
            <a:off x="7086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133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Oval 18"/>
          <p:cNvSpPr/>
          <p:nvPr/>
        </p:nvSpPr>
        <p:spPr>
          <a:xfrm>
            <a:off x="3657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3" name="Oval 22"/>
          <p:cNvSpPr/>
          <p:nvPr/>
        </p:nvSpPr>
        <p:spPr>
          <a:xfrm>
            <a:off x="7086600" y="4876800"/>
            <a:ext cx="228600" cy="304800"/>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4" name="Straight Connector 3"/>
          <p:cNvCxnSpPr/>
          <p:nvPr/>
        </p:nvCxnSpPr>
        <p:spPr>
          <a:xfrm>
            <a:off x="1600200" y="2438400"/>
            <a:ext cx="533400" cy="7620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124200" y="2438400"/>
            <a:ext cx="533400" cy="81578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876800" y="2286000"/>
            <a:ext cx="2057400" cy="1008529"/>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259106" y="3810000"/>
            <a:ext cx="0" cy="9906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71900" y="2438400"/>
            <a:ext cx="31377" cy="23622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9523" y="2438400"/>
            <a:ext cx="31377" cy="23622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74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0-#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0-#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anim calcmode="lin" valueType="num">
                                      <p:cBhvr>
                                        <p:cTn id="46" dur="1000" fill="hold"/>
                                        <p:tgtEl>
                                          <p:spTgt spid="30"/>
                                        </p:tgtEl>
                                        <p:attrNameLst>
                                          <p:attrName>ppt_x</p:attrName>
                                        </p:attrNameLst>
                                      </p:cBhvr>
                                      <p:tavLst>
                                        <p:tav tm="0">
                                          <p:val>
                                            <p:strVal val="#ppt_x"/>
                                          </p:val>
                                        </p:tav>
                                        <p:tav tm="100000">
                                          <p:val>
                                            <p:strVal val="#ppt_x"/>
                                          </p:val>
                                        </p:tav>
                                      </p:tavLst>
                                    </p:anim>
                                    <p:anim calcmode="lin" valueType="num">
                                      <p:cBhvr>
                                        <p:cTn id="47" dur="1000" fill="hold"/>
                                        <p:tgtEl>
                                          <p:spTgt spid="30"/>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0-#ppt_w/2"/>
                                          </p:val>
                                        </p:tav>
                                        <p:tav tm="100000">
                                          <p:val>
                                            <p:strVal val="#ppt_x"/>
                                          </p:val>
                                        </p:tav>
                                      </p:tavLst>
                                    </p:anim>
                                    <p:anim calcmode="lin" valueType="num">
                                      <p:cBhvr additive="base">
                                        <p:cTn id="63" dur="500" fill="hold"/>
                                        <p:tgtEl>
                                          <p:spTgt spid="1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0-#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ID="2" presetClass="entr" presetSubtype="8"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500" fill="hold"/>
                                        <p:tgtEl>
                                          <p:spTgt spid="14"/>
                                        </p:tgtEl>
                                        <p:attrNameLst>
                                          <p:attrName>ppt_x</p:attrName>
                                        </p:attrNameLst>
                                      </p:cBhvr>
                                      <p:tavLst>
                                        <p:tav tm="0">
                                          <p:val>
                                            <p:strVal val="0-#ppt_w/2"/>
                                          </p:val>
                                        </p:tav>
                                        <p:tav tm="100000">
                                          <p:val>
                                            <p:strVal val="#ppt_x"/>
                                          </p:val>
                                        </p:tav>
                                      </p:tavLst>
                                    </p:anim>
                                    <p:anim calcmode="lin" valueType="num">
                                      <p:cBhvr additive="base">
                                        <p:cTn id="73" dur="500" fill="hold"/>
                                        <p:tgtEl>
                                          <p:spTgt spid="14"/>
                                        </p:tgtEl>
                                        <p:attrNameLst>
                                          <p:attrName>ppt_y</p:attrName>
                                        </p:attrNameLst>
                                      </p:cBhvr>
                                      <p:tavLst>
                                        <p:tav tm="0">
                                          <p:val>
                                            <p:strVal val="#ppt_y"/>
                                          </p:val>
                                        </p:tav>
                                        <p:tav tm="100000">
                                          <p:val>
                                            <p:strVal val="#ppt_y"/>
                                          </p:val>
                                        </p:tav>
                                      </p:tavLst>
                                    </p:anim>
                                  </p:childTnLst>
                                </p:cTn>
                              </p:par>
                            </p:childTnLst>
                          </p:cTn>
                        </p:par>
                        <p:par>
                          <p:cTn id="74" fill="hold">
                            <p:stCondLst>
                              <p:cond delay="1500"/>
                            </p:stCondLst>
                            <p:childTnLst>
                              <p:par>
                                <p:cTn id="75" presetID="2" presetClass="entr" presetSubtype="8"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additive="base">
                                        <p:cTn id="77" dur="500" fill="hold"/>
                                        <p:tgtEl>
                                          <p:spTgt spid="15"/>
                                        </p:tgtEl>
                                        <p:attrNameLst>
                                          <p:attrName>ppt_x</p:attrName>
                                        </p:attrNameLst>
                                      </p:cBhvr>
                                      <p:tavLst>
                                        <p:tav tm="0">
                                          <p:val>
                                            <p:strVal val="0-#ppt_w/2"/>
                                          </p:val>
                                        </p:tav>
                                        <p:tav tm="100000">
                                          <p:val>
                                            <p:strVal val="#ppt_x"/>
                                          </p:val>
                                        </p:tav>
                                      </p:tavLst>
                                    </p:anim>
                                    <p:anim calcmode="lin" valueType="num">
                                      <p:cBhvr additive="base">
                                        <p:cTn id="78" dur="500" fill="hold"/>
                                        <p:tgtEl>
                                          <p:spTgt spid="15"/>
                                        </p:tgtEl>
                                        <p:attrNameLst>
                                          <p:attrName>ppt_y</p:attrName>
                                        </p:attrNameLst>
                                      </p:cBhvr>
                                      <p:tavLst>
                                        <p:tav tm="0">
                                          <p:val>
                                            <p:strVal val="#ppt_y"/>
                                          </p:val>
                                        </p:tav>
                                        <p:tav tm="100000">
                                          <p:val>
                                            <p:strVal val="#ppt_y"/>
                                          </p:val>
                                        </p:tav>
                                      </p:tavLst>
                                    </p:anim>
                                  </p:childTnLst>
                                </p:cTn>
                              </p:par>
                            </p:childTnLst>
                          </p:cTn>
                        </p:par>
                        <p:par>
                          <p:cTn id="79" fill="hold">
                            <p:stCondLst>
                              <p:cond delay="2000"/>
                            </p:stCondLst>
                            <p:childTnLst>
                              <p:par>
                                <p:cTn id="80" presetID="42" presetClass="entr" presetSubtype="0" fill="hold"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childTnLst>
                          </p:cTn>
                        </p:par>
                        <p:par>
                          <p:cTn id="85" fill="hold">
                            <p:stCondLst>
                              <p:cond delay="3000"/>
                            </p:stCondLst>
                            <p:childTnLst>
                              <p:par>
                                <p:cTn id="86" presetID="42" presetClass="entr" presetSubtype="0" fill="hold"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1000"/>
                                        <p:tgtEl>
                                          <p:spTgt spid="38"/>
                                        </p:tgtEl>
                                      </p:cBhvr>
                                    </p:animEffect>
                                    <p:anim calcmode="lin" valueType="num">
                                      <p:cBhvr>
                                        <p:cTn id="89" dur="1000" fill="hold"/>
                                        <p:tgtEl>
                                          <p:spTgt spid="38"/>
                                        </p:tgtEl>
                                        <p:attrNameLst>
                                          <p:attrName>ppt_x</p:attrName>
                                        </p:attrNameLst>
                                      </p:cBhvr>
                                      <p:tavLst>
                                        <p:tav tm="0">
                                          <p:val>
                                            <p:strVal val="#ppt_x"/>
                                          </p:val>
                                        </p:tav>
                                        <p:tav tm="100000">
                                          <p:val>
                                            <p:strVal val="#ppt_x"/>
                                          </p:val>
                                        </p:tav>
                                      </p:tavLst>
                                    </p:anim>
                                    <p:anim calcmode="lin" valueType="num">
                                      <p:cBhvr>
                                        <p:cTn id="90" dur="1000" fill="hold"/>
                                        <p:tgtEl>
                                          <p:spTgt spid="38"/>
                                        </p:tgtEl>
                                        <p:attrNameLst>
                                          <p:attrName>ppt_y</p:attrName>
                                        </p:attrNameLst>
                                      </p:cBhvr>
                                      <p:tavLst>
                                        <p:tav tm="0">
                                          <p:val>
                                            <p:strVal val="#ppt_y+.1"/>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7" grpId="0" animBg="1"/>
      <p:bldP spid="19"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a:t>
            </a:r>
            <a:endParaRPr lang="en-US" dirty="0"/>
          </a:p>
        </p:txBody>
      </p:sp>
      <p:cxnSp>
        <p:nvCxnSpPr>
          <p:cNvPr id="4" name="Straight Connector 3"/>
          <p:cNvCxnSpPr/>
          <p:nvPr/>
        </p:nvCxnSpPr>
        <p:spPr>
          <a:xfrm>
            <a:off x="1066800" y="2133600"/>
            <a:ext cx="20753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142129" y="3254189"/>
            <a:ext cx="2382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Oval 7"/>
          <p:cNvSpPr/>
          <p:nvPr/>
        </p:nvSpPr>
        <p:spPr>
          <a:xfrm>
            <a:off x="2133600" y="2003612"/>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3657600" y="3101789"/>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4607859" y="3101789"/>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6172200" y="4114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7066429" y="4114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1358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2133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4607859"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61722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Oval 21"/>
          <p:cNvSpPr/>
          <p:nvPr/>
        </p:nvSpPr>
        <p:spPr>
          <a:xfrm>
            <a:off x="7086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Octagon 22"/>
          <p:cNvSpPr/>
          <p:nvPr/>
        </p:nvSpPr>
        <p:spPr>
          <a:xfrm>
            <a:off x="5394512" y="3101789"/>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Octagon 23"/>
          <p:cNvSpPr/>
          <p:nvPr/>
        </p:nvSpPr>
        <p:spPr>
          <a:xfrm>
            <a:off x="2875429" y="196327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Octagon 24"/>
          <p:cNvSpPr/>
          <p:nvPr/>
        </p:nvSpPr>
        <p:spPr>
          <a:xfrm>
            <a:off x="7696200" y="4863353"/>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Explosion 1 25"/>
          <p:cNvSpPr/>
          <p:nvPr/>
        </p:nvSpPr>
        <p:spPr>
          <a:xfrm>
            <a:off x="4827494" y="3043518"/>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Explosion 1 26"/>
          <p:cNvSpPr/>
          <p:nvPr/>
        </p:nvSpPr>
        <p:spPr>
          <a:xfrm>
            <a:off x="4856630" y="48006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Octagon 29"/>
          <p:cNvSpPr/>
          <p:nvPr/>
        </p:nvSpPr>
        <p:spPr>
          <a:xfrm>
            <a:off x="7700682" y="41148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34" name="Straight Connector 33"/>
          <p:cNvCxnSpPr/>
          <p:nvPr/>
        </p:nvCxnSpPr>
        <p:spPr>
          <a:xfrm>
            <a:off x="5508812" y="4267200"/>
            <a:ext cx="2420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4" idx="1"/>
          </p:cNvCxnSpPr>
          <p:nvPr/>
        </p:nvCxnSpPr>
        <p:spPr>
          <a:xfrm>
            <a:off x="3104029" y="2201115"/>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524500" y="3196197"/>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55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0-#ppt_w/2"/>
                                          </p:val>
                                        </p:tav>
                                        <p:tav tm="100000">
                                          <p:val>
                                            <p:strVal val="#ppt_x"/>
                                          </p:val>
                                        </p:tav>
                                      </p:tavLst>
                                    </p:anim>
                                    <p:anim calcmode="lin" valueType="num">
                                      <p:cBhvr additive="base">
                                        <p:cTn id="21" dur="500" fill="hold"/>
                                        <p:tgtEl>
                                          <p:spTgt spid="1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6" presetClass="entr" presetSubtype="16"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circle(in)">
                                      <p:cBhvr>
                                        <p:cTn id="25" dur="20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par>
                          <p:cTn id="33" fill="hold">
                            <p:stCondLst>
                              <p:cond delay="0"/>
                            </p:stCondLst>
                            <p:childTnLst>
                              <p:par>
                                <p:cTn id="34" presetID="2" presetClass="entr" presetSubtype="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0-#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6" presetClass="entr" presetSubtype="16"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circle(in)">
                                      <p:cBhvr>
                                        <p:cTn id="54" dur="20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par>
                          <p:cTn id="61" fill="hold">
                            <p:stCondLst>
                              <p:cond delay="0"/>
                            </p:stCondLst>
                            <p:childTnLst>
                              <p:par>
                                <p:cTn id="62" presetID="2" presetClass="entr" presetSubtype="8"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0-#ppt_w/2"/>
                                          </p:val>
                                        </p:tav>
                                        <p:tav tm="100000">
                                          <p:val>
                                            <p:strVal val="#ppt_x"/>
                                          </p:val>
                                        </p:tav>
                                      </p:tavLst>
                                    </p:anim>
                                    <p:anim calcmode="lin" valueType="num">
                                      <p:cBhvr additive="base">
                                        <p:cTn id="69" dur="500" fill="hold"/>
                                        <p:tgtEl>
                                          <p:spTgt spid="21"/>
                                        </p:tgtEl>
                                        <p:attrNameLst>
                                          <p:attrName>ppt_y</p:attrName>
                                        </p:attrNameLst>
                                      </p:cBhvr>
                                      <p:tavLst>
                                        <p:tav tm="0">
                                          <p:val>
                                            <p:strVal val="#ppt_y"/>
                                          </p:val>
                                        </p:tav>
                                        <p:tav tm="100000">
                                          <p:val>
                                            <p:strVal val="#ppt_y"/>
                                          </p:val>
                                        </p:tav>
                                      </p:tavLst>
                                    </p:anim>
                                  </p:childTnLst>
                                </p:cTn>
                              </p:par>
                            </p:childTnLst>
                          </p:cTn>
                        </p:par>
                        <p:par>
                          <p:cTn id="70" fill="hold">
                            <p:stCondLst>
                              <p:cond delay="500"/>
                            </p:stCondLst>
                            <p:childTnLst>
                              <p:par>
                                <p:cTn id="71" presetID="2" presetClass="entr" presetSubtype="8"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0-#ppt_w/2"/>
                                          </p:val>
                                        </p:tav>
                                        <p:tav tm="100000">
                                          <p:val>
                                            <p:strVal val="#ppt_x"/>
                                          </p:val>
                                        </p:tav>
                                      </p:tavLst>
                                    </p:anim>
                                    <p:anim calcmode="lin" valueType="num">
                                      <p:cBhvr additive="base">
                                        <p:cTn id="74" dur="500" fill="hold"/>
                                        <p:tgtEl>
                                          <p:spTgt spid="13"/>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0-#ppt_w/2"/>
                                          </p:val>
                                        </p:tav>
                                        <p:tav tm="100000">
                                          <p:val>
                                            <p:strVal val="#ppt_x"/>
                                          </p:val>
                                        </p:tav>
                                      </p:tavLst>
                                    </p:anim>
                                    <p:anim calcmode="lin" valueType="num">
                                      <p:cBhvr additive="base">
                                        <p:cTn id="78" dur="500" fill="hold"/>
                                        <p:tgtEl>
                                          <p:spTgt spid="22"/>
                                        </p:tgtEl>
                                        <p:attrNameLst>
                                          <p:attrName>ppt_y</p:attrName>
                                        </p:attrNameLst>
                                      </p:cBhvr>
                                      <p:tavLst>
                                        <p:tav tm="0">
                                          <p:val>
                                            <p:strVal val="#ppt_y"/>
                                          </p:val>
                                        </p:tav>
                                        <p:tav tm="100000">
                                          <p:val>
                                            <p:strVal val="#ppt_y"/>
                                          </p:val>
                                        </p:tav>
                                      </p:tavLst>
                                    </p:anim>
                                  </p:childTnLst>
                                </p:cTn>
                              </p:par>
                            </p:childTnLst>
                          </p:cTn>
                        </p:par>
                        <p:par>
                          <p:cTn id="79" fill="hold">
                            <p:stCondLst>
                              <p:cond delay="1000"/>
                            </p:stCondLst>
                            <p:childTnLst>
                              <p:par>
                                <p:cTn id="80" presetID="6" presetClass="entr" presetSubtype="16"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circle(in)">
                                      <p:cBhvr>
                                        <p:cTn id="82" dur="2000"/>
                                        <p:tgtEl>
                                          <p:spTgt spid="30"/>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circle(in)">
                                      <p:cBhvr>
                                        <p:cTn id="85" dur="20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31" presetClass="entr" presetSubtype="0" fill="hold" grpId="0" nodeType="click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p:cTn id="90" dur="1000" fill="hold"/>
                                        <p:tgtEl>
                                          <p:spTgt spid="26"/>
                                        </p:tgtEl>
                                        <p:attrNameLst>
                                          <p:attrName>ppt_w</p:attrName>
                                        </p:attrNameLst>
                                      </p:cBhvr>
                                      <p:tavLst>
                                        <p:tav tm="0">
                                          <p:val>
                                            <p:fltVal val="0"/>
                                          </p:val>
                                        </p:tav>
                                        <p:tav tm="100000">
                                          <p:val>
                                            <p:strVal val="#ppt_w"/>
                                          </p:val>
                                        </p:tav>
                                      </p:tavLst>
                                    </p:anim>
                                    <p:anim calcmode="lin" valueType="num">
                                      <p:cBhvr>
                                        <p:cTn id="91" dur="1000" fill="hold"/>
                                        <p:tgtEl>
                                          <p:spTgt spid="26"/>
                                        </p:tgtEl>
                                        <p:attrNameLst>
                                          <p:attrName>ppt_h</p:attrName>
                                        </p:attrNameLst>
                                      </p:cBhvr>
                                      <p:tavLst>
                                        <p:tav tm="0">
                                          <p:val>
                                            <p:fltVal val="0"/>
                                          </p:val>
                                        </p:tav>
                                        <p:tav tm="100000">
                                          <p:val>
                                            <p:strVal val="#ppt_h"/>
                                          </p:val>
                                        </p:tav>
                                      </p:tavLst>
                                    </p:anim>
                                    <p:anim calcmode="lin" valueType="num">
                                      <p:cBhvr>
                                        <p:cTn id="92" dur="1000" fill="hold"/>
                                        <p:tgtEl>
                                          <p:spTgt spid="26"/>
                                        </p:tgtEl>
                                        <p:attrNameLst>
                                          <p:attrName>style.rotation</p:attrName>
                                        </p:attrNameLst>
                                      </p:cBhvr>
                                      <p:tavLst>
                                        <p:tav tm="0">
                                          <p:val>
                                            <p:fltVal val="90"/>
                                          </p:val>
                                        </p:tav>
                                        <p:tav tm="100000">
                                          <p:val>
                                            <p:fltVal val="0"/>
                                          </p:val>
                                        </p:tav>
                                      </p:tavLst>
                                    </p:anim>
                                    <p:animEffect transition="in" filter="fade">
                                      <p:cBhvr>
                                        <p:cTn id="93" dur="1000"/>
                                        <p:tgtEl>
                                          <p:spTgt spid="26"/>
                                        </p:tgtEl>
                                      </p:cBhvr>
                                    </p:animEffect>
                                  </p:childTnLst>
                                </p:cTn>
                              </p:par>
                              <p:par>
                                <p:cTn id="94" presetID="31" presetClass="entr" presetSubtype="0" fill="hold" grpId="0" nodeType="with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p:cTn id="96" dur="1000" fill="hold"/>
                                        <p:tgtEl>
                                          <p:spTgt spid="27"/>
                                        </p:tgtEl>
                                        <p:attrNameLst>
                                          <p:attrName>ppt_w</p:attrName>
                                        </p:attrNameLst>
                                      </p:cBhvr>
                                      <p:tavLst>
                                        <p:tav tm="0">
                                          <p:val>
                                            <p:fltVal val="0"/>
                                          </p:val>
                                        </p:tav>
                                        <p:tav tm="100000">
                                          <p:val>
                                            <p:strVal val="#ppt_w"/>
                                          </p:val>
                                        </p:tav>
                                      </p:tavLst>
                                    </p:anim>
                                    <p:anim calcmode="lin" valueType="num">
                                      <p:cBhvr>
                                        <p:cTn id="97" dur="1000" fill="hold"/>
                                        <p:tgtEl>
                                          <p:spTgt spid="27"/>
                                        </p:tgtEl>
                                        <p:attrNameLst>
                                          <p:attrName>ppt_h</p:attrName>
                                        </p:attrNameLst>
                                      </p:cBhvr>
                                      <p:tavLst>
                                        <p:tav tm="0">
                                          <p:val>
                                            <p:fltVal val="0"/>
                                          </p:val>
                                        </p:tav>
                                        <p:tav tm="100000">
                                          <p:val>
                                            <p:strVal val="#ppt_h"/>
                                          </p:val>
                                        </p:tav>
                                      </p:tavLst>
                                    </p:anim>
                                    <p:anim calcmode="lin" valueType="num">
                                      <p:cBhvr>
                                        <p:cTn id="98" dur="1000" fill="hold"/>
                                        <p:tgtEl>
                                          <p:spTgt spid="27"/>
                                        </p:tgtEl>
                                        <p:attrNameLst>
                                          <p:attrName>style.rotation</p:attrName>
                                        </p:attrNameLst>
                                      </p:cBhvr>
                                      <p:tavLst>
                                        <p:tav tm="0">
                                          <p:val>
                                            <p:fltVal val="90"/>
                                          </p:val>
                                        </p:tav>
                                        <p:tav tm="100000">
                                          <p:val>
                                            <p:fltVal val="0"/>
                                          </p:val>
                                        </p:tav>
                                      </p:tavLst>
                                    </p:anim>
                                    <p:animEffect transition="in" filter="fade">
                                      <p:cBhvr>
                                        <p:cTn id="99" dur="10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23"/>
                                        </p:tgtEl>
                                      </p:cBhvr>
                                    </p:animEffect>
                                    <p:set>
                                      <p:cBhvr>
                                        <p:cTn id="104" dur="1" fill="hold">
                                          <p:stCondLst>
                                            <p:cond delay="499"/>
                                          </p:stCondLst>
                                        </p:cTn>
                                        <p:tgtEl>
                                          <p:spTgt spid="23"/>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7"/>
                                        </p:tgtEl>
                                      </p:cBhvr>
                                    </p:animEffect>
                                    <p:set>
                                      <p:cBhvr>
                                        <p:cTn id="107" dur="1" fill="hold">
                                          <p:stCondLst>
                                            <p:cond delay="499"/>
                                          </p:stCondLst>
                                        </p:cTn>
                                        <p:tgtEl>
                                          <p:spTgt spid="37"/>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2"/>
                                        </p:tgtEl>
                                      </p:cBhvr>
                                    </p:animEffect>
                                    <p:set>
                                      <p:cBhvr>
                                        <p:cTn id="113" dur="1" fill="hold">
                                          <p:stCondLst>
                                            <p:cond delay="499"/>
                                          </p:stCondLst>
                                        </p:cTn>
                                        <p:tgtEl>
                                          <p:spTgt spid="12"/>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1"/>
                                        </p:tgtEl>
                                      </p:cBhvr>
                                    </p:animEffect>
                                    <p:set>
                                      <p:cBhvr>
                                        <p:cTn id="116" dur="1" fill="hold">
                                          <p:stCondLst>
                                            <p:cond delay="499"/>
                                          </p:stCondLst>
                                        </p:cTn>
                                        <p:tgtEl>
                                          <p:spTgt spid="2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
                                        </p:tgtEl>
                                      </p:cBhvr>
                                    </p:animEffect>
                                    <p:set>
                                      <p:cBhvr>
                                        <p:cTn id="119" dur="1" fill="hold">
                                          <p:stCondLst>
                                            <p:cond delay="499"/>
                                          </p:stCondLst>
                                        </p:cTn>
                                        <p:tgtEl>
                                          <p:spTgt spid="1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2"/>
                                        </p:tgtEl>
                                      </p:cBhvr>
                                    </p:animEffect>
                                    <p:set>
                                      <p:cBhvr>
                                        <p:cTn id="122" dur="1" fill="hold">
                                          <p:stCondLst>
                                            <p:cond delay="499"/>
                                          </p:stCondLst>
                                        </p:cTn>
                                        <p:tgtEl>
                                          <p:spTgt spid="22"/>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30"/>
                                        </p:tgtEl>
                                      </p:cBhvr>
                                    </p:animEffect>
                                    <p:set>
                                      <p:cBhvr>
                                        <p:cTn id="125" dur="1" fill="hold">
                                          <p:stCondLst>
                                            <p:cond delay="499"/>
                                          </p:stCondLst>
                                        </p:cTn>
                                        <p:tgtEl>
                                          <p:spTgt spid="30"/>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25"/>
                                        </p:tgtEl>
                                      </p:cBhvr>
                                    </p:animEffect>
                                    <p:set>
                                      <p:cBhvr>
                                        <p:cTn id="128"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2" grpId="1" animBg="1"/>
      <p:bldP spid="13" grpId="0" animBg="1"/>
      <p:bldP spid="13" grpId="1" animBg="1"/>
      <p:bldP spid="15" grpId="0" animBg="1"/>
      <p:bldP spid="16" grpId="0" animBg="1"/>
      <p:bldP spid="18" grpId="0" animBg="1"/>
      <p:bldP spid="19" grpId="0" animBg="1"/>
      <p:bldP spid="21" grpId="0" animBg="1"/>
      <p:bldP spid="21" grpId="1" animBg="1"/>
      <p:bldP spid="22" grpId="0" animBg="1"/>
      <p:bldP spid="22" grpId="1" animBg="1"/>
      <p:bldP spid="23" grpId="0" animBg="1"/>
      <p:bldP spid="23" grpId="1" animBg="1"/>
      <p:bldP spid="24" grpId="0" animBg="1"/>
      <p:bldP spid="25" grpId="0" animBg="1"/>
      <p:bldP spid="25" grpId="1" animBg="1"/>
      <p:bldP spid="26" grpId="0" animBg="1"/>
      <p:bldP spid="27" grpId="0" animBg="1"/>
      <p:bldP spid="30" grpId="0" animBg="1"/>
      <p:bldP spid="3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IO&lt;T&gt; </a:t>
            </a:r>
            <a:r>
              <a:rPr lang="en-US" dirty="0" err="1" smtClean="0"/>
              <a:t>TakeUntil</a:t>
            </a:r>
            <a:r>
              <a:rPr lang="en-US" dirty="0" smtClean="0"/>
              <a:t>(IO&lt;T&gt; source, IO&lt;U&gt; until)</a:t>
            </a:r>
            <a:endParaRPr lang="en-US" dirty="0"/>
          </a:p>
        </p:txBody>
      </p:sp>
      <p:cxnSp>
        <p:nvCxnSpPr>
          <p:cNvPr id="5" name="Straight Connector 4"/>
          <p:cNvCxnSpPr/>
          <p:nvPr/>
        </p:nvCxnSpPr>
        <p:spPr>
          <a:xfrm>
            <a:off x="1066800" y="21336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3505200"/>
            <a:ext cx="708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5029200"/>
            <a:ext cx="70866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371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133600" y="1990165"/>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2895600" y="1976718"/>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3657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4607859"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5410200" y="3352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6172200" y="3366247"/>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7086600" y="19812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1358153"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133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2895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3657600" y="4876800"/>
            <a:ext cx="228600"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7696200" y="19812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6629400" y="3393141"/>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4612342" y="4876800"/>
            <a:ext cx="228600"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4421842" y="3729318"/>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4417359" y="5334000"/>
            <a:ext cx="609600"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TextBox 2"/>
          <p:cNvSpPr txBox="1"/>
          <p:nvPr/>
        </p:nvSpPr>
        <p:spPr>
          <a:xfrm>
            <a:off x="143149" y="1898285"/>
            <a:ext cx="923651" cy="461665"/>
          </a:xfrm>
          <a:prstGeom prst="rect">
            <a:avLst/>
          </a:prstGeom>
          <a:noFill/>
        </p:spPr>
        <p:txBody>
          <a:bodyPr wrap="none" rtlCol="0">
            <a:spAutoFit/>
          </a:bodyPr>
          <a:lstStyle/>
          <a:p>
            <a:r>
              <a:rPr lang="en-US" sz="2400" dirty="0" smtClean="0"/>
              <a:t>IO&lt;T&gt;</a:t>
            </a:r>
            <a:endParaRPr lang="en-US" sz="2400" dirty="0"/>
          </a:p>
        </p:txBody>
      </p:sp>
      <p:sp>
        <p:nvSpPr>
          <p:cNvPr id="30" name="TextBox 29"/>
          <p:cNvSpPr txBox="1"/>
          <p:nvPr/>
        </p:nvSpPr>
        <p:spPr>
          <a:xfrm>
            <a:off x="143149" y="3274367"/>
            <a:ext cx="970137" cy="461665"/>
          </a:xfrm>
          <a:prstGeom prst="rect">
            <a:avLst/>
          </a:prstGeom>
          <a:noFill/>
        </p:spPr>
        <p:txBody>
          <a:bodyPr wrap="none" rtlCol="0">
            <a:spAutoFit/>
          </a:bodyPr>
          <a:lstStyle/>
          <a:p>
            <a:r>
              <a:rPr lang="en-US" sz="2400" dirty="0" smtClean="0"/>
              <a:t>IO&lt;U&gt;</a:t>
            </a:r>
            <a:endParaRPr lang="en-US" sz="2400" dirty="0"/>
          </a:p>
        </p:txBody>
      </p:sp>
      <p:sp>
        <p:nvSpPr>
          <p:cNvPr id="31" name="TextBox 30"/>
          <p:cNvSpPr txBox="1"/>
          <p:nvPr/>
        </p:nvSpPr>
        <p:spPr>
          <a:xfrm>
            <a:off x="143148" y="4798367"/>
            <a:ext cx="923651" cy="461665"/>
          </a:xfrm>
          <a:prstGeom prst="rect">
            <a:avLst/>
          </a:prstGeom>
          <a:noFill/>
        </p:spPr>
        <p:txBody>
          <a:bodyPr wrap="none" rtlCol="0">
            <a:spAutoFit/>
          </a:bodyPr>
          <a:lstStyle/>
          <a:p>
            <a:r>
              <a:rPr lang="en-US" sz="2400" dirty="0" smtClean="0"/>
              <a:t>IO&lt;T&gt;</a:t>
            </a:r>
            <a:endParaRPr lang="en-US" sz="2400" dirty="0"/>
          </a:p>
        </p:txBody>
      </p:sp>
    </p:spTree>
    <p:extLst>
      <p:ext uri="{BB962C8B-B14F-4D97-AF65-F5344CB8AC3E}">
        <p14:creationId xmlns:p14="http://schemas.microsoft.com/office/powerpoint/2010/main" val="11349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ircle(in)">
                                      <p:cBhvr>
                                        <p:cTn id="53" dur="20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0-#ppt_w/2"/>
                                          </p:val>
                                        </p:tav>
                                        <p:tav tm="100000">
                                          <p:val>
                                            <p:strVal val="#ppt_x"/>
                                          </p:val>
                                        </p:tav>
                                      </p:tavLst>
                                    </p:anim>
                                    <p:anim calcmode="lin" valueType="num">
                                      <p:cBhvr additive="base">
                                        <p:cTn id="59" dur="500" fill="hold"/>
                                        <p:tgtEl>
                                          <p:spTgt spid="13"/>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0-#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childTnLst>
                          </p:cTn>
                        </p:par>
                        <p:par>
                          <p:cTn id="65" fill="hold">
                            <p:stCondLst>
                              <p:cond delay="1000"/>
                            </p:stCondLst>
                            <p:childTnLst>
                              <p:par>
                                <p:cTn id="66" presetID="2" presetClass="entr" presetSubtype="8"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0-#ppt_w/2"/>
                                          </p:val>
                                        </p:tav>
                                        <p:tav tm="100000">
                                          <p:val>
                                            <p:strVal val="#ppt_x"/>
                                          </p:val>
                                        </p:tav>
                                      </p:tavLst>
                                    </p:anim>
                                    <p:anim calcmode="lin" valueType="num">
                                      <p:cBhvr additive="base">
                                        <p:cTn id="69" dur="500" fill="hold"/>
                                        <p:tgtEl>
                                          <p:spTgt spid="26"/>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 presetClass="entr" presetSubtype="8"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0-#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par>
                          <p:cTn id="75" fill="hold">
                            <p:stCondLst>
                              <p:cond delay="2000"/>
                            </p:stCondLst>
                            <p:childTnLst>
                              <p:par>
                                <p:cTn id="76" presetID="2" presetClass="entr" presetSubtype="8"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additive="base">
                                        <p:cTn id="78" dur="500" fill="hold"/>
                                        <p:tgtEl>
                                          <p:spTgt spid="25"/>
                                        </p:tgtEl>
                                        <p:attrNameLst>
                                          <p:attrName>ppt_x</p:attrName>
                                        </p:attrNameLst>
                                      </p:cBhvr>
                                      <p:tavLst>
                                        <p:tav tm="0">
                                          <p:val>
                                            <p:strVal val="0-#ppt_w/2"/>
                                          </p:val>
                                        </p:tav>
                                        <p:tav tm="100000">
                                          <p:val>
                                            <p:strVal val="#ppt_x"/>
                                          </p:val>
                                        </p:tav>
                                      </p:tavLst>
                                    </p:anim>
                                    <p:anim calcmode="lin" valueType="num">
                                      <p:cBhvr additive="base">
                                        <p:cTn id="7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grpId="0" nodeType="clickEffect">
                                  <p:stCondLst>
                                    <p:cond delay="0"/>
                                  </p:stCondLst>
                                  <p:childTnLst>
                                    <p:set>
                                      <p:cBhvr>
                                        <p:cTn id="83" dur="1" fill="hold">
                                          <p:stCondLst>
                                            <p:cond delay="0"/>
                                          </p:stCondLst>
                                        </p:cTn>
                                        <p:tgtEl>
                                          <p:spTgt spid="28"/>
                                        </p:tgtEl>
                                        <p:attrNameLst>
                                          <p:attrName>style.visibility</p:attrName>
                                        </p:attrNameLst>
                                      </p:cBhvr>
                                      <p:to>
                                        <p:strVal val="visible"/>
                                      </p:to>
                                    </p:set>
                                    <p:anim calcmode="lin" valueType="num">
                                      <p:cBhvr>
                                        <p:cTn id="84" dur="1000" fill="hold"/>
                                        <p:tgtEl>
                                          <p:spTgt spid="28"/>
                                        </p:tgtEl>
                                        <p:attrNameLst>
                                          <p:attrName>ppt_w</p:attrName>
                                        </p:attrNameLst>
                                      </p:cBhvr>
                                      <p:tavLst>
                                        <p:tav tm="0">
                                          <p:val>
                                            <p:fltVal val="0"/>
                                          </p:val>
                                        </p:tav>
                                        <p:tav tm="100000">
                                          <p:val>
                                            <p:strVal val="#ppt_w"/>
                                          </p:val>
                                        </p:tav>
                                      </p:tavLst>
                                    </p:anim>
                                    <p:anim calcmode="lin" valueType="num">
                                      <p:cBhvr>
                                        <p:cTn id="85" dur="1000" fill="hold"/>
                                        <p:tgtEl>
                                          <p:spTgt spid="28"/>
                                        </p:tgtEl>
                                        <p:attrNameLst>
                                          <p:attrName>ppt_h</p:attrName>
                                        </p:attrNameLst>
                                      </p:cBhvr>
                                      <p:tavLst>
                                        <p:tav tm="0">
                                          <p:val>
                                            <p:fltVal val="0"/>
                                          </p:val>
                                        </p:tav>
                                        <p:tav tm="100000">
                                          <p:val>
                                            <p:strVal val="#ppt_h"/>
                                          </p:val>
                                        </p:tav>
                                      </p:tavLst>
                                    </p:anim>
                                    <p:anim calcmode="lin" valueType="num">
                                      <p:cBhvr>
                                        <p:cTn id="86" dur="1000" fill="hold"/>
                                        <p:tgtEl>
                                          <p:spTgt spid="28"/>
                                        </p:tgtEl>
                                        <p:attrNameLst>
                                          <p:attrName>style.rotation</p:attrName>
                                        </p:attrNameLst>
                                      </p:cBhvr>
                                      <p:tavLst>
                                        <p:tav tm="0">
                                          <p:val>
                                            <p:fltVal val="90"/>
                                          </p:val>
                                        </p:tav>
                                        <p:tav tm="100000">
                                          <p:val>
                                            <p:fltVal val="0"/>
                                          </p:val>
                                        </p:tav>
                                      </p:tavLst>
                                    </p:anim>
                                    <p:animEffect transition="in" filter="fade">
                                      <p:cBhvr>
                                        <p:cTn id="87" dur="1000"/>
                                        <p:tgtEl>
                                          <p:spTgt spid="28"/>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1000" fill="hold"/>
                                        <p:tgtEl>
                                          <p:spTgt spid="29"/>
                                        </p:tgtEl>
                                        <p:attrNameLst>
                                          <p:attrName>ppt_w</p:attrName>
                                        </p:attrNameLst>
                                      </p:cBhvr>
                                      <p:tavLst>
                                        <p:tav tm="0">
                                          <p:val>
                                            <p:fltVal val="0"/>
                                          </p:val>
                                        </p:tav>
                                        <p:tav tm="100000">
                                          <p:val>
                                            <p:strVal val="#ppt_w"/>
                                          </p:val>
                                        </p:tav>
                                      </p:tavLst>
                                    </p:anim>
                                    <p:anim calcmode="lin" valueType="num">
                                      <p:cBhvr>
                                        <p:cTn id="91" dur="1000" fill="hold"/>
                                        <p:tgtEl>
                                          <p:spTgt spid="29"/>
                                        </p:tgtEl>
                                        <p:attrNameLst>
                                          <p:attrName>ppt_h</p:attrName>
                                        </p:attrNameLst>
                                      </p:cBhvr>
                                      <p:tavLst>
                                        <p:tav tm="0">
                                          <p:val>
                                            <p:fltVal val="0"/>
                                          </p:val>
                                        </p:tav>
                                        <p:tav tm="100000">
                                          <p:val>
                                            <p:strVal val="#ppt_h"/>
                                          </p:val>
                                        </p:tav>
                                      </p:tavLst>
                                    </p:anim>
                                    <p:anim calcmode="lin" valueType="num">
                                      <p:cBhvr>
                                        <p:cTn id="92" dur="1000" fill="hold"/>
                                        <p:tgtEl>
                                          <p:spTgt spid="29"/>
                                        </p:tgtEl>
                                        <p:attrNameLst>
                                          <p:attrName>style.rotation</p:attrName>
                                        </p:attrNameLst>
                                      </p:cBhvr>
                                      <p:tavLst>
                                        <p:tav tm="0">
                                          <p:val>
                                            <p:fltVal val="90"/>
                                          </p:val>
                                        </p:tav>
                                        <p:tav tm="100000">
                                          <p:val>
                                            <p:fltVal val="0"/>
                                          </p:val>
                                        </p:tav>
                                      </p:tavLst>
                                    </p:anim>
                                    <p:animEffect transition="in" filter="fade">
                                      <p:cBhvr>
                                        <p:cTn id="9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5" grpId="0" animBg="1"/>
      <p:bldP spid="26" grpId="0" animBg="1"/>
      <p:bldP spid="27" grpId="0" animBg="1"/>
      <p:bldP spid="28"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 Events</a:t>
            </a:r>
            <a:endParaRPr lang="en-US" dirty="0"/>
          </a:p>
        </p:txBody>
      </p:sp>
      <p:sp>
        <p:nvSpPr>
          <p:cNvPr id="3" name="Content Placeholder 2"/>
          <p:cNvSpPr>
            <a:spLocks noGrp="1"/>
          </p:cNvSpPr>
          <p:nvPr>
            <p:ph idx="1"/>
          </p:nvPr>
        </p:nvSpPr>
        <p:spPr>
          <a:xfrm>
            <a:off x="389436" y="1447800"/>
            <a:ext cx="8363938" cy="2068259"/>
          </a:xfrm>
        </p:spPr>
        <p:txBody>
          <a:bodyPr>
            <a:noAutofit/>
          </a:bodyPr>
          <a:lstStyle/>
          <a:p>
            <a:r>
              <a:rPr lang="en-US" sz="3600" dirty="0" smtClean="0"/>
              <a:t>First Class Objects</a:t>
            </a:r>
          </a:p>
          <a:p>
            <a:r>
              <a:rPr lang="en-US" sz="3600" dirty="0" smtClean="0"/>
              <a:t>Disposable</a:t>
            </a:r>
          </a:p>
          <a:p>
            <a:r>
              <a:rPr lang="en-US" sz="3600" dirty="0" smtClean="0"/>
              <a:t>Supports DI/IOC</a:t>
            </a:r>
          </a:p>
          <a:p>
            <a:r>
              <a:rPr lang="en-US" sz="3600" dirty="0" err="1" smtClean="0"/>
              <a:t>Mockable</a:t>
            </a:r>
            <a:endParaRPr lang="en-US" sz="3600" dirty="0"/>
          </a:p>
        </p:txBody>
      </p:sp>
    </p:spTree>
    <p:extLst>
      <p:ext uri="{BB962C8B-B14F-4D97-AF65-F5344CB8AC3E}">
        <p14:creationId xmlns:p14="http://schemas.microsoft.com/office/powerpoint/2010/main" val="91682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r>
              <a:rPr lang="en-US" smtClean="0"/>
              <a:t>demo </a:t>
            </a:r>
            <a:endParaRPr lang="en-US" dirty="0"/>
          </a:p>
        </p:txBody>
      </p:sp>
      <p:sp>
        <p:nvSpPr>
          <p:cNvPr id="2" name="Title 1"/>
          <p:cNvSpPr>
            <a:spLocks noGrp="1"/>
          </p:cNvSpPr>
          <p:nvPr>
            <p:ph type="title"/>
          </p:nvPr>
        </p:nvSpPr>
        <p:spPr/>
        <p:txBody>
          <a:bodyPr/>
          <a:lstStyle/>
          <a:p>
            <a:r>
              <a:rPr lang="en-US" dirty="0" smtClean="0"/>
              <a:t>Composing with Events</a:t>
            </a:r>
            <a:endParaRPr lang="en-US" dirty="0"/>
          </a:p>
        </p:txBody>
      </p:sp>
    </p:spTree>
    <p:extLst>
      <p:ext uri="{BB962C8B-B14F-4D97-AF65-F5344CB8AC3E}">
        <p14:creationId xmlns:p14="http://schemas.microsoft.com/office/powerpoint/2010/main" val="3660652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LINQ operators</a:t>
            </a:r>
            <a:endParaRPr lang="en-US" dirty="0"/>
          </a:p>
        </p:txBody>
      </p:sp>
      <p:sp>
        <p:nvSpPr>
          <p:cNvPr id="3" name="Content Placeholder 2"/>
          <p:cNvSpPr>
            <a:spLocks noGrp="1"/>
          </p:cNvSpPr>
          <p:nvPr>
            <p:ph idx="1"/>
          </p:nvPr>
        </p:nvSpPr>
        <p:spPr/>
        <p:txBody>
          <a:bodyPr numCol="2">
            <a:normAutofit/>
          </a:bodyPr>
          <a:lstStyle/>
          <a:p>
            <a:r>
              <a:rPr lang="en-US" dirty="0" err="1" smtClean="0"/>
              <a:t>Amb</a:t>
            </a:r>
            <a:endParaRPr lang="en-US" dirty="0" smtClean="0"/>
          </a:p>
          <a:p>
            <a:r>
              <a:rPr lang="en-US" dirty="0" smtClean="0"/>
              <a:t>Asynchronous</a:t>
            </a:r>
          </a:p>
          <a:p>
            <a:r>
              <a:rPr lang="en-US" dirty="0" err="1" smtClean="0"/>
              <a:t>BufferWithCount</a:t>
            </a:r>
            <a:endParaRPr lang="en-US" dirty="0" smtClean="0"/>
          </a:p>
          <a:p>
            <a:r>
              <a:rPr lang="en-US" dirty="0" smtClean="0"/>
              <a:t>Catch</a:t>
            </a:r>
          </a:p>
          <a:p>
            <a:r>
              <a:rPr lang="en-US" dirty="0" err="1" smtClean="0"/>
              <a:t>Concat</a:t>
            </a:r>
            <a:endParaRPr lang="en-US" dirty="0" smtClean="0"/>
          </a:p>
          <a:p>
            <a:r>
              <a:rPr lang="en-US" dirty="0" smtClean="0"/>
              <a:t>Defer</a:t>
            </a:r>
          </a:p>
          <a:p>
            <a:r>
              <a:rPr lang="en-US" dirty="0" smtClean="0"/>
              <a:t>Delay</a:t>
            </a:r>
          </a:p>
          <a:p>
            <a:r>
              <a:rPr lang="en-US" dirty="0" smtClean="0"/>
              <a:t>Do</a:t>
            </a:r>
          </a:p>
          <a:p>
            <a:r>
              <a:rPr lang="en-US" dirty="0" smtClean="0"/>
              <a:t>Generate</a:t>
            </a:r>
          </a:p>
          <a:p>
            <a:r>
              <a:rPr lang="en-US" dirty="0" smtClean="0"/>
              <a:t>Merge</a:t>
            </a:r>
          </a:p>
          <a:p>
            <a:r>
              <a:rPr lang="en-US" dirty="0" err="1" smtClean="0"/>
              <a:t>OnErrorResumeNext</a:t>
            </a:r>
            <a:endParaRPr lang="en-US" dirty="0" smtClean="0"/>
          </a:p>
          <a:p>
            <a:r>
              <a:rPr lang="en-US" dirty="0" smtClean="0"/>
              <a:t>Repeat</a:t>
            </a:r>
          </a:p>
          <a:p>
            <a:r>
              <a:rPr lang="en-US" dirty="0" smtClean="0"/>
              <a:t>Retry</a:t>
            </a:r>
          </a:p>
          <a:p>
            <a:r>
              <a:rPr lang="en-US" dirty="0" smtClean="0"/>
              <a:t>Run</a:t>
            </a:r>
          </a:p>
          <a:p>
            <a:r>
              <a:rPr lang="en-US" dirty="0" err="1" smtClean="0"/>
              <a:t>StartWith</a:t>
            </a:r>
            <a:endParaRPr lang="en-US" dirty="0" smtClean="0"/>
          </a:p>
          <a:p>
            <a:r>
              <a:rPr lang="en-US" dirty="0" smtClean="0"/>
              <a:t>Timeout</a:t>
            </a:r>
            <a:endParaRPr lang="en-US" dirty="0"/>
          </a:p>
        </p:txBody>
      </p:sp>
    </p:spTree>
    <p:extLst>
      <p:ext uri="{BB962C8B-B14F-4D97-AF65-F5344CB8AC3E}">
        <p14:creationId xmlns:p14="http://schemas.microsoft.com/office/powerpoint/2010/main" val="4238870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Rx</a:t>
            </a:r>
            <a:endParaRPr lang="en-US" dirty="0"/>
          </a:p>
        </p:txBody>
      </p:sp>
      <p:pic>
        <p:nvPicPr>
          <p:cNvPr id="4" name="Picture 3" descr="http://www.minddriven.de/wp-content/uploads/2009/11/Rx_Logo_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6391" y="2577935"/>
            <a:ext cx="1572035" cy="20955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282" y="1660475"/>
            <a:ext cx="2343760" cy="1015206"/>
          </a:xfrm>
          <a:prstGeom prst="rect">
            <a:avLst/>
          </a:prstGeom>
        </p:spPr>
      </p:pic>
      <p:pic>
        <p:nvPicPr>
          <p:cNvPr id="1026" name="Picture 2" descr="C:\Projects\RX\Dice\Net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14182"/>
            <a:ext cx="928929"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Projects\RX\Dice\windowsphon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7685" y="723900"/>
            <a:ext cx="1713563" cy="800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525781" y="5580781"/>
            <a:ext cx="154561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RxJs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Rectangle 2"/>
          <p:cNvSpPr/>
          <p:nvPr/>
        </p:nvSpPr>
        <p:spPr>
          <a:xfrm>
            <a:off x="6073734" y="471719"/>
            <a:ext cx="2449710"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Rx-C++</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6820961" y="2441200"/>
            <a:ext cx="1906291" cy="923330"/>
          </a:xfrm>
          <a:prstGeom prst="rect">
            <a:avLst/>
          </a:prstGeom>
          <a:noFill/>
        </p:spPr>
        <p:txBody>
          <a:bodyPr wrap="none" lIns="91440" tIns="45720" rIns="91440" bIns="45720">
            <a:spAutoFit/>
          </a:bodyPr>
          <a:lstStyle/>
          <a:p>
            <a:pPr algn="ctr"/>
            <a:r>
              <a:rPr lang="en-US" sz="5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Rx.RB</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Rectangle 8"/>
          <p:cNvSpPr/>
          <p:nvPr/>
        </p:nvSpPr>
        <p:spPr>
          <a:xfrm>
            <a:off x="607548" y="2952254"/>
            <a:ext cx="1869423" cy="923330"/>
          </a:xfrm>
          <a:prstGeom prst="rect">
            <a:avLst/>
          </a:prstGeom>
          <a:noFill/>
        </p:spPr>
        <p:txBody>
          <a:bodyPr wrap="none" lIns="91440" tIns="45720" rIns="91440" bIns="45720">
            <a:spAutoFit/>
          </a:bodyPr>
          <a:lstStyle/>
          <a:p>
            <a:pPr algn="ctr"/>
            <a:r>
              <a:rPr lang="en-US" sz="5400" b="1" cap="none" spc="0"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Rx.Py</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Rectangle 10"/>
          <p:cNvSpPr/>
          <p:nvPr/>
        </p:nvSpPr>
        <p:spPr>
          <a:xfrm>
            <a:off x="1103589" y="5650507"/>
            <a:ext cx="234198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err="1" smtClean="0">
                <a:ln/>
                <a:solidFill>
                  <a:schemeClr val="accent3"/>
                </a:solidFill>
                <a:effectLst/>
              </a:rPr>
              <a:t>RxJava</a:t>
            </a:r>
            <a:endParaRPr lang="en-US" sz="5400" b="1" cap="none" spc="0" dirty="0">
              <a:ln/>
              <a:solidFill>
                <a:schemeClr val="accent3"/>
              </a:solidFill>
              <a:effectLst/>
            </a:endParaRPr>
          </a:p>
        </p:txBody>
      </p:sp>
      <p:sp>
        <p:nvSpPr>
          <p:cNvPr id="13" name="Rectangle 12"/>
          <p:cNvSpPr/>
          <p:nvPr/>
        </p:nvSpPr>
        <p:spPr>
          <a:xfrm>
            <a:off x="3540083" y="4884132"/>
            <a:ext cx="5334001" cy="646331"/>
          </a:xfrm>
          <a:prstGeom prst="rect">
            <a:avLst/>
          </a:prstGeom>
          <a:noFill/>
        </p:spPr>
        <p:txBody>
          <a:bodyPr wrap="square" lIns="91440" tIns="45720" rIns="91440" bIns="45720">
            <a:spAutoFit/>
          </a:bodyPr>
          <a:lstStyle/>
          <a:p>
            <a:pPr algn="ctr"/>
            <a:r>
              <a:rPr lang="en-US" sz="3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Reactive </a:t>
            </a:r>
            <a:r>
              <a:rPr lang="en-US" sz="3600" b="1" cap="none" spc="0"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Scala</a:t>
            </a:r>
            <a:r>
              <a:rPr lang="en-US" sz="36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r>
              <a:rPr lang="en-US" sz="3600" b="1" cap="none" spc="0"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MongoDB</a:t>
            </a:r>
            <a:endParaRPr 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4" name="Rectangle 13"/>
          <p:cNvSpPr/>
          <p:nvPr/>
        </p:nvSpPr>
        <p:spPr>
          <a:xfrm>
            <a:off x="4781780" y="3608834"/>
            <a:ext cx="4078361"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Haskell - FRP</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15" name="Picture 14">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4306" y="1227854"/>
            <a:ext cx="2136676" cy="2136676"/>
          </a:xfrm>
          <a:prstGeom prst="rect">
            <a:avLst/>
          </a:prstGeom>
        </p:spPr>
      </p:pic>
      <p:sp>
        <p:nvSpPr>
          <p:cNvPr id="6" name="Rectangle 5"/>
          <p:cNvSpPr/>
          <p:nvPr/>
        </p:nvSpPr>
        <p:spPr>
          <a:xfrm>
            <a:off x="4041377" y="5650507"/>
            <a:ext cx="2056974" cy="923330"/>
          </a:xfrm>
          <a:prstGeom prst="rect">
            <a:avLst/>
          </a:prstGeom>
          <a:noFill/>
        </p:spPr>
        <p:txBody>
          <a:bodyPr wrap="none" lIns="91440" tIns="45720" rIns="91440" bIns="45720">
            <a:spAutoFit/>
          </a:bodyPr>
          <a:lstStyle/>
          <a:p>
            <a:pPr algn="ctr"/>
            <a:r>
              <a:rPr lang="en-US" sz="5400" b="1"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RxPhp</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angle 7"/>
          <p:cNvSpPr/>
          <p:nvPr/>
        </p:nvSpPr>
        <p:spPr>
          <a:xfrm>
            <a:off x="1447978" y="4456308"/>
            <a:ext cx="22531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smtClean="0">
                <a:ln/>
                <a:solidFill>
                  <a:schemeClr val="accent3"/>
                </a:solidFill>
                <a:effectLst/>
              </a:rPr>
              <a:t>Rx-Perl</a:t>
            </a:r>
          </a:p>
        </p:txBody>
      </p:sp>
      <p:sp>
        <p:nvSpPr>
          <p:cNvPr id="12" name="Rectangle 11"/>
          <p:cNvSpPr/>
          <p:nvPr/>
        </p:nvSpPr>
        <p:spPr>
          <a:xfrm>
            <a:off x="7391977" y="1389614"/>
            <a:ext cx="97975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F#</a:t>
            </a:r>
            <a:endParaRPr lang="en-US" sz="5400" b="1" cap="none" spc="0" dirty="0">
              <a:ln/>
              <a:solidFill>
                <a:schemeClr val="accent4"/>
              </a:solidFill>
              <a:effectLst/>
            </a:endParaRPr>
          </a:p>
        </p:txBody>
      </p:sp>
    </p:spTree>
    <p:extLst>
      <p:ext uri="{BB962C8B-B14F-4D97-AF65-F5344CB8AC3E}">
        <p14:creationId xmlns:p14="http://schemas.microsoft.com/office/powerpoint/2010/main" val="2278346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1000"/>
                                        <p:tgtEl>
                                          <p:spTgt spid="102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5" grpId="0"/>
      <p:bldP spid="9" grpId="0"/>
      <p:bldP spid="11" grpId="0"/>
      <p:bldP spid="13" grpId="0"/>
      <p:bldP spid="14" grpId="0"/>
      <p:bldP spid="6" grpId="0"/>
      <p:bldP spid="8"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3"/>
          </a:xfrm>
        </p:spPr>
        <p:txBody>
          <a:bodyPr>
            <a:normAutofit fontScale="90000"/>
          </a:bodyPr>
          <a:lstStyle/>
          <a:p>
            <a:r>
              <a:rPr lang="en-US" dirty="0" smtClean="0"/>
              <a:t>Common Uses</a:t>
            </a:r>
            <a:endParaRPr lang="en-US" dirty="0"/>
          </a:p>
        </p:txBody>
      </p:sp>
      <p:pic>
        <p:nvPicPr>
          <p:cNvPr id="4" name="Picture 3" descr="http://www.minddriven.de/wp-content/uploads/2009/11/Rx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181" y="2963008"/>
            <a:ext cx="1886441" cy="25146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Projects\RX\Dice\Ek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342" y="1600201"/>
            <a:ext cx="1657782"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Projects\RX\Dice\manufacturing-robot-66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44" y="4078288"/>
            <a:ext cx="2130980" cy="2130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Projects\RX\Dice\SpaceShuttl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87101" y="4038346"/>
            <a:ext cx="1596273" cy="217036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Projects\RX\Dice\stock_market_ticker_link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2925" y="1611924"/>
            <a:ext cx="1934079" cy="171604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Projects\RX\Dice\Nav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383" y="914401"/>
            <a:ext cx="1743597" cy="170024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Projects\RX\Dice\Phone7.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638" y="914401"/>
            <a:ext cx="992006" cy="160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64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r>
              <a:rPr lang="en-US" dirty="0" smtClean="0"/>
              <a:t>Twitter: @</a:t>
            </a:r>
            <a:r>
              <a:rPr lang="en-US" dirty="0" err="1" smtClean="0"/>
              <a:t>ReactiveX</a:t>
            </a:r>
            <a:r>
              <a:rPr lang="en-US" dirty="0" smtClean="0"/>
              <a:t> #</a:t>
            </a:r>
            <a:r>
              <a:rPr lang="en-US" dirty="0" err="1" smtClean="0"/>
              <a:t>RxNet</a:t>
            </a:r>
            <a:r>
              <a:rPr lang="en-US" dirty="0" smtClean="0"/>
              <a:t> #</a:t>
            </a:r>
            <a:r>
              <a:rPr lang="en-US" dirty="0" err="1" smtClean="0"/>
              <a:t>RxJs</a:t>
            </a:r>
            <a:r>
              <a:rPr lang="en-US" dirty="0" smtClean="0"/>
              <a:t> #RxJava</a:t>
            </a:r>
          </a:p>
          <a:p>
            <a:r>
              <a:rPr lang="en-US" dirty="0" smtClean="0"/>
              <a:t>Rx </a:t>
            </a:r>
            <a:r>
              <a:rPr lang="en-US" dirty="0"/>
              <a:t>Data Developer Center: </a:t>
            </a:r>
            <a:br>
              <a:rPr lang="en-US" dirty="0"/>
            </a:br>
            <a:r>
              <a:rPr lang="en-US" dirty="0">
                <a:hlinkClick r:id="rId2"/>
              </a:rPr>
              <a:t>http://msdn.microsoft.com/data/gg577609</a:t>
            </a:r>
            <a:r>
              <a:rPr lang="en-US" dirty="0"/>
              <a:t> </a:t>
            </a:r>
            <a:endParaRPr lang="en-US" dirty="0" smtClean="0"/>
          </a:p>
          <a:p>
            <a:r>
              <a:rPr lang="en-US" dirty="0"/>
              <a:t>Source: </a:t>
            </a:r>
            <a:r>
              <a:rPr lang="en-US" dirty="0">
                <a:hlinkClick r:id="rId3"/>
              </a:rPr>
              <a:t>https://</a:t>
            </a:r>
            <a:r>
              <a:rPr lang="en-US" dirty="0" smtClean="0">
                <a:hlinkClick r:id="rId3"/>
              </a:rPr>
              <a:t>github.com/Reactive-Extensions</a:t>
            </a:r>
            <a:r>
              <a:rPr lang="en-US" dirty="0"/>
              <a:t/>
            </a:r>
            <a:br>
              <a:rPr lang="en-US" dirty="0"/>
            </a:br>
            <a:r>
              <a:rPr lang="en-US" dirty="0" smtClean="0"/>
              <a:t>	    </a:t>
            </a:r>
            <a:r>
              <a:rPr lang="en-US" dirty="0" smtClean="0">
                <a:hlinkClick r:id="rId4"/>
              </a:rPr>
              <a:t>https</a:t>
            </a:r>
            <a:r>
              <a:rPr lang="en-US" dirty="0">
                <a:hlinkClick r:id="rId4"/>
              </a:rPr>
              <a:t>://rx.codeplex.com</a:t>
            </a:r>
            <a:r>
              <a:rPr lang="en-US" dirty="0" smtClean="0">
                <a:hlinkClick r:id="rId4"/>
              </a:rPr>
              <a:t>/</a:t>
            </a:r>
            <a:r>
              <a:rPr lang="en-US" dirty="0" smtClean="0"/>
              <a:t> </a:t>
            </a:r>
            <a:endParaRPr lang="en-US" dirty="0"/>
          </a:p>
          <a:p>
            <a:r>
              <a:rPr lang="en-US" dirty="0"/>
              <a:t>Reactive Extensions Team Blog: </a:t>
            </a:r>
            <a:r>
              <a:rPr lang="en-US" dirty="0" smtClean="0">
                <a:hlinkClick r:id="rId5"/>
              </a:rPr>
              <a:t>http</a:t>
            </a:r>
            <a:r>
              <a:rPr lang="en-US" dirty="0">
                <a:hlinkClick r:id="rId5"/>
              </a:rPr>
              <a:t>://</a:t>
            </a:r>
            <a:r>
              <a:rPr lang="en-US" dirty="0" smtClean="0">
                <a:hlinkClick r:id="rId5"/>
              </a:rPr>
              <a:t>blogs.msdn.com/rxteam</a:t>
            </a:r>
            <a:endParaRPr lang="en-US" dirty="0" smtClean="0"/>
          </a:p>
          <a:p>
            <a:r>
              <a:rPr lang="en-US" dirty="0"/>
              <a:t>Rx Forum</a:t>
            </a:r>
            <a:br>
              <a:rPr lang="en-US" dirty="0"/>
            </a:br>
            <a:r>
              <a:rPr lang="en-US" dirty="0">
                <a:hlinkClick r:id="rId6"/>
              </a:rPr>
              <a:t>http://social.msdn.microsoft.com/Forums/en-US/rx/threads</a:t>
            </a:r>
            <a:r>
              <a:rPr lang="en-US" dirty="0"/>
              <a:t> </a:t>
            </a:r>
          </a:p>
          <a:p>
            <a:r>
              <a:rPr lang="en-US" dirty="0" smtClean="0"/>
              <a:t>Channel9</a:t>
            </a:r>
            <a:r>
              <a:rPr lang="en-US" dirty="0"/>
              <a:t>: </a:t>
            </a:r>
            <a:r>
              <a:rPr lang="en-US" dirty="0" smtClean="0">
                <a:hlinkClick r:id="rId7"/>
              </a:rPr>
              <a:t>http</a:t>
            </a:r>
            <a:r>
              <a:rPr lang="en-US" dirty="0">
                <a:hlinkClick r:id="rId7"/>
              </a:rPr>
              <a:t>://channel9.msdn.com/Tags/Rx</a:t>
            </a:r>
            <a:r>
              <a:rPr lang="en-US" dirty="0"/>
              <a:t> </a:t>
            </a:r>
            <a:endParaRPr lang="en-US" dirty="0" smtClean="0"/>
          </a:p>
          <a:p>
            <a:r>
              <a:rPr lang="en-US" dirty="0"/>
              <a:t>Paper.li: </a:t>
            </a:r>
            <a:r>
              <a:rPr lang="en-US" dirty="0">
                <a:hlinkClick r:id="rId8"/>
              </a:rPr>
              <a:t>http://</a:t>
            </a:r>
            <a:r>
              <a:rPr lang="en-US" dirty="0" smtClean="0">
                <a:hlinkClick r:id="rId8"/>
              </a:rPr>
              <a:t>paper.li/jimwooley/1365169132</a:t>
            </a:r>
            <a:endParaRPr lang="en-US" dirty="0" smtClean="0"/>
          </a:p>
          <a:p>
            <a:r>
              <a:rPr lang="en-US" sz="2000" dirty="0" smtClean="0"/>
              <a:t>Free </a:t>
            </a:r>
            <a:r>
              <a:rPr lang="en-US" sz="2000" dirty="0" err="1" smtClean="0"/>
              <a:t>Ebook</a:t>
            </a:r>
            <a:r>
              <a:rPr lang="en-US" sz="2000" dirty="0" smtClean="0"/>
              <a:t>: </a:t>
            </a:r>
            <a:r>
              <a:rPr lang="en-US" dirty="0">
                <a:hlinkClick r:id="rId9"/>
              </a:rPr>
              <a:t>http://www.introtorx.com/</a:t>
            </a:r>
            <a:endParaRPr lang="en-US" dirty="0"/>
          </a:p>
          <a:p>
            <a:endParaRPr lang="en-US" dirty="0"/>
          </a:p>
          <a:p>
            <a:endParaRPr lang="en-US" dirty="0" smtClean="0"/>
          </a:p>
          <a:p>
            <a:endParaRPr lang="en-US" dirty="0" smtClean="0"/>
          </a:p>
        </p:txBody>
      </p:sp>
    </p:spTree>
    <p:extLst>
      <p:ext uri="{BB962C8B-B14F-4D97-AF65-F5344CB8AC3E}">
        <p14:creationId xmlns:p14="http://schemas.microsoft.com/office/powerpoint/2010/main" val="2537536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rmAutofit fontScale="90000"/>
          </a:bodyPr>
          <a:lstStyle/>
          <a:p>
            <a:r>
              <a:rPr lang="en-US" dirty="0" smtClean="0"/>
              <a:t>Reactive Extensions</a:t>
            </a:r>
            <a:endParaRPr lang="en-US" dirty="0"/>
          </a:p>
        </p:txBody>
      </p:sp>
      <p:sp>
        <p:nvSpPr>
          <p:cNvPr id="3" name="Text Placeholder 2"/>
          <p:cNvSpPr>
            <a:spLocks noGrp="1"/>
          </p:cNvSpPr>
          <p:nvPr>
            <p:ph type="body" sz="quarter" idx="10"/>
          </p:nvPr>
        </p:nvSpPr>
        <p:spPr>
          <a:xfrm>
            <a:off x="389436" y="1447800"/>
            <a:ext cx="8363938" cy="3877985"/>
          </a:xfrm>
        </p:spPr>
        <p:txBody>
          <a:bodyPr>
            <a:normAutofit/>
          </a:bodyPr>
          <a:lstStyle/>
          <a:p>
            <a:pPr marL="0" indent="0" algn="ctr">
              <a:buNone/>
            </a:pPr>
            <a:r>
              <a:rPr lang="en-US" sz="4800" i="1" dirty="0"/>
              <a:t>“</a:t>
            </a:r>
            <a:r>
              <a:rPr lang="en-US" sz="4800" i="1" dirty="0" smtClean="0"/>
              <a:t>Rx </a:t>
            </a:r>
            <a:r>
              <a:rPr lang="en-US" sz="4800" i="1" dirty="0"/>
              <a:t>is a library for </a:t>
            </a:r>
            <a:endParaRPr lang="en-US" sz="4800" i="1" dirty="0" smtClean="0"/>
          </a:p>
          <a:p>
            <a:pPr marL="0" indent="0" algn="ctr">
              <a:buNone/>
            </a:pPr>
            <a:r>
              <a:rPr lang="en-US" sz="4800" i="1" dirty="0" smtClean="0">
                <a:solidFill>
                  <a:schemeClr val="accent2"/>
                </a:solidFill>
              </a:rPr>
              <a:t>composing</a:t>
            </a:r>
            <a:r>
              <a:rPr lang="en-US" sz="4800" i="1" dirty="0" smtClean="0"/>
              <a:t> </a:t>
            </a:r>
            <a:r>
              <a:rPr lang="en-US" sz="4800" i="1" dirty="0">
                <a:solidFill>
                  <a:schemeClr val="accent2"/>
                </a:solidFill>
              </a:rPr>
              <a:t>asynchronous</a:t>
            </a:r>
            <a:r>
              <a:rPr lang="en-US" sz="4800" i="1" dirty="0"/>
              <a:t> </a:t>
            </a:r>
            <a:r>
              <a:rPr lang="en-US" sz="4800" i="1" dirty="0" smtClean="0"/>
              <a:t>and</a:t>
            </a:r>
          </a:p>
          <a:p>
            <a:pPr marL="0" indent="0" algn="ctr">
              <a:buNone/>
            </a:pPr>
            <a:r>
              <a:rPr lang="en-US" sz="4800" i="1" dirty="0" smtClean="0"/>
              <a:t> </a:t>
            </a:r>
            <a:r>
              <a:rPr lang="en-US" sz="4800" i="1" dirty="0">
                <a:solidFill>
                  <a:schemeClr val="accent2"/>
                </a:solidFill>
              </a:rPr>
              <a:t>event</a:t>
            </a:r>
            <a:r>
              <a:rPr lang="en-US" sz="4800" i="1" dirty="0"/>
              <a:t>-based programs using </a:t>
            </a:r>
            <a:endParaRPr lang="en-US" sz="4800" i="1" dirty="0" smtClean="0"/>
          </a:p>
          <a:p>
            <a:pPr marL="0" indent="0" algn="ctr">
              <a:buNone/>
            </a:pPr>
            <a:r>
              <a:rPr lang="en-US" sz="4800" i="1" dirty="0" smtClean="0">
                <a:solidFill>
                  <a:schemeClr val="accent2"/>
                </a:solidFill>
              </a:rPr>
              <a:t>observable </a:t>
            </a:r>
            <a:r>
              <a:rPr lang="en-US" sz="4800" i="1" dirty="0">
                <a:solidFill>
                  <a:schemeClr val="accent2"/>
                </a:solidFill>
              </a:rPr>
              <a:t>collections</a:t>
            </a:r>
            <a:r>
              <a:rPr lang="en-US" sz="4800" i="1" dirty="0"/>
              <a:t>.”</a:t>
            </a:r>
          </a:p>
        </p:txBody>
      </p:sp>
    </p:spTree>
    <p:extLst>
      <p:ext uri="{BB962C8B-B14F-4D97-AF65-F5344CB8AC3E}">
        <p14:creationId xmlns:p14="http://schemas.microsoft.com/office/powerpoint/2010/main" val="219124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3048000" y="2732703"/>
            <a:ext cx="2895600" cy="1610697"/>
          </a:xfrm>
          <a:solidFill>
            <a:srgbClr val="000000">
              <a:alpha val="69804"/>
            </a:srgbClr>
          </a:solidFill>
          <a:effectLst>
            <a:softEdge rad="63500"/>
          </a:effectLst>
        </p:spPr>
        <p:style>
          <a:lnRef idx="1">
            <a:schemeClr val="accent1"/>
          </a:lnRef>
          <a:fillRef idx="2">
            <a:schemeClr val="accent1"/>
          </a:fillRef>
          <a:effectRef idx="1">
            <a:schemeClr val="accent1"/>
          </a:effectRef>
          <a:fontRef idx="minor">
            <a:schemeClr val="dk1"/>
          </a:fontRef>
        </p:style>
        <p:txBody>
          <a:bodyPr anchor="ctr"/>
          <a:lstStyle/>
          <a:p>
            <a:pPr algn="ctr"/>
            <a:r>
              <a:rPr lang="en-US" cap="small" dirty="0" smtClean="0">
                <a:solidFill>
                  <a:schemeClr val="tx1"/>
                </a:solidFill>
              </a:rPr>
              <a:t>Rx In Action</a:t>
            </a:r>
            <a:br>
              <a:rPr lang="en-US" cap="small" dirty="0" smtClean="0">
                <a:solidFill>
                  <a:schemeClr val="tx1"/>
                </a:solidFill>
              </a:rPr>
            </a:br>
            <a:r>
              <a:rPr lang="en-US" cap="small" dirty="0" smtClean="0">
                <a:solidFill>
                  <a:schemeClr val="tx1"/>
                </a:solidFill>
              </a:rPr>
              <a:t>Reactions?</a:t>
            </a:r>
            <a:endParaRPr lang="en-US" cap="small" dirty="0">
              <a:solidFill>
                <a:schemeClr val="tx1"/>
              </a:solidFill>
            </a:endParaRPr>
          </a:p>
        </p:txBody>
      </p:sp>
      <p:pic>
        <p:nvPicPr>
          <p:cNvPr id="5" name="Picture 2" descr="\\WOOLEYHOMESVR\Photos\MVP_Logo_Kit\MVP Logo Kit\MVP_FullColor_ForSc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3040" y="12555"/>
            <a:ext cx="1230960" cy="1931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WOOLEYHOMESVR\Photos\Misc Jims Pictures\LinqInActionCo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840" y="12555"/>
            <a:ext cx="1600200" cy="2005584"/>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10886" y="5489202"/>
            <a:ext cx="2895600" cy="1368798"/>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ormAutofit/>
          </a:bodyPr>
          <a:lstStyle>
            <a:lvl1pPr marL="0" indent="0" algn="l" defTabSz="914400" rtl="0" eaLnBrk="1" latinLnBrk="0" hangingPunct="1">
              <a:spcBef>
                <a:spcPct val="20000"/>
              </a:spcBef>
              <a:buClr>
                <a:schemeClr val="accent1">
                  <a:lumMod val="60000"/>
                  <a:lumOff val="40000"/>
                </a:schemeClr>
              </a:buClr>
              <a:buFont typeface="Arial" pitchFamily="34" charset="0"/>
              <a:buNone/>
              <a:defRPr sz="2200" kern="1200">
                <a:solidFill>
                  <a:srgbClr val="FFFFFF"/>
                </a:solidFill>
                <a:latin typeface="+mn-lt"/>
                <a:ea typeface="+mn-ea"/>
                <a:cs typeface="+mn-cs"/>
              </a:defRPr>
            </a:lvl1pPr>
            <a:lvl2pPr marL="457200" indent="0" algn="ctr" defTabSz="914400" rtl="0" eaLnBrk="1" latinLnBrk="0" hangingPunct="1">
              <a:spcBef>
                <a:spcPct val="20000"/>
              </a:spcBef>
              <a:buClr>
                <a:schemeClr val="accent1">
                  <a:lumMod val="60000"/>
                  <a:lumOff val="40000"/>
                </a:schemeClr>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4"/>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5"/>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6"/>
              </a:buClr>
              <a:buFont typeface="Arial" pitchFamily="34" charset="0"/>
              <a:buNone/>
              <a:defRPr sz="1600" kern="1200">
                <a:solidFill>
                  <a:schemeClr val="tx1">
                    <a:tint val="75000"/>
                  </a:schemeClr>
                </a:solidFill>
                <a:latin typeface="+mn-lt"/>
                <a:ea typeface="+mn-ea"/>
                <a:cs typeface="+mn-cs"/>
              </a:defRPr>
            </a:lvl9pPr>
          </a:lstStyle>
          <a:p>
            <a:pPr algn="r"/>
            <a:r>
              <a:rPr lang="en-US" dirty="0" smtClean="0"/>
              <a:t>Jim Wooley</a:t>
            </a:r>
          </a:p>
          <a:p>
            <a:pPr algn="r"/>
            <a:r>
              <a:rPr lang="en-US" dirty="0" smtClean="0">
                <a:hlinkClick r:id="rId5"/>
              </a:rPr>
              <a:t>www.ThinqLinq.com</a:t>
            </a:r>
            <a:endParaRPr lang="en-US" dirty="0" smtClean="0"/>
          </a:p>
          <a:p>
            <a:pPr algn="r"/>
            <a:r>
              <a:rPr lang="en-US" dirty="0" smtClean="0"/>
              <a:t>Twitter: @</a:t>
            </a:r>
            <a:r>
              <a:rPr lang="en-US" dirty="0" err="1" smtClean="0"/>
              <a:t>JimWooley</a:t>
            </a:r>
            <a:endParaRPr lang="en-US" dirty="0"/>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24200" y="2823676"/>
            <a:ext cx="681182" cy="685800"/>
          </a:xfrm>
          <a:prstGeom prst="rect">
            <a:avLst/>
          </a:prstGeom>
        </p:spPr>
      </p:pic>
    </p:spTree>
    <p:extLst>
      <p:ext uri="{BB962C8B-B14F-4D97-AF65-F5344CB8AC3E}">
        <p14:creationId xmlns:p14="http://schemas.microsoft.com/office/powerpoint/2010/main" val="2613547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a:t>
            </a:r>
            <a:r>
              <a:rPr lang="en-US" dirty="0" err="1" smtClean="0"/>
              <a:t>vs</a:t>
            </a:r>
            <a:r>
              <a:rPr lang="en-US" dirty="0" smtClean="0"/>
              <a:t> Push – Audience Participation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200" y="1705182"/>
            <a:ext cx="2590800" cy="259080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4" y="1628982"/>
            <a:ext cx="2819400" cy="2723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quot;No&quot; Symbol 4"/>
          <p:cNvSpPr/>
          <p:nvPr/>
        </p:nvSpPr>
        <p:spPr>
          <a:xfrm>
            <a:off x="1247774" y="1428524"/>
            <a:ext cx="3048000" cy="3124200"/>
          </a:xfrm>
          <a:prstGeom prst="noSmoking">
            <a:avLst>
              <a:gd name="adj" fmla="val 502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quot;No&quot; Symbol 6"/>
          <p:cNvSpPr/>
          <p:nvPr/>
        </p:nvSpPr>
        <p:spPr>
          <a:xfrm>
            <a:off x="4791074" y="1428524"/>
            <a:ext cx="3048000" cy="3124200"/>
          </a:xfrm>
          <a:prstGeom prst="noSmoking">
            <a:avLst>
              <a:gd name="adj" fmla="val 502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1494" y="3505200"/>
            <a:ext cx="4572000" cy="4781176"/>
          </a:xfrm>
          <a:prstGeom prst="ellipse">
            <a:avLst/>
          </a:prstGeom>
          <a:ln>
            <a:noFill/>
          </a:ln>
          <a:effectLst>
            <a:softEdge rad="112500"/>
          </a:effectLst>
        </p:spPr>
      </p:pic>
    </p:spTree>
    <p:extLst>
      <p:ext uri="{BB962C8B-B14F-4D97-AF65-F5344CB8AC3E}">
        <p14:creationId xmlns:p14="http://schemas.microsoft.com/office/powerpoint/2010/main" val="1491541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2000"/>
                                        <p:tgtEl>
                                          <p:spTgt spid="7"/>
                                        </p:tgtEl>
                                      </p:cBhvr>
                                    </p:animEffect>
                                    <p:anim calcmode="lin" valueType="num">
                                      <p:cBhvr>
                                        <p:cTn id="29" dur="2000" fill="hold"/>
                                        <p:tgtEl>
                                          <p:spTgt spid="7"/>
                                        </p:tgtEl>
                                        <p:attrNameLst>
                                          <p:attrName>ppt_w</p:attrName>
                                        </p:attrNameLst>
                                      </p:cBhvr>
                                      <p:tavLst>
                                        <p:tav tm="0" fmla="#ppt_w*sin(2.5*pi*$)">
                                          <p:val>
                                            <p:fltVal val="0"/>
                                          </p:val>
                                        </p:tav>
                                        <p:tav tm="100000">
                                          <p:val>
                                            <p:fltVal val="1"/>
                                          </p:val>
                                        </p:tav>
                                      </p:tavLst>
                                    </p:anim>
                                    <p:anim calcmode="lin" valueType="num">
                                      <p:cBhvr>
                                        <p:cTn id="30"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a:t>
            </a:r>
            <a:r>
              <a:rPr lang="en-US" dirty="0" err="1" smtClean="0"/>
              <a:t>vs</a:t>
            </a:r>
            <a:r>
              <a:rPr lang="en-US" dirty="0" smtClean="0"/>
              <a:t> Push</a:t>
            </a:r>
            <a:endParaRPr lang="en-US" dirty="0"/>
          </a:p>
        </p:txBody>
      </p:sp>
      <p:sp>
        <p:nvSpPr>
          <p:cNvPr id="3" name="Content Placeholder 2"/>
          <p:cNvSpPr>
            <a:spLocks noGrp="1"/>
          </p:cNvSpPr>
          <p:nvPr>
            <p:ph idx="1"/>
          </p:nvPr>
        </p:nvSpPr>
        <p:spPr>
          <a:xfrm>
            <a:off x="533400" y="2438400"/>
            <a:ext cx="8153400" cy="3687763"/>
          </a:xfrm>
        </p:spPr>
        <p:txBody>
          <a:bodyPr/>
          <a:lstStyle/>
          <a:p>
            <a:pPr marL="0" indent="0">
              <a:buNone/>
            </a:pPr>
            <a:r>
              <a:rPr lang="en-US" dirty="0" smtClean="0"/>
              <a:t>From candy in </a:t>
            </a:r>
            <a:r>
              <a:rPr lang="en-US" dirty="0" err="1" smtClean="0"/>
              <a:t>bagOfCandies</a:t>
            </a:r>
            <a:endParaRPr lang="en-US" dirty="0" smtClean="0"/>
          </a:p>
          <a:p>
            <a:pPr marL="0" indent="0">
              <a:buNone/>
            </a:pPr>
            <a:r>
              <a:rPr lang="en-US" dirty="0" smtClean="0"/>
              <a:t>Where Not </a:t>
            </a:r>
            <a:r>
              <a:rPr lang="en-US" dirty="0" err="1" smtClean="0"/>
              <a:t>candy.HasNuts</a:t>
            </a:r>
            <a:endParaRPr lang="en-US" dirty="0"/>
          </a:p>
          <a:p>
            <a:pPr marL="0" indent="0">
              <a:buNone/>
            </a:pPr>
            <a:r>
              <a:rPr lang="en-US" dirty="0" smtClean="0"/>
              <a:t>Group candy By Key = </a:t>
            </a:r>
            <a:r>
              <a:rPr lang="en-US" dirty="0" err="1" smtClean="0"/>
              <a:t>candy.Name</a:t>
            </a:r>
            <a:r>
              <a:rPr lang="en-US" dirty="0" smtClean="0"/>
              <a:t> into </a:t>
            </a:r>
            <a:r>
              <a:rPr lang="en-US" dirty="0" err="1" smtClean="0"/>
              <a:t>GroupedCandies</a:t>
            </a:r>
            <a:endParaRPr lang="en-US" dirty="0" smtClean="0"/>
          </a:p>
          <a:p>
            <a:pPr marL="0" indent="0">
              <a:buNone/>
            </a:pPr>
            <a:r>
              <a:rPr lang="en-US" dirty="0" smtClean="0"/>
              <a:t>Select new {Key, </a:t>
            </a:r>
            <a:r>
              <a:rPr lang="en-US" dirty="0" err="1" smtClean="0"/>
              <a:t>CandyCount</a:t>
            </a:r>
            <a:r>
              <a:rPr lang="en-US" dirty="0" smtClean="0"/>
              <a:t> = </a:t>
            </a:r>
            <a:r>
              <a:rPr lang="en-US" dirty="0" err="1" smtClean="0"/>
              <a:t>GroupedCandies.Count</a:t>
            </a:r>
            <a:r>
              <a:rPr lang="en-US" dirty="0"/>
              <a:t>}</a:t>
            </a:r>
          </a:p>
        </p:txBody>
      </p:sp>
    </p:spTree>
    <p:extLst>
      <p:ext uri="{BB962C8B-B14F-4D97-AF65-F5344CB8AC3E}">
        <p14:creationId xmlns:p14="http://schemas.microsoft.com/office/powerpoint/2010/main" val="1922129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IEnumerator</a:t>
            </a:r>
            <a:r>
              <a:rPr lang="en-US" dirty="0" smtClean="0"/>
              <a:t> vs. </a:t>
            </a:r>
            <a:r>
              <a:rPr lang="en-US" dirty="0" err="1" smtClean="0"/>
              <a:t>IObserver</a:t>
            </a:r>
            <a:endParaRPr lang="en-US" dirty="0"/>
          </a:p>
        </p:txBody>
      </p:sp>
      <p:sp>
        <p:nvSpPr>
          <p:cNvPr id="3" name="Text Placeholder 2"/>
          <p:cNvSpPr>
            <a:spLocks noGrp="1"/>
          </p:cNvSpPr>
          <p:nvPr>
            <p:ph type="body" sz="quarter" idx="10"/>
          </p:nvPr>
        </p:nvSpPr>
        <p:spPr>
          <a:xfrm>
            <a:off x="862484" y="1600200"/>
            <a:ext cx="6515994" cy="1905000"/>
          </a:xfrm>
          <a:solidFill>
            <a:schemeClr val="tx1">
              <a:lumMod val="65000"/>
            </a:schemeClr>
          </a:solidFill>
        </p:spPr>
        <p:txBody>
          <a:bodyPr>
            <a:normAutofit lnSpcReduction="10000"/>
          </a:bodyPr>
          <a:lstStyle/>
          <a:p>
            <a:r>
              <a:rPr lang="en-US" dirty="0" smtClean="0">
                <a:solidFill>
                  <a:srgbClr val="400080"/>
                </a:solidFill>
              </a:rPr>
              <a:t>public</a:t>
            </a:r>
            <a:r>
              <a:rPr lang="en-US" dirty="0"/>
              <a:t> </a:t>
            </a:r>
            <a:r>
              <a:rPr lang="en-US" dirty="0">
                <a:solidFill>
                  <a:srgbClr val="400080"/>
                </a:solidFill>
              </a:rPr>
              <a:t>interface</a:t>
            </a:r>
            <a:r>
              <a:rPr lang="en-US" dirty="0"/>
              <a:t> </a:t>
            </a:r>
            <a:r>
              <a:rPr lang="en-US" dirty="0" err="1" smtClean="0">
                <a:solidFill>
                  <a:srgbClr val="2B91AF"/>
                </a:solidFill>
              </a:rPr>
              <a:t>IEnumerator</a:t>
            </a:r>
            <a:endParaRPr lang="en-US" dirty="0" smtClean="0">
              <a:solidFill>
                <a:srgbClr val="2B91AF"/>
              </a:solidFill>
            </a:endParaRPr>
          </a:p>
          <a:p>
            <a:r>
              <a:rPr lang="en-US" dirty="0" smtClean="0"/>
              <a:t>{</a:t>
            </a:r>
          </a:p>
          <a:p>
            <a:r>
              <a:rPr lang="en-US" dirty="0"/>
              <a:t>   </a:t>
            </a:r>
            <a:r>
              <a:rPr lang="en-US" dirty="0">
                <a:solidFill>
                  <a:srgbClr val="400080"/>
                </a:solidFill>
              </a:rPr>
              <a:t>object</a:t>
            </a:r>
            <a:r>
              <a:rPr lang="en-US" dirty="0"/>
              <a:t> </a:t>
            </a:r>
            <a:r>
              <a:rPr lang="en-US" dirty="0">
                <a:solidFill>
                  <a:srgbClr val="010001"/>
                </a:solidFill>
              </a:rPr>
              <a:t>Current</a:t>
            </a:r>
            <a:r>
              <a:rPr lang="en-US" dirty="0"/>
              <a:t> { </a:t>
            </a:r>
            <a:r>
              <a:rPr lang="en-US" dirty="0">
                <a:solidFill>
                  <a:srgbClr val="400080"/>
                </a:solidFill>
              </a:rPr>
              <a:t>get</a:t>
            </a:r>
            <a:r>
              <a:rPr lang="en-US" dirty="0"/>
              <a:t>; </a:t>
            </a:r>
            <a:r>
              <a:rPr lang="en-US" dirty="0" smtClean="0"/>
              <a:t>}</a:t>
            </a:r>
          </a:p>
          <a:p>
            <a:r>
              <a:rPr lang="en-US" dirty="0"/>
              <a:t>   </a:t>
            </a:r>
            <a:r>
              <a:rPr lang="en-US" dirty="0" err="1">
                <a:solidFill>
                  <a:srgbClr val="400080"/>
                </a:solidFill>
              </a:rPr>
              <a:t>bool</a:t>
            </a:r>
            <a:r>
              <a:rPr lang="en-US" dirty="0"/>
              <a:t> </a:t>
            </a:r>
            <a:r>
              <a:rPr lang="en-US" dirty="0" err="1">
                <a:solidFill>
                  <a:srgbClr val="010001"/>
                </a:solidFill>
              </a:rPr>
              <a:t>MoveNext</a:t>
            </a:r>
            <a:r>
              <a:rPr lang="en-US" dirty="0" smtClean="0"/>
              <a:t>();</a:t>
            </a:r>
          </a:p>
          <a:p>
            <a:r>
              <a:rPr lang="en-US" dirty="0"/>
              <a:t>   </a:t>
            </a:r>
            <a:r>
              <a:rPr lang="en-US" dirty="0">
                <a:solidFill>
                  <a:srgbClr val="400080"/>
                </a:solidFill>
              </a:rPr>
              <a:t>void</a:t>
            </a:r>
            <a:r>
              <a:rPr lang="en-US" dirty="0"/>
              <a:t> </a:t>
            </a:r>
            <a:r>
              <a:rPr lang="en-US" dirty="0">
                <a:solidFill>
                  <a:srgbClr val="010001"/>
                </a:solidFill>
              </a:rPr>
              <a:t>Reset</a:t>
            </a:r>
            <a:r>
              <a:rPr lang="en-US" dirty="0" smtClean="0"/>
              <a:t>();</a:t>
            </a:r>
          </a:p>
          <a:p>
            <a:r>
              <a:rPr lang="en-US" dirty="0" smtClean="0"/>
              <a:t>}</a:t>
            </a:r>
            <a:endParaRPr lang="en-US" dirty="0"/>
          </a:p>
        </p:txBody>
      </p:sp>
      <p:sp>
        <p:nvSpPr>
          <p:cNvPr id="4" name="Text Placeholder 2"/>
          <p:cNvSpPr txBox="1">
            <a:spLocks/>
          </p:cNvSpPr>
          <p:nvPr/>
        </p:nvSpPr>
        <p:spPr>
          <a:xfrm>
            <a:off x="891469" y="3810001"/>
            <a:ext cx="6458025" cy="1772793"/>
          </a:xfrm>
          <a:prstGeom prst="rect">
            <a:avLst/>
          </a:prstGeom>
          <a:solidFill>
            <a:schemeClr val="tx1">
              <a:lumMod val="65000"/>
            </a:schemeClr>
          </a:solidFill>
          <a:ln w="9525">
            <a:solidFill>
              <a:schemeClr val="tx1"/>
            </a:solidFill>
          </a:ln>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None/>
              <a:defRPr sz="1800" b="0" kern="1200">
                <a:gradFill>
                  <a:gsLst>
                    <a:gs pos="0">
                      <a:schemeClr val="tx1"/>
                    </a:gs>
                    <a:gs pos="86000">
                      <a:schemeClr val="tx1"/>
                    </a:gs>
                  </a:gsLst>
                  <a:lin ang="5400000" scaled="0"/>
                </a:gradFill>
                <a:latin typeface="Consolas" pitchFamily="49" charset="0"/>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400080"/>
                </a:solidFill>
              </a:rPr>
              <a:t>public</a:t>
            </a:r>
            <a:r>
              <a:rPr lang="en-US" dirty="0"/>
              <a:t> </a:t>
            </a:r>
            <a:r>
              <a:rPr lang="en-US" dirty="0">
                <a:solidFill>
                  <a:srgbClr val="400080"/>
                </a:solidFill>
              </a:rPr>
              <a:t>interface</a:t>
            </a:r>
            <a:r>
              <a:rPr lang="en-US" dirty="0"/>
              <a:t> </a:t>
            </a:r>
            <a:r>
              <a:rPr lang="en-US" dirty="0" err="1">
                <a:solidFill>
                  <a:srgbClr val="2B91AF"/>
                </a:solidFill>
              </a:rPr>
              <a:t>IObserver</a:t>
            </a:r>
            <a:r>
              <a:rPr lang="en-US" dirty="0">
                <a:solidFill>
                  <a:srgbClr val="2E53D1"/>
                </a:solidFill>
              </a:rPr>
              <a:t>&lt;</a:t>
            </a:r>
            <a:r>
              <a:rPr lang="en-US" dirty="0">
                <a:solidFill>
                  <a:srgbClr val="010001"/>
                </a:solidFill>
              </a:rPr>
              <a:t>T</a:t>
            </a:r>
            <a:r>
              <a:rPr lang="en-US" dirty="0" smtClean="0">
                <a:solidFill>
                  <a:srgbClr val="2E53D1"/>
                </a:solidFill>
              </a:rPr>
              <a:t>&gt;</a:t>
            </a:r>
          </a:p>
          <a:p>
            <a:r>
              <a:rPr lang="en-US" dirty="0" smtClean="0"/>
              <a:t>{</a:t>
            </a:r>
          </a:p>
          <a:p>
            <a:r>
              <a:rPr lang="en-US" dirty="0"/>
              <a:t>    </a:t>
            </a:r>
            <a:r>
              <a:rPr lang="en-US" dirty="0">
                <a:solidFill>
                  <a:srgbClr val="400080"/>
                </a:solidFill>
              </a:rPr>
              <a:t>void</a:t>
            </a:r>
            <a:r>
              <a:rPr lang="en-US" dirty="0"/>
              <a:t> </a:t>
            </a:r>
            <a:r>
              <a:rPr lang="en-US" dirty="0" err="1">
                <a:solidFill>
                  <a:srgbClr val="010001"/>
                </a:solidFill>
              </a:rPr>
              <a:t>OnCompleted</a:t>
            </a:r>
            <a:r>
              <a:rPr lang="en-US" dirty="0" smtClean="0"/>
              <a:t>();</a:t>
            </a:r>
          </a:p>
          <a:p>
            <a:r>
              <a:rPr lang="en-US" dirty="0"/>
              <a:t>    </a:t>
            </a:r>
            <a:r>
              <a:rPr lang="en-US" dirty="0">
                <a:solidFill>
                  <a:srgbClr val="400080"/>
                </a:solidFill>
              </a:rPr>
              <a:t>void</a:t>
            </a:r>
            <a:r>
              <a:rPr lang="en-US" dirty="0"/>
              <a:t> </a:t>
            </a:r>
            <a:r>
              <a:rPr lang="en-US" dirty="0" err="1">
                <a:solidFill>
                  <a:srgbClr val="010001"/>
                </a:solidFill>
              </a:rPr>
              <a:t>OnError</a:t>
            </a:r>
            <a:r>
              <a:rPr lang="en-US" dirty="0"/>
              <a:t>(</a:t>
            </a:r>
            <a:r>
              <a:rPr lang="en-US" dirty="0">
                <a:solidFill>
                  <a:srgbClr val="305FB6"/>
                </a:solidFill>
              </a:rPr>
              <a:t>Exception</a:t>
            </a:r>
            <a:r>
              <a:rPr lang="en-US" dirty="0"/>
              <a:t> </a:t>
            </a:r>
            <a:r>
              <a:rPr lang="en-US" dirty="0">
                <a:solidFill>
                  <a:srgbClr val="010001"/>
                </a:solidFill>
              </a:rPr>
              <a:t>exception</a:t>
            </a:r>
            <a:r>
              <a:rPr lang="en-US" dirty="0" smtClean="0"/>
              <a:t>);</a:t>
            </a:r>
          </a:p>
          <a:p>
            <a:r>
              <a:rPr lang="en-US" dirty="0"/>
              <a:t>    </a:t>
            </a:r>
            <a:r>
              <a:rPr lang="en-US" dirty="0">
                <a:solidFill>
                  <a:srgbClr val="400080"/>
                </a:solidFill>
              </a:rPr>
              <a:t>void</a:t>
            </a:r>
            <a:r>
              <a:rPr lang="en-US" dirty="0"/>
              <a:t> </a:t>
            </a:r>
            <a:r>
              <a:rPr lang="en-US" dirty="0" err="1">
                <a:solidFill>
                  <a:srgbClr val="010001"/>
                </a:solidFill>
              </a:rPr>
              <a:t>OnNext</a:t>
            </a:r>
            <a:r>
              <a:rPr lang="en-US" dirty="0"/>
              <a:t>(T </a:t>
            </a:r>
            <a:r>
              <a:rPr lang="en-US" dirty="0">
                <a:solidFill>
                  <a:srgbClr val="010001"/>
                </a:solidFill>
              </a:rPr>
              <a:t>value</a:t>
            </a:r>
            <a:r>
              <a:rPr lang="en-US" dirty="0" smtClean="0"/>
              <a:t>);</a:t>
            </a:r>
          </a:p>
          <a:p>
            <a:r>
              <a:rPr lang="en-US" dirty="0" smtClean="0"/>
              <a:t>}</a:t>
            </a:r>
            <a:endParaRPr lang="en-US" dirty="0"/>
          </a:p>
        </p:txBody>
      </p:sp>
      <p:cxnSp>
        <p:nvCxnSpPr>
          <p:cNvPr id="6" name="Straight Connector 5"/>
          <p:cNvCxnSpPr/>
          <p:nvPr/>
        </p:nvCxnSpPr>
        <p:spPr>
          <a:xfrm>
            <a:off x="1399498" y="2519877"/>
            <a:ext cx="617381"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99498" y="2824677"/>
            <a:ext cx="440042"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 name="Left Arrow 9"/>
          <p:cNvSpPr/>
          <p:nvPr/>
        </p:nvSpPr>
        <p:spPr bwMode="auto">
          <a:xfrm>
            <a:off x="5555258" y="2215077"/>
            <a:ext cx="2458090" cy="990600"/>
          </a:xfrm>
          <a:prstGeom prst="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Blocking</a:t>
            </a:r>
          </a:p>
        </p:txBody>
      </p:sp>
    </p:spTree>
    <p:extLst>
      <p:ext uri="{BB962C8B-B14F-4D97-AF65-F5344CB8AC3E}">
        <p14:creationId xmlns:p14="http://schemas.microsoft.com/office/powerpoint/2010/main" val="3808599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Moving from Enumerable to Observable</a:t>
            </a:r>
            <a:endParaRPr lang="en-US" dirty="0"/>
          </a:p>
        </p:txBody>
      </p:sp>
      <p:sp>
        <p:nvSpPr>
          <p:cNvPr id="4" name="Title 3"/>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262436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Interfaces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153400"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937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Pipeline</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pPr marL="0" indent="0">
              <a:buNone/>
            </a:pPr>
            <a:r>
              <a:rPr lang="en-US" dirty="0" err="1" smtClean="0"/>
              <a:t>var</a:t>
            </a:r>
            <a:r>
              <a:rPr lang="en-US" dirty="0" smtClean="0"/>
              <a:t> query = </a:t>
            </a:r>
            <a:r>
              <a:rPr lang="en-US" dirty="0" err="1" smtClean="0"/>
              <a:t>observable.Select</a:t>
            </a:r>
            <a:r>
              <a:rPr lang="en-US" dirty="0" smtClean="0"/>
              <a:t>(f);       	//build</a:t>
            </a:r>
          </a:p>
          <a:p>
            <a:pPr marL="0" indent="0">
              <a:buNone/>
            </a:pPr>
            <a:r>
              <a:rPr lang="en-US" dirty="0" err="1"/>
              <a:t>v</a:t>
            </a:r>
            <a:r>
              <a:rPr lang="en-US" dirty="0" err="1" smtClean="0"/>
              <a:t>ar</a:t>
            </a:r>
            <a:r>
              <a:rPr lang="en-US" dirty="0" smtClean="0"/>
              <a:t> sub = </a:t>
            </a:r>
            <a:r>
              <a:rPr lang="en-US" dirty="0" err="1" smtClean="0"/>
              <a:t>query.Subscribe</a:t>
            </a:r>
            <a:r>
              <a:rPr lang="en-US" dirty="0" smtClean="0"/>
              <a:t>(handler); 		// subscribe</a:t>
            </a:r>
          </a:p>
          <a:p>
            <a:pPr marL="0" indent="0">
              <a:buNone/>
            </a:pPr>
            <a:endParaRPr lang="en-US" dirty="0" smtClean="0"/>
          </a:p>
          <a:p>
            <a:pPr marL="0" indent="0">
              <a:buNone/>
            </a:pPr>
            <a:r>
              <a:rPr lang="en-US" dirty="0"/>
              <a:t> </a:t>
            </a:r>
            <a:r>
              <a:rPr lang="en-US" dirty="0" smtClean="0"/>
              <a:t>… </a:t>
            </a:r>
            <a:r>
              <a:rPr lang="en-US" dirty="0" err="1" smtClean="0"/>
              <a:t>handler.OnNext</a:t>
            </a:r>
            <a:r>
              <a:rPr lang="en-US" dirty="0" smtClean="0"/>
              <a:t>                                	// receive</a:t>
            </a:r>
          </a:p>
          <a:p>
            <a:pPr marL="0" indent="0">
              <a:buNone/>
            </a:pPr>
            <a:r>
              <a:rPr lang="en-US" dirty="0" smtClean="0"/>
              <a:t> … </a:t>
            </a:r>
            <a:r>
              <a:rPr lang="en-US" dirty="0" err="1" smtClean="0"/>
              <a:t>handler.OnNext</a:t>
            </a:r>
            <a:r>
              <a:rPr lang="en-US" dirty="0" smtClean="0"/>
              <a:t>                                	// data</a:t>
            </a:r>
          </a:p>
          <a:p>
            <a:pPr marL="0" indent="0">
              <a:buNone/>
            </a:pPr>
            <a:r>
              <a:rPr lang="en-US" dirty="0"/>
              <a:t> </a:t>
            </a:r>
            <a:r>
              <a:rPr lang="en-US" dirty="0" smtClean="0"/>
              <a:t>… </a:t>
            </a:r>
            <a:r>
              <a:rPr lang="en-US" dirty="0" err="1" smtClean="0"/>
              <a:t>handler.OnNext</a:t>
            </a:r>
            <a:endParaRPr lang="en-US" dirty="0" smtClean="0"/>
          </a:p>
          <a:p>
            <a:pPr marL="0" indent="0">
              <a:buNone/>
            </a:pPr>
            <a:endParaRPr lang="en-US" dirty="0"/>
          </a:p>
          <a:p>
            <a:pPr marL="0" indent="0">
              <a:buNone/>
            </a:pPr>
            <a:r>
              <a:rPr lang="en-US" dirty="0" err="1" smtClean="0"/>
              <a:t>sub.Dispose</a:t>
            </a:r>
            <a:r>
              <a:rPr lang="en-US" dirty="0" smtClean="0"/>
              <a:t>();                                   	// unsubscribe</a:t>
            </a:r>
            <a:endParaRPr lang="en-US" dirty="0"/>
          </a:p>
        </p:txBody>
      </p:sp>
    </p:spTree>
    <p:extLst>
      <p:ext uri="{BB962C8B-B14F-4D97-AF65-F5344CB8AC3E}">
        <p14:creationId xmlns:p14="http://schemas.microsoft.com/office/powerpoint/2010/main" val="1775811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the Streams?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234" y="1828800"/>
            <a:ext cx="8408276" cy="3810000"/>
          </a:xfrm>
        </p:spPr>
      </p:pic>
    </p:spTree>
    <p:extLst>
      <p:ext uri="{BB962C8B-B14F-4D97-AF65-F5344CB8AC3E}">
        <p14:creationId xmlns:p14="http://schemas.microsoft.com/office/powerpoint/2010/main" val="2142948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8009</TotalTime>
  <Words>288</Words>
  <Application>Microsoft Office PowerPoint</Application>
  <PresentationFormat>On-screen Show (4:3)</PresentationFormat>
  <Paragraphs>104</Paragraphs>
  <Slides>20</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Segoe UI</vt:lpstr>
      <vt:lpstr>Tw Cen MT</vt:lpstr>
      <vt:lpstr>Thatch</vt:lpstr>
      <vt:lpstr>Rx In Action</vt:lpstr>
      <vt:lpstr>Reactive Extensions</vt:lpstr>
      <vt:lpstr>Pull vs Push – Audience Participation</vt:lpstr>
      <vt:lpstr>Pull vs Push</vt:lpstr>
      <vt:lpstr>IEnumerator vs. IObserver</vt:lpstr>
      <vt:lpstr>Demo</vt:lpstr>
      <vt:lpstr>Rx Interfaces</vt:lpstr>
      <vt:lpstr>Subscription Pipeline</vt:lpstr>
      <vt:lpstr>Cross the Streams?</vt:lpstr>
      <vt:lpstr>Merge</vt:lpstr>
      <vt:lpstr>Zip</vt:lpstr>
      <vt:lpstr>Repeat</vt:lpstr>
      <vt:lpstr>IO&lt;T&gt; TakeUntil(IO&lt;T&gt; source, IO&lt;U&gt; until)</vt:lpstr>
      <vt:lpstr>Observable Events</vt:lpstr>
      <vt:lpstr>Composing with Events</vt:lpstr>
      <vt:lpstr>Additional LINQ operators</vt:lpstr>
      <vt:lpstr>Flavors of Rx</vt:lpstr>
      <vt:lpstr>Common Uses</vt:lpstr>
      <vt:lpstr>Resources</vt:lpstr>
      <vt:lpstr>Rx In Action Reactions?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rX Pusher Reactive Framework</dc:title>
  <dc:creator>Jim</dc:creator>
  <cp:lastModifiedBy>Jim Wooley</cp:lastModifiedBy>
  <cp:revision>50</cp:revision>
  <dcterms:created xsi:type="dcterms:W3CDTF">2010-05-07T01:14:40Z</dcterms:created>
  <dcterms:modified xsi:type="dcterms:W3CDTF">2014-08-11T01:37:26Z</dcterms:modified>
</cp:coreProperties>
</file>