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2" r:id="rId3"/>
    <p:sldId id="273" r:id="rId4"/>
    <p:sldId id="271" r:id="rId5"/>
    <p:sldId id="265" r:id="rId6"/>
    <p:sldId id="274" r:id="rId7"/>
    <p:sldId id="268" r:id="rId8"/>
    <p:sldId id="275" r:id="rId9"/>
    <p:sldId id="276" r:id="rId10"/>
    <p:sldId id="277" r:id="rId11"/>
    <p:sldId id="257" r:id="rId12"/>
    <p:sldId id="259" r:id="rId13"/>
    <p:sldId id="262" r:id="rId14"/>
    <p:sldId id="260" r:id="rId15"/>
    <p:sldId id="261" r:id="rId16"/>
    <p:sldId id="269" r:id="rId17"/>
    <p:sldId id="278" r:id="rId18"/>
    <p:sldId id="263"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1B089-160E-404A-8C73-8674F1782EA4}" type="datetimeFigureOut">
              <a:rPr lang="en-US" smtClean="0"/>
              <a:t>3/4/2012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1E54D-52E6-4319-B6B3-5748BCFFFC90}" type="slidenum">
              <a:rPr lang="en-US" smtClean="0"/>
              <a:t>‹#›</a:t>
            </a:fld>
            <a:endParaRPr lang="en-US"/>
          </a:p>
        </p:txBody>
      </p:sp>
    </p:spTree>
    <p:extLst>
      <p:ext uri="{BB962C8B-B14F-4D97-AF65-F5344CB8AC3E}">
        <p14:creationId xmlns:p14="http://schemas.microsoft.com/office/powerpoint/2010/main" val="366152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3/4/2012</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9</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2B62928-2648-4210-B25C-2BD7B5FE2C7B}"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9429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1"/>
            <a:ext cx="6172200"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401579561"/>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0627" y="1439009"/>
            <a:ext cx="8362746" cy="757130"/>
          </a:xfrm>
        </p:spPr>
        <p:txBody>
          <a:bodyPr wrap="square" anchor="t" anchorCtr="0">
            <a:sp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389436" y="4299668"/>
            <a:ext cx="8363937" cy="424732"/>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9436" y="5172808"/>
            <a:ext cx="8363937"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87564166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D2B62928-2648-4210-B25C-2BD7B5FE2C7B}" type="datetimeFigureOut">
              <a:rPr lang="en-US" smtClean="0"/>
              <a:t>3/4/2012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B248E7C-C4F5-47D9-9CCF-400CCBB173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3/4/2012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B62928-2648-4210-B25C-2BD7B5FE2C7B}" type="datetimeFigureOut">
              <a:rPr lang="en-US" smtClean="0"/>
              <a:t>3/4/2012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62928-2648-4210-B25C-2BD7B5FE2C7B}" type="datetimeFigureOut">
              <a:rPr lang="en-US" smtClean="0"/>
              <a:t>3/4/2012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62928-2648-4210-B25C-2BD7B5FE2C7B}" type="datetimeFigureOut">
              <a:rPr lang="en-US" smtClean="0"/>
              <a:t>3/4/2012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62928-2648-4210-B25C-2BD7B5FE2C7B}" type="datetimeFigureOut">
              <a:rPr lang="en-US" smtClean="0"/>
              <a:t>3/4/2012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3/4/2012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D2B62928-2648-4210-B25C-2BD7B5FE2C7B}" type="datetimeFigureOut">
              <a:rPr lang="en-US" smtClean="0"/>
              <a:t>3/4/2012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248E7C-C4F5-47D9-9CCF-400CCBB1731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thinqlinq.com/" TargetMode="Externa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hyperlink" Target="http://blogs.msdn.com/rxteam"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xml"/><Relationship Id="rId6" Type="http://schemas.openxmlformats.org/officeDocument/2006/relationships/hyperlink" Target="http://channel9.msdn.com/Tags/Rx" TargetMode="External"/><Relationship Id="rId5" Type="http://schemas.openxmlformats.org/officeDocument/2006/relationships/hyperlink" Target="http://rxwiki.wikidot.com/" TargetMode="External"/><Relationship Id="rId4" Type="http://schemas.openxmlformats.org/officeDocument/2006/relationships/hyperlink" Target="http://social.msdn.microsoft.com/Forums/en-US/rx/thread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ww.thinqlinq.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29" y="2557335"/>
            <a:ext cx="4419600" cy="1600327"/>
          </a:xfrm>
        </p:spPr>
        <p:txBody>
          <a:bodyPr>
            <a:normAutofit/>
          </a:bodyPr>
          <a:lstStyle/>
          <a:p>
            <a:r>
              <a:rPr lang="en-US" dirty="0" smtClean="0"/>
              <a:t>Practical</a:t>
            </a:r>
            <a:r>
              <a:rPr lang="en-US" dirty="0"/>
              <a:t/>
            </a:r>
            <a:br>
              <a:rPr lang="en-US" dirty="0"/>
            </a:br>
            <a:endParaRPr lang="en-US" dirty="0"/>
          </a:p>
        </p:txBody>
      </p:sp>
      <p:sp>
        <p:nvSpPr>
          <p:cNvPr id="3" name="Subtitle 2"/>
          <p:cNvSpPr>
            <a:spLocks noGrp="1"/>
          </p:cNvSpPr>
          <p:nvPr>
            <p:ph type="subTitle" idx="1"/>
          </p:nvPr>
        </p:nvSpPr>
        <p:spPr>
          <a:xfrm>
            <a:off x="6225988" y="5507131"/>
            <a:ext cx="2895600" cy="1368798"/>
          </a:xfrm>
        </p:spPr>
        <p:style>
          <a:lnRef idx="0">
            <a:schemeClr val="dk1"/>
          </a:lnRef>
          <a:fillRef idx="3">
            <a:schemeClr val="dk1"/>
          </a:fillRef>
          <a:effectRef idx="3">
            <a:schemeClr val="dk1"/>
          </a:effectRef>
          <a:fontRef idx="minor">
            <a:schemeClr val="lt1"/>
          </a:fontRef>
        </p:style>
        <p:txBody>
          <a:bodyPr/>
          <a:lstStyle/>
          <a:p>
            <a:pPr algn="r"/>
            <a:r>
              <a:rPr lang="en-US" dirty="0" smtClean="0"/>
              <a:t>Jim </a:t>
            </a:r>
            <a:r>
              <a:rPr lang="en-US" dirty="0" err="1" smtClean="0"/>
              <a:t>Wooley</a:t>
            </a:r>
            <a:endParaRPr lang="en-US" dirty="0" smtClean="0"/>
          </a:p>
          <a:p>
            <a:pPr algn="r"/>
            <a:r>
              <a:rPr lang="en-US" dirty="0" smtClean="0">
                <a:hlinkClick r:id="rId2"/>
              </a:rPr>
              <a:t>www.ThinqLinq.com</a:t>
            </a:r>
            <a:endParaRPr lang="en-US" dirty="0" smtClean="0"/>
          </a:p>
          <a:p>
            <a:pPr algn="r"/>
            <a:r>
              <a:rPr lang="en-US" dirty="0" smtClean="0"/>
              <a:t>Twitter: @</a:t>
            </a:r>
            <a:r>
              <a:rPr lang="en-US" dirty="0" err="1" smtClean="0"/>
              <a:t>JimWooley</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7917" y="3010180"/>
            <a:ext cx="681182" cy="685800"/>
          </a:xfrm>
          <a:prstGeom prst="rect">
            <a:avLst/>
          </a:prstGeom>
        </p:spPr>
      </p:pic>
      <p:pic>
        <p:nvPicPr>
          <p:cNvPr id="5"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87604"/>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87604"/>
            <a:ext cx="1600200" cy="20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19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Events</a:t>
            </a:r>
            <a:endParaRPr lang="en-US" dirty="0"/>
          </a:p>
        </p:txBody>
      </p:sp>
      <p:sp>
        <p:nvSpPr>
          <p:cNvPr id="3" name="Content Placeholder 2"/>
          <p:cNvSpPr>
            <a:spLocks noGrp="1"/>
          </p:cNvSpPr>
          <p:nvPr>
            <p:ph idx="1"/>
          </p:nvPr>
        </p:nvSpPr>
        <p:spPr>
          <a:xfrm>
            <a:off x="389436" y="1447800"/>
            <a:ext cx="8363938" cy="2068259"/>
          </a:xfrm>
        </p:spPr>
        <p:txBody>
          <a:bodyPr>
            <a:noAutofit/>
          </a:bodyPr>
          <a:lstStyle/>
          <a:p>
            <a:r>
              <a:rPr lang="en-US" sz="3600" dirty="0" smtClean="0"/>
              <a:t>First Class Objects</a:t>
            </a:r>
          </a:p>
          <a:p>
            <a:r>
              <a:rPr lang="en-US" sz="3600" dirty="0" smtClean="0"/>
              <a:t>Disposable</a:t>
            </a:r>
          </a:p>
          <a:p>
            <a:r>
              <a:rPr lang="en-US" sz="3600" dirty="0" smtClean="0"/>
              <a:t>Supports DI/IOC</a:t>
            </a:r>
          </a:p>
          <a:p>
            <a:r>
              <a:rPr lang="en-US" sz="3600" dirty="0" err="1" smtClean="0"/>
              <a:t>Mockable</a:t>
            </a:r>
            <a:endParaRPr lang="en-US" sz="3600" dirty="0"/>
          </a:p>
        </p:txBody>
      </p:sp>
    </p:spTree>
    <p:extLst>
      <p:ext uri="{BB962C8B-B14F-4D97-AF65-F5344CB8AC3E}">
        <p14:creationId xmlns:p14="http://schemas.microsoft.com/office/powerpoint/2010/main" val="9168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Pipeline</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dirty="0" err="1" smtClean="0"/>
              <a:t>var</a:t>
            </a:r>
            <a:r>
              <a:rPr lang="en-US" dirty="0" smtClean="0"/>
              <a:t> query = </a:t>
            </a:r>
            <a:r>
              <a:rPr lang="en-US" dirty="0" err="1" smtClean="0"/>
              <a:t>observable.Select</a:t>
            </a:r>
            <a:r>
              <a:rPr lang="en-US" dirty="0" smtClean="0"/>
              <a:t>(f);       	//build</a:t>
            </a:r>
          </a:p>
          <a:p>
            <a:pPr marL="0" indent="0">
              <a:buNone/>
            </a:pPr>
            <a:r>
              <a:rPr lang="en-US" dirty="0" err="1"/>
              <a:t>v</a:t>
            </a:r>
            <a:r>
              <a:rPr lang="en-US" dirty="0" err="1" smtClean="0"/>
              <a:t>ar</a:t>
            </a:r>
            <a:r>
              <a:rPr lang="en-US" dirty="0" smtClean="0"/>
              <a:t> sub = </a:t>
            </a:r>
            <a:r>
              <a:rPr lang="en-US" dirty="0" err="1" smtClean="0"/>
              <a:t>query.Subscribe</a:t>
            </a:r>
            <a:r>
              <a:rPr lang="en-US" dirty="0" smtClean="0"/>
              <a:t>(handler); 		// subscribe</a:t>
            </a:r>
          </a:p>
          <a:p>
            <a:pPr marL="0" indent="0">
              <a:buNone/>
            </a:pPr>
            <a:endParaRPr lang="en-US" dirty="0" smtClean="0"/>
          </a:p>
          <a:p>
            <a:pPr marL="0" indent="0">
              <a:buNone/>
            </a:pPr>
            <a:r>
              <a:rPr lang="en-US" dirty="0"/>
              <a:t> </a:t>
            </a:r>
            <a:r>
              <a:rPr lang="en-US" dirty="0" smtClean="0"/>
              <a:t>… </a:t>
            </a:r>
            <a:r>
              <a:rPr lang="en-US" dirty="0" err="1" smtClean="0"/>
              <a:t>handler.OnNext</a:t>
            </a:r>
            <a:r>
              <a:rPr lang="en-US" dirty="0" smtClean="0"/>
              <a:t>                                	// receive</a:t>
            </a:r>
          </a:p>
          <a:p>
            <a:pPr marL="0" indent="0">
              <a:buNone/>
            </a:pPr>
            <a:r>
              <a:rPr lang="en-US" dirty="0" smtClean="0"/>
              <a:t> … </a:t>
            </a:r>
            <a:r>
              <a:rPr lang="en-US" dirty="0" err="1" smtClean="0"/>
              <a:t>handler.OnNext</a:t>
            </a:r>
            <a:r>
              <a:rPr lang="en-US" dirty="0" smtClean="0"/>
              <a:t>                                	// data</a:t>
            </a:r>
          </a:p>
          <a:p>
            <a:pPr marL="0" indent="0">
              <a:buNone/>
            </a:pPr>
            <a:r>
              <a:rPr lang="en-US" dirty="0"/>
              <a:t> </a:t>
            </a:r>
            <a:r>
              <a:rPr lang="en-US" dirty="0" smtClean="0"/>
              <a:t>… </a:t>
            </a:r>
            <a:r>
              <a:rPr lang="en-US" dirty="0" err="1" smtClean="0"/>
              <a:t>handler.OnNext</a:t>
            </a:r>
            <a:endParaRPr lang="en-US" dirty="0" smtClean="0"/>
          </a:p>
          <a:p>
            <a:pPr marL="0" indent="0">
              <a:buNone/>
            </a:pPr>
            <a:endParaRPr lang="en-US" dirty="0"/>
          </a:p>
          <a:p>
            <a:pPr marL="0" indent="0">
              <a:buNone/>
            </a:pPr>
            <a:r>
              <a:rPr lang="en-US" dirty="0" err="1" smtClean="0"/>
              <a:t>sub.Dispose</a:t>
            </a:r>
            <a:r>
              <a:rPr lang="en-US" dirty="0" smtClean="0"/>
              <a:t>();                                   	// unsubscribe</a:t>
            </a:r>
            <a:endParaRPr lang="en-US" dirty="0"/>
          </a:p>
        </p:txBody>
      </p:sp>
    </p:spTree>
    <p:extLst>
      <p:ext uri="{BB962C8B-B14F-4D97-AF65-F5344CB8AC3E}">
        <p14:creationId xmlns:p14="http://schemas.microsoft.com/office/powerpoint/2010/main" val="1775811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Oval 19"/>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410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836459" y="1905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0-#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0-#ppt_w/2"/>
                                          </p:val>
                                        </p:tav>
                                        <p:tav tm="100000">
                                          <p:val>
                                            <p:strVal val="#ppt_x"/>
                                          </p:val>
                                        </p:tav>
                                      </p:tavLst>
                                    </p:anim>
                                    <p:anim calcmode="lin" valueType="num">
                                      <p:cBhvr additive="base">
                                        <p:cTn id="82" dur="500" fill="hold"/>
                                        <p:tgtEl>
                                          <p:spTgt spid="1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0-#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fltVal val="0"/>
                                          </p:val>
                                        </p:tav>
                                        <p:tav tm="100000">
                                          <p:val>
                                            <p:strVal val="#ppt_w"/>
                                          </p:val>
                                        </p:tav>
                                      </p:tavLst>
                                    </p:anim>
                                    <p:anim calcmode="lin" valueType="num">
                                      <p:cBhvr>
                                        <p:cTn id="106" dur="1000" fill="hold"/>
                                        <p:tgtEl>
                                          <p:spTgt spid="29"/>
                                        </p:tgtEl>
                                        <p:attrNameLst>
                                          <p:attrName>ppt_h</p:attrName>
                                        </p:attrNameLst>
                                      </p:cBhvr>
                                      <p:tavLst>
                                        <p:tav tm="0">
                                          <p:val>
                                            <p:fltVal val="0"/>
                                          </p:val>
                                        </p:tav>
                                        <p:tav tm="100000">
                                          <p:val>
                                            <p:strVal val="#ppt_h"/>
                                          </p:val>
                                        </p:tav>
                                      </p:tavLst>
                                    </p:anim>
                                    <p:anim calcmode="lin" valueType="num">
                                      <p:cBhvr>
                                        <p:cTn id="107" dur="1000" fill="hold"/>
                                        <p:tgtEl>
                                          <p:spTgt spid="29"/>
                                        </p:tgtEl>
                                        <p:attrNameLst>
                                          <p:attrName>style.rotation</p:attrName>
                                        </p:attrNameLst>
                                      </p:cBhvr>
                                      <p:tavLst>
                                        <p:tav tm="0">
                                          <p:val>
                                            <p:fltVal val="90"/>
                                          </p:val>
                                        </p:tav>
                                        <p:tav tm="100000">
                                          <p:val>
                                            <p:fltVal val="0"/>
                                          </p:val>
                                        </p:tav>
                                      </p:tavLst>
                                    </p:anim>
                                    <p:animEffect transition="in" filter="fade">
                                      <p:cBhvr>
                                        <p:cTn id="108" dur="10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3"/>
                                        </p:tgtEl>
                                      </p:cBhvr>
                                    </p:animEffect>
                                    <p:set>
                                      <p:cBhvr>
                                        <p:cTn id="119" dur="1" fill="hold">
                                          <p:stCondLst>
                                            <p:cond delay="499"/>
                                          </p:stCondLst>
                                        </p:cTn>
                                        <p:tgtEl>
                                          <p:spTgt spid="2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5" grpId="0" animBg="1"/>
      <p:bldP spid="26" grpId="0" animBg="1"/>
      <p:bldP spid="27" grpId="0" animBg="1"/>
      <p:bldP spid="27" grpId="1"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600200" y="2438400"/>
            <a:ext cx="533400" cy="7620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124200" y="2438400"/>
            <a:ext cx="533400" cy="8157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876800" y="2286000"/>
            <a:ext cx="2057400" cy="10085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259106" y="3810000"/>
            <a:ext cx="0" cy="9906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71900"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9523"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0-#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childTnLst>
                          </p:cTn>
                        </p:par>
                        <p:par>
                          <p:cTn id="74" fill="hold">
                            <p:stCondLst>
                              <p:cond delay="1500"/>
                            </p:stCondLst>
                            <p:childTnLst>
                              <p:par>
                                <p:cTn id="75" presetID="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0-#ppt_w/2"/>
                                          </p:val>
                                        </p:tav>
                                        <p:tav tm="100000">
                                          <p:val>
                                            <p:strVal val="#ppt_x"/>
                                          </p:val>
                                        </p:tav>
                                      </p:tavLst>
                                    </p:anim>
                                    <p:anim calcmode="lin" valueType="num">
                                      <p:cBhvr additive="base">
                                        <p:cTn id="78" dur="500" fill="hold"/>
                                        <p:tgtEl>
                                          <p:spTgt spid="15"/>
                                        </p:tgtEl>
                                        <p:attrNameLst>
                                          <p:attrName>ppt_y</p:attrName>
                                        </p:attrNameLst>
                                      </p:cBhvr>
                                      <p:tavLst>
                                        <p:tav tm="0">
                                          <p:val>
                                            <p:strVal val="#ppt_y"/>
                                          </p:val>
                                        </p:tav>
                                        <p:tav tm="100000">
                                          <p:val>
                                            <p:strVal val="#ppt_y"/>
                                          </p:val>
                                        </p:tav>
                                      </p:tavLst>
                                    </p:anim>
                                  </p:childTnLst>
                                </p:cTn>
                              </p:par>
                            </p:childTnLst>
                          </p:cTn>
                        </p:par>
                        <p:par>
                          <p:cTn id="79" fill="hold">
                            <p:stCondLst>
                              <p:cond delay="2000"/>
                            </p:stCondLst>
                            <p:childTnLst>
                              <p:par>
                                <p:cTn id="80" presetID="42" presetClass="entr" presetSubtype="0"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childTnLst>
                          </p:cTn>
                        </p:par>
                        <p:par>
                          <p:cTn id="85" fill="hold">
                            <p:stCondLst>
                              <p:cond delay="3000"/>
                            </p:stCondLst>
                            <p:childTnLst>
                              <p:par>
                                <p:cTn id="86" presetID="42"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1000"/>
                                        <p:tgtEl>
                                          <p:spTgt spid="38"/>
                                        </p:tgtEl>
                                      </p:cBhvr>
                                    </p:animEffect>
                                    <p:anim calcmode="lin" valueType="num">
                                      <p:cBhvr>
                                        <p:cTn id="89" dur="1000" fill="hold"/>
                                        <p:tgtEl>
                                          <p:spTgt spid="38"/>
                                        </p:tgtEl>
                                        <p:attrNameLst>
                                          <p:attrName>ppt_x</p:attrName>
                                        </p:attrNameLst>
                                      </p:cBhvr>
                                      <p:tavLst>
                                        <p:tav tm="0">
                                          <p:val>
                                            <p:strVal val="#ppt_x"/>
                                          </p:val>
                                        </p:tav>
                                        <p:tav tm="100000">
                                          <p:val>
                                            <p:strVal val="#ppt_x"/>
                                          </p:val>
                                        </p:tav>
                                      </p:tavLst>
                                    </p:anim>
                                    <p:anim calcmode="lin" valueType="num">
                                      <p:cBhvr>
                                        <p:cTn id="90" dur="1000" fill="hold"/>
                                        <p:tgtEl>
                                          <p:spTgt spid="38"/>
                                        </p:tgtEl>
                                        <p:attrNameLst>
                                          <p:attrName>ppt_y</p:attrName>
                                        </p:attrNameLst>
                                      </p:cBhvr>
                                      <p:tavLst>
                                        <p:tav tm="0">
                                          <p:val>
                                            <p:strVal val="#ppt_y+.1"/>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9"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cxnSp>
        <p:nvCxnSpPr>
          <p:cNvPr id="4" name="Straight Connector 3"/>
          <p:cNvCxnSpPr/>
          <p:nvPr/>
        </p:nvCxnSpPr>
        <p:spPr>
          <a:xfrm>
            <a:off x="1066800" y="2133600"/>
            <a:ext cx="2075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42129" y="3254189"/>
            <a:ext cx="238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2133600" y="2003612"/>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657600"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607859"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72200"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066429"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ctagon 22"/>
          <p:cNvSpPr/>
          <p:nvPr/>
        </p:nvSpPr>
        <p:spPr>
          <a:xfrm>
            <a:off x="5394512" y="3101789"/>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ctagon 23"/>
          <p:cNvSpPr/>
          <p:nvPr/>
        </p:nvSpPr>
        <p:spPr>
          <a:xfrm>
            <a:off x="2875429" y="196327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ctagon 24"/>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Explosion 1 25"/>
          <p:cNvSpPr/>
          <p:nvPr/>
        </p:nvSpPr>
        <p:spPr>
          <a:xfrm>
            <a:off x="4827494" y="30435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Explosion 1 26"/>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Octagon 29"/>
          <p:cNvSpPr/>
          <p:nvPr/>
        </p:nvSpPr>
        <p:spPr>
          <a:xfrm>
            <a:off x="7700682" y="4114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34" name="Straight Connector 33"/>
          <p:cNvCxnSpPr/>
          <p:nvPr/>
        </p:nvCxnSpPr>
        <p:spPr>
          <a:xfrm>
            <a:off x="5508812" y="4267200"/>
            <a:ext cx="2420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1"/>
          </p:cNvCxnSpPr>
          <p:nvPr/>
        </p:nvCxnSpPr>
        <p:spPr>
          <a:xfrm>
            <a:off x="3104029" y="2201115"/>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24500" y="3196197"/>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5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ircle(in)">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0"/>
                            </p:stCondLst>
                            <p:childTnLst>
                              <p:par>
                                <p:cTn id="34" presetID="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6" presetClass="entr" presetSubtype="16"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ircle(in)">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par>
                          <p:cTn id="61" fill="hold">
                            <p:stCondLst>
                              <p:cond delay="0"/>
                            </p:stCondLst>
                            <p:childTnLst>
                              <p:par>
                                <p:cTn id="62" presetID="2" presetClass="entr" presetSubtype="8"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0-#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6" presetClass="entr" presetSubtype="16"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circle(in)">
                                      <p:cBhvr>
                                        <p:cTn id="82" dur="2000"/>
                                        <p:tgtEl>
                                          <p:spTgt spid="3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circle(in)">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 calcmode="lin" valueType="num">
                                      <p:cBhvr>
                                        <p:cTn id="92" dur="1000" fill="hold"/>
                                        <p:tgtEl>
                                          <p:spTgt spid="26"/>
                                        </p:tgtEl>
                                        <p:attrNameLst>
                                          <p:attrName>style.rotation</p:attrName>
                                        </p:attrNameLst>
                                      </p:cBhvr>
                                      <p:tavLst>
                                        <p:tav tm="0">
                                          <p:val>
                                            <p:fltVal val="90"/>
                                          </p:val>
                                        </p:tav>
                                        <p:tav tm="100000">
                                          <p:val>
                                            <p:fltVal val="0"/>
                                          </p:val>
                                        </p:tav>
                                      </p:tavLst>
                                    </p:anim>
                                    <p:animEffect transition="in" filter="fade">
                                      <p:cBhvr>
                                        <p:cTn id="93" dur="1000"/>
                                        <p:tgtEl>
                                          <p:spTgt spid="26"/>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1000" fill="hold"/>
                                        <p:tgtEl>
                                          <p:spTgt spid="27"/>
                                        </p:tgtEl>
                                        <p:attrNameLst>
                                          <p:attrName>ppt_w</p:attrName>
                                        </p:attrNameLst>
                                      </p:cBhvr>
                                      <p:tavLst>
                                        <p:tav tm="0">
                                          <p:val>
                                            <p:fltVal val="0"/>
                                          </p:val>
                                        </p:tav>
                                        <p:tav tm="100000">
                                          <p:val>
                                            <p:strVal val="#ppt_w"/>
                                          </p:val>
                                        </p:tav>
                                      </p:tavLst>
                                    </p:anim>
                                    <p:anim calcmode="lin" valueType="num">
                                      <p:cBhvr>
                                        <p:cTn id="97" dur="1000" fill="hold"/>
                                        <p:tgtEl>
                                          <p:spTgt spid="27"/>
                                        </p:tgtEl>
                                        <p:attrNameLst>
                                          <p:attrName>ppt_h</p:attrName>
                                        </p:attrNameLst>
                                      </p:cBhvr>
                                      <p:tavLst>
                                        <p:tav tm="0">
                                          <p:val>
                                            <p:fltVal val="0"/>
                                          </p:val>
                                        </p:tav>
                                        <p:tav tm="100000">
                                          <p:val>
                                            <p:strVal val="#ppt_h"/>
                                          </p:val>
                                        </p:tav>
                                      </p:tavLst>
                                    </p:anim>
                                    <p:anim calcmode="lin" valueType="num">
                                      <p:cBhvr>
                                        <p:cTn id="98" dur="1000" fill="hold"/>
                                        <p:tgtEl>
                                          <p:spTgt spid="27"/>
                                        </p:tgtEl>
                                        <p:attrNameLst>
                                          <p:attrName>style.rotation</p:attrName>
                                        </p:attrNameLst>
                                      </p:cBhvr>
                                      <p:tavLst>
                                        <p:tav tm="0">
                                          <p:val>
                                            <p:fltVal val="90"/>
                                          </p:val>
                                        </p:tav>
                                        <p:tav tm="100000">
                                          <p:val>
                                            <p:fltVal val="0"/>
                                          </p:val>
                                        </p:tav>
                                      </p:tavLst>
                                    </p:anim>
                                    <p:animEffect transition="in" filter="fade">
                                      <p:cBhvr>
                                        <p:cTn id="99" dur="1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0"/>
                                        </p:tgtEl>
                                      </p:cBhvr>
                                    </p:animEffect>
                                    <p:set>
                                      <p:cBhvr>
                                        <p:cTn id="125" dur="1" fill="hold">
                                          <p:stCondLst>
                                            <p:cond delay="499"/>
                                          </p:stCondLst>
                                        </p:cTn>
                                        <p:tgtEl>
                                          <p:spTgt spid="3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5"/>
                                        </p:tgtEl>
                                      </p:cBhvr>
                                    </p:animEffect>
                                    <p:set>
                                      <p:cBhvr>
                                        <p:cTn id="12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2" grpId="1" animBg="1"/>
      <p:bldP spid="13" grpId="0" animBg="1"/>
      <p:bldP spid="13" grpId="1" animBg="1"/>
      <p:bldP spid="15" grpId="0" animBg="1"/>
      <p:bldP spid="16" grpId="0" animBg="1"/>
      <p:bldP spid="18" grpId="0" animBg="1"/>
      <p:bldP spid="19" grpId="0" animBg="1"/>
      <p:bldP spid="21" grpId="0" animBg="1"/>
      <p:bldP spid="21" grpId="1" animBg="1"/>
      <p:bldP spid="22" grpId="0" animBg="1"/>
      <p:bldP spid="22" grpId="1" animBg="1"/>
      <p:bldP spid="23" grpId="0" animBg="1"/>
      <p:bldP spid="23" grpId="1" animBg="1"/>
      <p:bldP spid="24" grpId="0" animBg="1"/>
      <p:bldP spid="25" grpId="0" animBg="1"/>
      <p:bldP spid="25" grpId="1" animBg="1"/>
      <p:bldP spid="26" grpId="0" animBg="1"/>
      <p:bldP spid="27" grpId="0" animBg="1"/>
      <p:bldP spid="30" grpId="0" animBg="1"/>
      <p:bldP spid="3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IO&lt;T&gt; </a:t>
            </a:r>
            <a:r>
              <a:rPr lang="en-US" dirty="0" err="1" smtClean="0"/>
              <a:t>TakeUntil</a:t>
            </a:r>
            <a:r>
              <a:rPr lang="en-US" dirty="0" smtClean="0"/>
              <a:t>(IO&lt;T</a:t>
            </a:r>
            <a:r>
              <a:rPr lang="en-US" dirty="0" smtClean="0"/>
              <a:t>&gt; source, IO&lt;U&gt; until)</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1990165"/>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1976718"/>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4612342" y="4876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421842" y="37293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417359" y="5334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43149" y="1898285"/>
            <a:ext cx="923651" cy="461665"/>
          </a:xfrm>
          <a:prstGeom prst="rect">
            <a:avLst/>
          </a:prstGeom>
          <a:noFill/>
        </p:spPr>
        <p:txBody>
          <a:bodyPr wrap="none" rtlCol="0">
            <a:spAutoFit/>
          </a:bodyPr>
          <a:lstStyle/>
          <a:p>
            <a:r>
              <a:rPr lang="en-US" sz="2400" dirty="0" smtClean="0"/>
              <a:t>IO&lt;T&gt;</a:t>
            </a:r>
            <a:endParaRPr lang="en-US" sz="2400" dirty="0"/>
          </a:p>
        </p:txBody>
      </p:sp>
      <p:sp>
        <p:nvSpPr>
          <p:cNvPr id="30" name="TextBox 29"/>
          <p:cNvSpPr txBox="1"/>
          <p:nvPr/>
        </p:nvSpPr>
        <p:spPr>
          <a:xfrm>
            <a:off x="143149" y="3274367"/>
            <a:ext cx="970137" cy="461665"/>
          </a:xfrm>
          <a:prstGeom prst="rect">
            <a:avLst/>
          </a:prstGeom>
          <a:noFill/>
        </p:spPr>
        <p:txBody>
          <a:bodyPr wrap="none" rtlCol="0">
            <a:spAutoFit/>
          </a:bodyPr>
          <a:lstStyle/>
          <a:p>
            <a:r>
              <a:rPr lang="en-US" sz="2400" dirty="0" smtClean="0"/>
              <a:t>IO&lt;U&gt;</a:t>
            </a:r>
            <a:endParaRPr lang="en-US" sz="2400" dirty="0"/>
          </a:p>
        </p:txBody>
      </p:sp>
      <p:sp>
        <p:nvSpPr>
          <p:cNvPr id="31" name="TextBox 30"/>
          <p:cNvSpPr txBox="1"/>
          <p:nvPr/>
        </p:nvSpPr>
        <p:spPr>
          <a:xfrm>
            <a:off x="143148" y="4798367"/>
            <a:ext cx="923651" cy="461665"/>
          </a:xfrm>
          <a:prstGeom prst="rect">
            <a:avLst/>
          </a:prstGeom>
          <a:noFill/>
        </p:spPr>
        <p:txBody>
          <a:bodyPr wrap="none" rtlCol="0">
            <a:spAutoFit/>
          </a:bodyPr>
          <a:lstStyle/>
          <a:p>
            <a:r>
              <a:rPr lang="en-US" sz="2400" dirty="0" smtClean="0"/>
              <a:t>IO&lt;T&gt;</a:t>
            </a:r>
            <a:endParaRPr lang="en-US" sz="2400" dirty="0"/>
          </a:p>
        </p:txBody>
      </p:sp>
    </p:spTree>
    <p:extLst>
      <p:ext uri="{BB962C8B-B14F-4D97-AF65-F5344CB8AC3E}">
        <p14:creationId xmlns:p14="http://schemas.microsoft.com/office/powerpoint/2010/main" val="11349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LINQ operators</a:t>
            </a:r>
            <a:endParaRPr lang="en-US" dirty="0"/>
          </a:p>
        </p:txBody>
      </p:sp>
      <p:sp>
        <p:nvSpPr>
          <p:cNvPr id="3" name="Content Placeholder 2"/>
          <p:cNvSpPr>
            <a:spLocks noGrp="1"/>
          </p:cNvSpPr>
          <p:nvPr>
            <p:ph idx="1"/>
          </p:nvPr>
        </p:nvSpPr>
        <p:spPr/>
        <p:txBody>
          <a:bodyPr numCol="2">
            <a:normAutofit/>
          </a:bodyPr>
          <a:lstStyle/>
          <a:p>
            <a:r>
              <a:rPr lang="en-US" dirty="0" err="1" smtClean="0"/>
              <a:t>Amb</a:t>
            </a:r>
            <a:endParaRPr lang="en-US" dirty="0" smtClean="0"/>
          </a:p>
          <a:p>
            <a:r>
              <a:rPr lang="en-US" dirty="0" smtClean="0"/>
              <a:t>Asynchronous</a:t>
            </a:r>
          </a:p>
          <a:p>
            <a:r>
              <a:rPr lang="en-US" dirty="0" err="1" smtClean="0"/>
              <a:t>BufferWithCount</a:t>
            </a:r>
            <a:endParaRPr lang="en-US" dirty="0" smtClean="0"/>
          </a:p>
          <a:p>
            <a:r>
              <a:rPr lang="en-US" dirty="0" smtClean="0"/>
              <a:t>Catch</a:t>
            </a:r>
          </a:p>
          <a:p>
            <a:r>
              <a:rPr lang="en-US" dirty="0" err="1" smtClean="0"/>
              <a:t>Concat</a:t>
            </a:r>
            <a:endParaRPr lang="en-US" dirty="0" smtClean="0"/>
          </a:p>
          <a:p>
            <a:r>
              <a:rPr lang="en-US" dirty="0" smtClean="0"/>
              <a:t>Defer</a:t>
            </a:r>
          </a:p>
          <a:p>
            <a:r>
              <a:rPr lang="en-US" dirty="0" smtClean="0"/>
              <a:t>Delay</a:t>
            </a:r>
          </a:p>
          <a:p>
            <a:r>
              <a:rPr lang="en-US" dirty="0" smtClean="0"/>
              <a:t>Do</a:t>
            </a:r>
          </a:p>
          <a:p>
            <a:r>
              <a:rPr lang="en-US" dirty="0" smtClean="0"/>
              <a:t>Generate</a:t>
            </a:r>
          </a:p>
          <a:p>
            <a:r>
              <a:rPr lang="en-US" dirty="0" smtClean="0"/>
              <a:t>Merge</a:t>
            </a:r>
          </a:p>
          <a:p>
            <a:r>
              <a:rPr lang="en-US" dirty="0" err="1" smtClean="0"/>
              <a:t>OnErrorResumeNext</a:t>
            </a:r>
            <a:endParaRPr lang="en-US" dirty="0" smtClean="0"/>
          </a:p>
          <a:p>
            <a:r>
              <a:rPr lang="en-US" dirty="0" smtClean="0"/>
              <a:t>Repeat</a:t>
            </a:r>
          </a:p>
          <a:p>
            <a:r>
              <a:rPr lang="en-US" dirty="0" smtClean="0"/>
              <a:t>Retry</a:t>
            </a:r>
          </a:p>
          <a:p>
            <a:r>
              <a:rPr lang="en-US" dirty="0" smtClean="0"/>
              <a:t>Run</a:t>
            </a:r>
          </a:p>
          <a:p>
            <a:r>
              <a:rPr lang="en-US" dirty="0" err="1" smtClean="0"/>
              <a:t>StartWith</a:t>
            </a:r>
            <a:endParaRPr lang="en-US" dirty="0" smtClean="0"/>
          </a:p>
          <a:p>
            <a:r>
              <a:rPr lang="en-US" dirty="0" smtClean="0"/>
              <a:t>Timeout</a:t>
            </a:r>
            <a:endParaRPr lang="en-US" dirty="0"/>
          </a:p>
        </p:txBody>
      </p:sp>
    </p:spTree>
    <p:extLst>
      <p:ext uri="{BB962C8B-B14F-4D97-AF65-F5344CB8AC3E}">
        <p14:creationId xmlns:p14="http://schemas.microsoft.com/office/powerpoint/2010/main" val="423887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3"/>
          </a:xfrm>
        </p:spPr>
        <p:txBody>
          <a:bodyPr>
            <a:normAutofit fontScale="90000"/>
          </a:bodyPr>
          <a:lstStyle/>
          <a:p>
            <a:r>
              <a:rPr lang="en-US" dirty="0" smtClean="0"/>
              <a:t>Common Uses</a:t>
            </a:r>
            <a:endParaRPr lang="en-US" dirty="0"/>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81" y="2963008"/>
            <a:ext cx="1886441"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42" y="1600201"/>
            <a:ext cx="1657782"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jects\RX\Dice\manufacturing-robot-6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44" y="4078288"/>
            <a:ext cx="2130980" cy="2130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7101" y="4038346"/>
            <a:ext cx="1596273"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2925" y="1611924"/>
            <a:ext cx="1934079"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383" y="914401"/>
            <a:ext cx="1743597"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638" y="914401"/>
            <a:ext cx="992006" cy="160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4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Rx </a:t>
            </a:r>
            <a:r>
              <a:rPr lang="en-US" dirty="0"/>
              <a:t>Data Developer Center: </a:t>
            </a:r>
            <a:br>
              <a:rPr lang="en-US" dirty="0"/>
            </a:br>
            <a:r>
              <a:rPr lang="en-US" dirty="0">
                <a:hlinkClick r:id="rId2"/>
              </a:rPr>
              <a:t>http://msdn.microsoft.com/data/gg577609</a:t>
            </a:r>
            <a:r>
              <a:rPr lang="en-US" dirty="0"/>
              <a:t> </a:t>
            </a:r>
          </a:p>
          <a:p>
            <a:r>
              <a:rPr lang="en-US" dirty="0"/>
              <a:t>Reactive Extensions Team Blog: </a:t>
            </a:r>
            <a:br>
              <a:rPr lang="en-US" dirty="0"/>
            </a:br>
            <a:r>
              <a:rPr lang="en-US" dirty="0">
                <a:hlinkClick r:id="rId3"/>
              </a:rPr>
              <a:t>http://</a:t>
            </a:r>
            <a:r>
              <a:rPr lang="en-US" dirty="0" smtClean="0">
                <a:hlinkClick r:id="rId3"/>
              </a:rPr>
              <a:t>blogs.msdn.com/rxteam</a:t>
            </a:r>
            <a:endParaRPr lang="en-US" dirty="0" smtClean="0"/>
          </a:p>
          <a:p>
            <a:r>
              <a:rPr lang="en-US" dirty="0"/>
              <a:t>Rx Forum</a:t>
            </a:r>
            <a:br>
              <a:rPr lang="en-US" dirty="0"/>
            </a:br>
            <a:r>
              <a:rPr lang="en-US" dirty="0">
                <a:hlinkClick r:id="rId4"/>
              </a:rPr>
              <a:t>http://social.msdn.microsoft.com/Forums/en-US/rx/threads</a:t>
            </a:r>
            <a:r>
              <a:rPr lang="en-US" dirty="0"/>
              <a:t> </a:t>
            </a:r>
          </a:p>
          <a:p>
            <a:r>
              <a:rPr lang="en-US" dirty="0" err="1"/>
              <a:t>RxWiki</a:t>
            </a:r>
            <a:r>
              <a:rPr lang="en-US" dirty="0"/>
              <a:t> (Samples and more)</a:t>
            </a:r>
            <a:br>
              <a:rPr lang="en-US" dirty="0"/>
            </a:br>
            <a:r>
              <a:rPr lang="en-US" dirty="0">
                <a:hlinkClick r:id="rId5"/>
              </a:rPr>
              <a:t>http://rxwiki.wikidot.com</a:t>
            </a:r>
            <a:r>
              <a:rPr lang="en-US" dirty="0"/>
              <a:t> </a:t>
            </a:r>
          </a:p>
          <a:p>
            <a:r>
              <a:rPr lang="en-US" dirty="0"/>
              <a:t>Channel9: </a:t>
            </a:r>
            <a:br>
              <a:rPr lang="en-US" dirty="0"/>
            </a:br>
            <a:r>
              <a:rPr lang="en-US" dirty="0">
                <a:hlinkClick r:id="rId6"/>
              </a:rPr>
              <a:t>http://channel9.msdn.com/Tags/Rx</a:t>
            </a:r>
            <a:r>
              <a:rPr lang="en-US" dirty="0"/>
              <a:t> </a:t>
            </a:r>
          </a:p>
          <a:p>
            <a:endParaRPr lang="en-US" dirty="0" smtClean="0"/>
          </a:p>
          <a:p>
            <a:endParaRPr lang="en-US" dirty="0" smtClean="0"/>
          </a:p>
        </p:txBody>
      </p:sp>
    </p:spTree>
    <p:extLst>
      <p:ext uri="{BB962C8B-B14F-4D97-AF65-F5344CB8AC3E}">
        <p14:creationId xmlns:p14="http://schemas.microsoft.com/office/powerpoint/2010/main" val="2537536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0" y="4648200"/>
            <a:ext cx="4191000" cy="1387813"/>
          </a:xfrm>
        </p:spPr>
        <p:txBody>
          <a:bodyPr>
            <a:normAutofit/>
          </a:bodyPr>
          <a:lstStyle/>
          <a:p>
            <a:pPr algn="r"/>
            <a:r>
              <a:rPr lang="en-US" dirty="0" smtClean="0"/>
              <a:t>Jim </a:t>
            </a:r>
            <a:r>
              <a:rPr lang="en-US" dirty="0" err="1" smtClean="0"/>
              <a:t>Wooley</a:t>
            </a:r>
            <a:endParaRPr lang="en-US" dirty="0" smtClean="0"/>
          </a:p>
          <a:p>
            <a:pPr algn="r"/>
            <a:r>
              <a:rPr lang="en-US" dirty="0" smtClean="0">
                <a:hlinkClick r:id="rId2"/>
              </a:rPr>
              <a:t>www.ThinqLinq.com</a:t>
            </a:r>
            <a:endParaRPr lang="en-US" dirty="0" smtClean="0"/>
          </a:p>
          <a:p>
            <a:pPr algn="r"/>
            <a:r>
              <a:rPr lang="en-US" dirty="0" smtClean="0"/>
              <a:t>@</a:t>
            </a:r>
            <a:r>
              <a:rPr lang="en-US" dirty="0" err="1" smtClean="0"/>
              <a:t>LinqKinq</a:t>
            </a:r>
            <a:endParaRPr lang="en-US" dirty="0"/>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699376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smtClean="0"/>
              <a:t>Reactive Framework</a:t>
            </a:r>
            <a:endParaRPr lang="en-US" dirty="0"/>
          </a:p>
        </p:txBody>
      </p:sp>
      <p:sp>
        <p:nvSpPr>
          <p:cNvPr id="3" name="Text Placeholder 2"/>
          <p:cNvSpPr>
            <a:spLocks noGrp="1"/>
          </p:cNvSpPr>
          <p:nvPr>
            <p:ph type="body" sz="quarter" idx="10"/>
          </p:nvPr>
        </p:nvSpPr>
        <p:spPr>
          <a:xfrm>
            <a:off x="389436" y="1447800"/>
            <a:ext cx="8363938" cy="3877985"/>
          </a:xfrm>
        </p:spPr>
        <p:txBody>
          <a:bodyPr>
            <a:normAutofit/>
          </a:bodyPr>
          <a:lstStyle/>
          <a:p>
            <a:pPr marL="0" indent="0" algn="ctr">
              <a:buNone/>
            </a:pPr>
            <a:r>
              <a:rPr lang="en-US" sz="4800" i="1" dirty="0"/>
              <a:t>“</a:t>
            </a:r>
            <a:r>
              <a:rPr lang="en-US" sz="4800" i="1" dirty="0" smtClean="0"/>
              <a:t>Rx </a:t>
            </a:r>
            <a:r>
              <a:rPr lang="en-US" sz="4800" i="1" dirty="0"/>
              <a:t>is a library for </a:t>
            </a:r>
            <a:endParaRPr lang="en-US" sz="4800" i="1" dirty="0" smtClean="0"/>
          </a:p>
          <a:p>
            <a:pPr marL="0" indent="0" algn="ctr">
              <a:buNone/>
            </a:pPr>
            <a:r>
              <a:rPr lang="en-US" sz="4800" i="1" dirty="0" smtClean="0">
                <a:solidFill>
                  <a:schemeClr val="accent2"/>
                </a:solidFill>
              </a:rPr>
              <a:t>composing</a:t>
            </a:r>
            <a:r>
              <a:rPr lang="en-US" sz="4800" i="1" dirty="0" smtClean="0"/>
              <a:t> </a:t>
            </a:r>
            <a:r>
              <a:rPr lang="en-US" sz="4800" i="1" dirty="0">
                <a:solidFill>
                  <a:schemeClr val="accent2"/>
                </a:solidFill>
              </a:rPr>
              <a:t>asynchronous</a:t>
            </a:r>
            <a:r>
              <a:rPr lang="en-US" sz="4800" i="1" dirty="0"/>
              <a:t> </a:t>
            </a:r>
            <a:r>
              <a:rPr lang="en-US" sz="4800" i="1" dirty="0" smtClean="0"/>
              <a:t>and</a:t>
            </a:r>
          </a:p>
          <a:p>
            <a:pPr marL="0" indent="0" algn="ctr">
              <a:buNone/>
            </a:pPr>
            <a:r>
              <a:rPr lang="en-US" sz="4800" i="1" dirty="0" smtClean="0"/>
              <a:t> </a:t>
            </a:r>
            <a:r>
              <a:rPr lang="en-US" sz="4800" i="1" dirty="0">
                <a:solidFill>
                  <a:schemeClr val="accent2"/>
                </a:solidFill>
              </a:rPr>
              <a:t>event</a:t>
            </a:r>
            <a:r>
              <a:rPr lang="en-US" sz="4800" i="1" dirty="0"/>
              <a:t>-based programs using </a:t>
            </a:r>
            <a:endParaRPr lang="en-US" sz="4800" i="1" dirty="0" smtClean="0"/>
          </a:p>
          <a:p>
            <a:pPr marL="0" indent="0" algn="ctr">
              <a:buNone/>
            </a:pPr>
            <a:r>
              <a:rPr lang="en-US" sz="4800" i="1" dirty="0" smtClean="0">
                <a:solidFill>
                  <a:schemeClr val="accent2"/>
                </a:solidFill>
              </a:rPr>
              <a:t>observable </a:t>
            </a:r>
            <a:r>
              <a:rPr lang="en-US" sz="4800" i="1" dirty="0">
                <a:solidFill>
                  <a:schemeClr val="accent2"/>
                </a:solidFill>
              </a:rPr>
              <a:t>collections</a:t>
            </a:r>
            <a:r>
              <a:rPr lang="en-US" sz="4800" i="1" dirty="0"/>
              <a:t>.”</a:t>
            </a:r>
          </a:p>
        </p:txBody>
      </p:sp>
    </p:spTree>
    <p:extLst>
      <p:ext uri="{BB962C8B-B14F-4D97-AF65-F5344CB8AC3E}">
        <p14:creationId xmlns:p14="http://schemas.microsoft.com/office/powerpoint/2010/main" val="219124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Rx</a:t>
            </a:r>
            <a:endParaRPr lang="en-US" dirty="0"/>
          </a:p>
        </p:txBody>
      </p:sp>
      <p:pic>
        <p:nvPicPr>
          <p:cNvPr id="4" name="Picture 3" descr="http://www.minddriven.de/wp-content/uploads/2009/11/Rx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0715" y="2547972"/>
            <a:ext cx="1572035" cy="20955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260" y="4267201"/>
            <a:ext cx="1400540" cy="94193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282" y="1660475"/>
            <a:ext cx="2343760" cy="10152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946" y="1866901"/>
            <a:ext cx="1514869" cy="915530"/>
          </a:xfrm>
          <a:prstGeom prst="rect">
            <a:avLst/>
          </a:prstGeom>
        </p:spPr>
      </p:pic>
      <p:pic>
        <p:nvPicPr>
          <p:cNvPr id="1026" name="Picture 2" descr="C:\Projects\RX\Dice\Ne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803" y="5410200"/>
            <a:ext cx="92892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9951" y="723900"/>
            <a:ext cx="1713563"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jects\RX\Dice\Zune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940" y="4319295"/>
            <a:ext cx="1408876" cy="6483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931911" y="5439508"/>
            <a:ext cx="312265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JavaScript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78346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 – Audience Participation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726" y="2514600"/>
            <a:ext cx="2590800" cy="25908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2819400" cy="272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1257300" y="2237942"/>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quot;No&quot; Symbol 6"/>
          <p:cNvSpPr/>
          <p:nvPr/>
        </p:nvSpPr>
        <p:spPr>
          <a:xfrm>
            <a:off x="4800600" y="2237942"/>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49154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anim calcmode="lin" valueType="num">
                                      <p:cBhvr>
                                        <p:cTn id="29" dur="2000" fill="hold"/>
                                        <p:tgtEl>
                                          <p:spTgt spid="7"/>
                                        </p:tgtEl>
                                        <p:attrNameLst>
                                          <p:attrName>ppt_w</p:attrName>
                                        </p:attrNameLst>
                                      </p:cBhvr>
                                      <p:tavLst>
                                        <p:tav tm="0" fmla="#ppt_w*sin(2.5*pi*$)">
                                          <p:val>
                                            <p:fltVal val="0"/>
                                          </p:val>
                                        </p:tav>
                                        <p:tav tm="100000">
                                          <p:val>
                                            <p:fltVal val="1"/>
                                          </p:val>
                                        </p:tav>
                                      </p:tavLst>
                                    </p:anim>
                                    <p:anim calcmode="lin" valueType="num">
                                      <p:cBhvr>
                                        <p:cTn id="30"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a:t>
            </a:r>
            <a:endParaRPr lang="en-US" dirty="0"/>
          </a:p>
        </p:txBody>
      </p:sp>
      <p:sp>
        <p:nvSpPr>
          <p:cNvPr id="3" name="Content Placeholder 2"/>
          <p:cNvSpPr>
            <a:spLocks noGrp="1"/>
          </p:cNvSpPr>
          <p:nvPr>
            <p:ph idx="1"/>
          </p:nvPr>
        </p:nvSpPr>
        <p:spPr>
          <a:xfrm>
            <a:off x="533400" y="2438400"/>
            <a:ext cx="8153400" cy="3687763"/>
          </a:xfrm>
        </p:spPr>
        <p:txBody>
          <a:bodyPr/>
          <a:lstStyle/>
          <a:p>
            <a:pPr marL="0" indent="0">
              <a:buNone/>
            </a:pPr>
            <a:r>
              <a:rPr lang="en-US" dirty="0" smtClean="0"/>
              <a:t>From candy in </a:t>
            </a:r>
            <a:r>
              <a:rPr lang="en-US" dirty="0" err="1" smtClean="0"/>
              <a:t>bagOfCandies</a:t>
            </a:r>
            <a:endParaRPr lang="en-US" dirty="0" smtClean="0"/>
          </a:p>
          <a:p>
            <a:pPr marL="0" indent="0">
              <a:buNone/>
            </a:pPr>
            <a:r>
              <a:rPr lang="en-US" dirty="0" smtClean="0"/>
              <a:t>Where </a:t>
            </a:r>
            <a:r>
              <a:rPr lang="en-US" dirty="0" err="1" smtClean="0"/>
              <a:t>candy.HasNuts</a:t>
            </a:r>
            <a:endParaRPr lang="en-US" dirty="0"/>
          </a:p>
          <a:p>
            <a:pPr marL="0" indent="0">
              <a:buNone/>
            </a:pPr>
            <a:r>
              <a:rPr lang="en-US" dirty="0" smtClean="0"/>
              <a:t>Group candy By Key = </a:t>
            </a:r>
            <a:r>
              <a:rPr lang="en-US" dirty="0" err="1" smtClean="0"/>
              <a:t>candy.Name</a:t>
            </a:r>
            <a:r>
              <a:rPr lang="en-US" dirty="0" smtClean="0"/>
              <a:t> into </a:t>
            </a:r>
            <a:r>
              <a:rPr lang="en-US" dirty="0" err="1" smtClean="0"/>
              <a:t>GroupedCandies</a:t>
            </a:r>
            <a:endParaRPr lang="en-US" dirty="0" smtClean="0"/>
          </a:p>
          <a:p>
            <a:pPr marL="0" indent="0">
              <a:buNone/>
            </a:pPr>
            <a:r>
              <a:rPr lang="en-US" dirty="0" smtClean="0"/>
              <a:t>Select new {Key, </a:t>
            </a:r>
            <a:r>
              <a:rPr lang="en-US" dirty="0" err="1" smtClean="0"/>
              <a:t>CandyCount</a:t>
            </a:r>
            <a:r>
              <a:rPr lang="en-US" dirty="0" smtClean="0"/>
              <a:t> = </a:t>
            </a:r>
            <a:r>
              <a:rPr lang="en-US" dirty="0" err="1" smtClean="0"/>
              <a:t>GroupedCandies.Count</a:t>
            </a:r>
            <a:r>
              <a:rPr lang="en-US" dirty="0"/>
              <a:t>}</a:t>
            </a:r>
          </a:p>
        </p:txBody>
      </p:sp>
    </p:spTree>
    <p:extLst>
      <p:ext uri="{BB962C8B-B14F-4D97-AF65-F5344CB8AC3E}">
        <p14:creationId xmlns:p14="http://schemas.microsoft.com/office/powerpoint/2010/main" val="1922129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IEnumerator</a:t>
            </a:r>
            <a:r>
              <a:rPr lang="en-US" dirty="0" smtClean="0"/>
              <a:t> vs. </a:t>
            </a:r>
            <a:r>
              <a:rPr lang="en-US" dirty="0" err="1" smtClean="0"/>
              <a:t>IObserver</a:t>
            </a:r>
            <a:endParaRPr lang="en-US" dirty="0"/>
          </a:p>
        </p:txBody>
      </p:sp>
      <p:sp>
        <p:nvSpPr>
          <p:cNvPr id="3" name="Text Placeholder 2"/>
          <p:cNvSpPr>
            <a:spLocks noGrp="1"/>
          </p:cNvSpPr>
          <p:nvPr>
            <p:ph type="body" sz="quarter" idx="10"/>
          </p:nvPr>
        </p:nvSpPr>
        <p:spPr>
          <a:xfrm>
            <a:off x="862484" y="1600200"/>
            <a:ext cx="6515994" cy="1905000"/>
          </a:xfrm>
          <a:solidFill>
            <a:schemeClr val="tx1">
              <a:lumMod val="65000"/>
            </a:schemeClr>
          </a:solidFill>
        </p:spPr>
        <p:txBody>
          <a:bodyPr>
            <a:normAutofit lnSpcReduction="10000"/>
          </a:body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smtClean="0">
                <a:solidFill>
                  <a:srgbClr val="2B91AF"/>
                </a:solidFill>
              </a:rPr>
              <a:t>IEnumerator</a:t>
            </a:r>
            <a:endParaRPr lang="en-US" dirty="0" smtClean="0">
              <a:solidFill>
                <a:srgbClr val="2B91AF"/>
              </a:solidFill>
            </a:endParaRPr>
          </a:p>
          <a:p>
            <a:r>
              <a:rPr lang="en-US" dirty="0" smtClean="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r>
              <a:rPr lang="en-US" dirty="0" smtClean="0"/>
              <a:t>}</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smtClean="0"/>
              <a:t>();</a:t>
            </a:r>
          </a:p>
          <a:p>
            <a:r>
              <a:rPr lang="en-US" dirty="0"/>
              <a:t>   </a:t>
            </a:r>
            <a:r>
              <a:rPr lang="en-US" dirty="0">
                <a:solidFill>
                  <a:srgbClr val="400080"/>
                </a:solidFill>
              </a:rPr>
              <a:t>void</a:t>
            </a:r>
            <a:r>
              <a:rPr lang="en-US" dirty="0"/>
              <a:t> </a:t>
            </a:r>
            <a:r>
              <a:rPr lang="en-US" dirty="0">
                <a:solidFill>
                  <a:srgbClr val="010001"/>
                </a:solidFill>
              </a:rPr>
              <a:t>Reset</a:t>
            </a:r>
            <a:r>
              <a:rPr lang="en-US" dirty="0" smtClean="0"/>
              <a:t>();</a:t>
            </a:r>
          </a:p>
          <a:p>
            <a:r>
              <a:rPr lang="en-US" dirty="0" smtClean="0"/>
              <a:t>}</a:t>
            </a:r>
            <a:endParaRPr lang="en-US" dirty="0"/>
          </a:p>
        </p:txBody>
      </p:sp>
      <p:sp>
        <p:nvSpPr>
          <p:cNvPr id="4" name="Text Placeholder 2"/>
          <p:cNvSpPr txBox="1">
            <a:spLocks/>
          </p:cNvSpPr>
          <p:nvPr/>
        </p:nvSpPr>
        <p:spPr>
          <a:xfrm>
            <a:off x="891469" y="3810001"/>
            <a:ext cx="6458025" cy="1772793"/>
          </a:xfrm>
          <a:prstGeom prst="rect">
            <a:avLst/>
          </a:prstGeom>
          <a:solidFill>
            <a:schemeClr val="tx1">
              <a:lumMod val="65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smtClean="0">
                <a:solidFill>
                  <a:srgbClr val="2E53D1"/>
                </a:solidFill>
              </a:rPr>
              <a:t>&gt;</a:t>
            </a:r>
          </a:p>
          <a:p>
            <a:r>
              <a:rPr lang="en-US" dirty="0" smtClean="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smtClean="0"/>
              <a:t>);</a:t>
            </a:r>
          </a:p>
          <a:p>
            <a:r>
              <a:rPr lang="en-US" dirty="0" smtClean="0"/>
              <a:t>}</a:t>
            </a:r>
            <a:endParaRPr lang="en-US" dirty="0"/>
          </a:p>
        </p:txBody>
      </p:sp>
      <p:cxnSp>
        <p:nvCxnSpPr>
          <p:cNvPr id="6" name="Straight Connector 5"/>
          <p:cNvCxnSpPr/>
          <p:nvPr/>
        </p:nvCxnSpPr>
        <p:spPr>
          <a:xfrm>
            <a:off x="1399498" y="2519877"/>
            <a:ext cx="617381"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99498" y="2824677"/>
            <a:ext cx="44004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5555258" y="2215077"/>
            <a:ext cx="245809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380859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Moving from Enumerable to Observable</a:t>
            </a:r>
            <a:endParaRPr lang="en-US" dirty="0"/>
          </a:p>
        </p:txBody>
      </p:sp>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262436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Interfaces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15340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37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smtClean="0"/>
              <a:t>demo </a:t>
            </a:r>
            <a:endParaRPr lang="en-US" dirty="0"/>
          </a:p>
        </p:txBody>
      </p:sp>
      <p:sp>
        <p:nvSpPr>
          <p:cNvPr id="2" name="Title 1"/>
          <p:cNvSpPr>
            <a:spLocks noGrp="1"/>
          </p:cNvSpPr>
          <p:nvPr>
            <p:ph type="title"/>
          </p:nvPr>
        </p:nvSpPr>
        <p:spPr/>
        <p:txBody>
          <a:bodyPr/>
          <a:lstStyle/>
          <a:p>
            <a:r>
              <a:rPr lang="en-US" dirty="0" smtClean="0"/>
              <a:t>Composing with Events</a:t>
            </a:r>
            <a:endParaRPr lang="en-US" dirty="0"/>
          </a:p>
        </p:txBody>
      </p:sp>
    </p:spTree>
    <p:extLst>
      <p:ext uri="{BB962C8B-B14F-4D97-AF65-F5344CB8AC3E}">
        <p14:creationId xmlns:p14="http://schemas.microsoft.com/office/powerpoint/2010/main" val="3660652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hatch">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5031</TotalTime>
  <Words>253</Words>
  <Application>Microsoft Office PowerPoint</Application>
  <PresentationFormat>On-screen Show (4:3)</PresentationFormat>
  <Paragraphs>90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Practical </vt:lpstr>
      <vt:lpstr>Reactive Framework</vt:lpstr>
      <vt:lpstr>Flavors of Rx</vt:lpstr>
      <vt:lpstr>Pull vs Push – Audience Participation</vt:lpstr>
      <vt:lpstr>Pull vs Push</vt:lpstr>
      <vt:lpstr>IEnumerator vs. IObserver</vt:lpstr>
      <vt:lpstr>Demo</vt:lpstr>
      <vt:lpstr>Rx Interfaces</vt:lpstr>
      <vt:lpstr>Composing with Events</vt:lpstr>
      <vt:lpstr>Observable Events</vt:lpstr>
      <vt:lpstr>Subscription Pipeline</vt:lpstr>
      <vt:lpstr>Merge</vt:lpstr>
      <vt:lpstr>Zip</vt:lpstr>
      <vt:lpstr>Repeat</vt:lpstr>
      <vt:lpstr>IO&lt;T&gt; TakeUntil(IO&lt;T&gt; source, IO&lt;U&gt; until)</vt:lpstr>
      <vt:lpstr>Additional LINQ operators</vt:lpstr>
      <vt:lpstr>Common Uses</vt:lpstr>
      <vt:lpstr>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rX Pusher Reactive Framework</dc:title>
  <dc:creator>Jim</dc:creator>
  <cp:lastModifiedBy>Jim</cp:lastModifiedBy>
  <cp:revision>25</cp:revision>
  <dcterms:created xsi:type="dcterms:W3CDTF">2010-05-07T01:14:40Z</dcterms:created>
  <dcterms:modified xsi:type="dcterms:W3CDTF">2012-03-05T03:17:43Z</dcterms:modified>
</cp:coreProperties>
</file>