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266" r:id="rId1"/>
  </p:sldMasterIdLst>
  <p:notesMasterIdLst>
    <p:notesMasterId r:id="rId15"/>
  </p:notesMasterIdLst>
  <p:sldIdLst>
    <p:sldId id="256" r:id="rId2"/>
    <p:sldId id="257" r:id="rId3"/>
    <p:sldId id="258" r:id="rId4"/>
    <p:sldId id="259" r:id="rId5"/>
    <p:sldId id="260" r:id="rId6"/>
    <p:sldId id="270" r:id="rId7"/>
    <p:sldId id="262" r:id="rId8"/>
    <p:sldId id="272" r:id="rId9"/>
    <p:sldId id="271" r:id="rId10"/>
    <p:sldId id="273" r:id="rId11"/>
    <p:sldId id="266" r:id="rId12"/>
    <p:sldId id="268" r:id="rId13"/>
    <p:sldId id="269" r:id="rId14"/>
  </p:sldIdLst>
  <p:sldSz cx="18288000" cy="10287000"/>
  <p:notesSz cx="6858000" cy="9144000"/>
  <p:embeddedFontLst>
    <p:embeddedFont>
      <p:font typeface="DM Sans" pitchFamily="2" charset="0"/>
      <p:regular r:id="rId16"/>
      <p:bold r:id="rId17"/>
      <p:italic r:id="rId18"/>
      <p:boldItalic r:id="rId19"/>
    </p:embeddedFont>
    <p:embeddedFont>
      <p:font typeface="DM Sans Bold" charset="0"/>
      <p:regular r:id="rId20"/>
    </p:embeddedFont>
    <p:embeddedFont>
      <p:font typeface="Open Sauce" panose="020B0604020202020204" charset="0"/>
      <p:regular r:id="rId21"/>
    </p:embeddedFont>
    <p:embeddedFont>
      <p:font typeface="Palatino Linotype" panose="02040502050505030304" pitchFamily="18"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67ACC-EBBF-45FB-A383-D05DFE0D6CC6}" type="datetimeFigureOut">
              <a:rPr lang="en-IN" smtClean="0"/>
              <a:t>29-11-2024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4AF08-E82E-475E-80CC-95C05CEB40BC}" type="slidenum">
              <a:rPr lang="en-IN" smtClean="0"/>
              <a:t>‹#›</a:t>
            </a:fld>
            <a:endParaRPr lang="en-IN"/>
          </a:p>
        </p:txBody>
      </p:sp>
    </p:spTree>
    <p:extLst>
      <p:ext uri="{BB962C8B-B14F-4D97-AF65-F5344CB8AC3E}">
        <p14:creationId xmlns:p14="http://schemas.microsoft.com/office/powerpoint/2010/main" val="427052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74AF08-E82E-475E-80CC-95C05CEB40BC}" type="slidenum">
              <a:rPr lang="en-IN" smtClean="0"/>
              <a:t>1</a:t>
            </a:fld>
            <a:endParaRPr lang="en-IN"/>
          </a:p>
        </p:txBody>
      </p:sp>
    </p:spTree>
    <p:extLst>
      <p:ext uri="{BB962C8B-B14F-4D97-AF65-F5344CB8AC3E}">
        <p14:creationId xmlns:p14="http://schemas.microsoft.com/office/powerpoint/2010/main" val="238990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74AF08-E82E-475E-80CC-95C05CEB40BC}" type="slidenum">
              <a:rPr lang="en-IN" smtClean="0"/>
              <a:t>2</a:t>
            </a:fld>
            <a:endParaRPr lang="en-IN"/>
          </a:p>
        </p:txBody>
      </p:sp>
    </p:spTree>
    <p:extLst>
      <p:ext uri="{BB962C8B-B14F-4D97-AF65-F5344CB8AC3E}">
        <p14:creationId xmlns:p14="http://schemas.microsoft.com/office/powerpoint/2010/main" val="176539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74AF08-E82E-475E-80CC-95C05CEB40BC}" type="slidenum">
              <a:rPr lang="en-IN" smtClean="0"/>
              <a:t>13</a:t>
            </a:fld>
            <a:endParaRPr lang="en-IN"/>
          </a:p>
        </p:txBody>
      </p:sp>
    </p:spTree>
    <p:extLst>
      <p:ext uri="{BB962C8B-B14F-4D97-AF65-F5344CB8AC3E}">
        <p14:creationId xmlns:p14="http://schemas.microsoft.com/office/powerpoint/2010/main" val="332397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39658" y="1203448"/>
            <a:ext cx="12842621" cy="3812147"/>
          </a:xfrm>
        </p:spPr>
        <p:txBody>
          <a:bodyPr bIns="0" anchor="b">
            <a:normAutofit/>
          </a:bodyPr>
          <a:lstStyle>
            <a:lvl1pPr algn="l">
              <a:defRPr sz="9900"/>
            </a:lvl1pPr>
          </a:lstStyle>
          <a:p>
            <a:r>
              <a:rPr lang="en-US"/>
              <a:t>Click to edit Master title style</a:t>
            </a:r>
            <a:endParaRPr lang="en-US" dirty="0"/>
          </a:p>
        </p:txBody>
      </p:sp>
      <p:sp>
        <p:nvSpPr>
          <p:cNvPr id="3" name="Subtitle 2"/>
          <p:cNvSpPr>
            <a:spLocks noGrp="1"/>
          </p:cNvSpPr>
          <p:nvPr>
            <p:ph type="subTitle" idx="1"/>
          </p:nvPr>
        </p:nvSpPr>
        <p:spPr>
          <a:xfrm>
            <a:off x="3739659" y="5296807"/>
            <a:ext cx="12842619" cy="1466432"/>
          </a:xfrm>
        </p:spPr>
        <p:txBody>
          <a:bodyPr tIns="91440" bIns="91440">
            <a:normAutofit/>
          </a:bodyPr>
          <a:lstStyle>
            <a:lvl1pPr marL="0" indent="0" algn="l">
              <a:buNone/>
              <a:defRPr sz="2700" b="0" cap="all" baseline="0">
                <a:solidFill>
                  <a:schemeClr val="tx1"/>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a:xfrm>
            <a:off x="3739658" y="493961"/>
            <a:ext cx="7345965" cy="463802"/>
          </a:xfrm>
        </p:spPr>
        <p:txBody>
          <a:bodyPr/>
          <a:lstStyle/>
          <a:p>
            <a:endParaRPr lang="en-US"/>
          </a:p>
        </p:txBody>
      </p:sp>
      <p:sp>
        <p:nvSpPr>
          <p:cNvPr id="6" name="Slide Number Placeholder 5"/>
          <p:cNvSpPr>
            <a:spLocks noGrp="1"/>
          </p:cNvSpPr>
          <p:nvPr>
            <p:ph type="sldNum" sz="quarter" idx="12"/>
          </p:nvPr>
        </p:nvSpPr>
        <p:spPr>
          <a:xfrm>
            <a:off x="2156497" y="1198460"/>
            <a:ext cx="1216529" cy="755367"/>
          </a:xfrm>
        </p:spPr>
        <p:txBody>
          <a:bodyPr/>
          <a:lstStyle/>
          <a:p>
            <a:fld id="{B6F15528-21DE-4FAA-801E-634DDDAF4B2B}" type="slidenum">
              <a:rPr lang="en-US" smtClean="0"/>
              <a:pPr/>
              <a:t>‹#›</a:t>
            </a:fld>
            <a:endParaRPr lang="en-US"/>
          </a:p>
        </p:txBody>
      </p:sp>
      <p:cxnSp>
        <p:nvCxnSpPr>
          <p:cNvPr id="8" name="Straight Connector 7"/>
          <p:cNvCxnSpPr/>
          <p:nvPr/>
        </p:nvCxnSpPr>
        <p:spPr>
          <a:xfrm>
            <a:off x="3501956" y="1198460"/>
            <a:ext cx="0" cy="381713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081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2057531" y="1198460"/>
            <a:ext cx="0" cy="160075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044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58667" y="1325795"/>
            <a:ext cx="2423613" cy="68624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302042" y="1325795"/>
            <a:ext cx="11608211" cy="68624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H="1">
            <a:off x="14158667" y="1078908"/>
            <a:ext cx="2423613"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109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2057531" y="1198460"/>
            <a:ext cx="0" cy="160075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1688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02220" y="2634195"/>
            <a:ext cx="12843870" cy="2831925"/>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2302043" y="5709293"/>
            <a:ext cx="12824985" cy="1519394"/>
          </a:xfrm>
        </p:spPr>
        <p:txBody>
          <a:bodyPr tIns="91440">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2057531" y="1198460"/>
            <a:ext cx="0" cy="4267661"/>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021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02043" y="1207334"/>
            <a:ext cx="14280236" cy="158895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302043" y="3016317"/>
            <a:ext cx="6912864" cy="5157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82190" y="3026015"/>
            <a:ext cx="6906195" cy="5162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2057531" y="1198460"/>
            <a:ext cx="0" cy="160075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410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02043" y="1206245"/>
            <a:ext cx="14280236" cy="15844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302043" y="3029324"/>
            <a:ext cx="6912864" cy="1202915"/>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302043" y="4236404"/>
            <a:ext cx="6912864" cy="396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82186" y="3034505"/>
            <a:ext cx="6912864" cy="1203356"/>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682188" y="4232237"/>
            <a:ext cx="6912864" cy="3956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a:off x="2057531" y="1198460"/>
            <a:ext cx="0" cy="160075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878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2057531" y="1198460"/>
            <a:ext cx="0" cy="160075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553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089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01963" y="1198460"/>
            <a:ext cx="4774692" cy="3370676"/>
          </a:xfrm>
        </p:spPr>
        <p:txBody>
          <a:bodyPr anchor="b">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a:xfrm>
            <a:off x="7565571" y="1198461"/>
            <a:ext cx="9018705" cy="69882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02043" y="4808237"/>
            <a:ext cx="4777484" cy="3372272"/>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2057531" y="1198460"/>
            <a:ext cx="0" cy="33706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981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216081" y="723256"/>
            <a:ext cx="6111800" cy="7723652"/>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303541" y="1694270"/>
            <a:ext cx="8171760" cy="2745876"/>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86584" y="1683814"/>
            <a:ext cx="4186757" cy="5799491"/>
          </a:xfrm>
          <a:solidFill>
            <a:schemeClr val="bg1">
              <a:lumMod val="8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2302043" y="4718988"/>
            <a:ext cx="8160056" cy="3005613"/>
          </a:xfrm>
        </p:spPr>
        <p:txBody>
          <a:bodyPr>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2302043" y="8204785"/>
            <a:ext cx="8160057" cy="480185"/>
          </a:xfrm>
        </p:spPr>
        <p:txBody>
          <a:bodyPr/>
          <a:lstStyle>
            <a:lvl1pPr algn="l">
              <a:defRPr/>
            </a:lvl1p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a:xfrm>
            <a:off x="2302366" y="477961"/>
            <a:ext cx="8180213" cy="4813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2057531" y="1198460"/>
            <a:ext cx="0" cy="324168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919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3023599"/>
            <a:ext cx="18288000" cy="617824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9203436"/>
            <a:ext cx="18288000" cy="1114425"/>
          </a:xfrm>
          <a:prstGeom prst="rect">
            <a:avLst/>
          </a:prstGeom>
        </p:spPr>
      </p:pic>
      <p:sp>
        <p:nvSpPr>
          <p:cNvPr id="2" name="Title Placeholder 1"/>
          <p:cNvSpPr>
            <a:spLocks noGrp="1"/>
          </p:cNvSpPr>
          <p:nvPr>
            <p:ph type="title"/>
          </p:nvPr>
        </p:nvSpPr>
        <p:spPr>
          <a:xfrm>
            <a:off x="2302044" y="1206779"/>
            <a:ext cx="14280237" cy="157385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302044" y="3023599"/>
            <a:ext cx="14280237" cy="5175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31208" y="495555"/>
            <a:ext cx="5251073" cy="463802"/>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pPr/>
              <a:t>11/29/2024</a:t>
            </a:fld>
            <a:endParaRPr lang="en-US"/>
          </a:p>
        </p:txBody>
      </p:sp>
      <p:sp>
        <p:nvSpPr>
          <p:cNvPr id="5" name="Footer Placeholder 4"/>
          <p:cNvSpPr>
            <a:spLocks noGrp="1"/>
          </p:cNvSpPr>
          <p:nvPr>
            <p:ph type="ftr" sz="quarter" idx="3"/>
          </p:nvPr>
        </p:nvSpPr>
        <p:spPr>
          <a:xfrm>
            <a:off x="2302043" y="493961"/>
            <a:ext cx="8783579" cy="46380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091" y="1198460"/>
            <a:ext cx="1216529" cy="755367"/>
          </a:xfrm>
          <a:prstGeom prst="rect">
            <a:avLst/>
          </a:prstGeom>
        </p:spPr>
        <p:txBody>
          <a:bodyPr vert="horz" lIns="91440" tIns="45720" rIns="91440" bIns="45720" rtlCol="0" anchor="t"/>
          <a:lstStyle>
            <a:lvl1pPr algn="r">
              <a:defRPr sz="4200">
                <a:solidFill>
                  <a:schemeClr val="accent1"/>
                </a:solidFill>
              </a:defRPr>
            </a:lvl1pPr>
          </a:lstStyle>
          <a:p>
            <a:fld id="{B6F15528-21DE-4FAA-801E-634DDDAF4B2B}" type="slidenum">
              <a:rPr lang="en-US" smtClean="0"/>
              <a:pPr/>
              <a:t>‹#›</a:t>
            </a:fld>
            <a:endParaRPr lang="en-US"/>
          </a:p>
        </p:txBody>
      </p:sp>
      <p:cxnSp>
        <p:nvCxnSpPr>
          <p:cNvPr id="12" name="Straight Connector 11"/>
          <p:cNvCxnSpPr/>
          <p:nvPr/>
        </p:nvCxnSpPr>
        <p:spPr>
          <a:xfrm>
            <a:off x="0" y="9212558"/>
            <a:ext cx="18288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149958"/>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Lst>
  <p:txStyles>
    <p:titleStyle>
      <a:lvl1pPr algn="l" defTabSz="1371600" rtl="0" eaLnBrk="1" latinLnBrk="0" hangingPunct="1">
        <a:lnSpc>
          <a:spcPct val="90000"/>
        </a:lnSpc>
        <a:spcBef>
          <a:spcPct val="0"/>
        </a:spcBef>
        <a:buNone/>
        <a:defRPr sz="4800" b="0" i="0" kern="1200" cap="none">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00000"/>
        <a:buFont typeface="Arial" panose="020B0604020202020204" pitchFamily="34" charset="0"/>
        <a:buChar char="•"/>
        <a:defRPr sz="30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700" kern="1200" cap="none"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100" kern="1200" cap="none"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7.xml"/><Relationship Id="rId6" Type="http://schemas.openxmlformats.org/officeDocument/2006/relationships/hyperlink" Target="https://stackoverflow.com/" TargetMode="External"/><Relationship Id="rId5" Type="http://schemas.openxmlformats.org/officeDocument/2006/relationships/hyperlink" Target="https://realpython.com/" TargetMode="External"/><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jpg"/></Relationships>
</file>

<file path=ppt/slides/_rels/slide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4"/>
          <p:cNvSpPr txBox="1"/>
          <p:nvPr/>
        </p:nvSpPr>
        <p:spPr>
          <a:xfrm>
            <a:off x="3688802" y="3136543"/>
            <a:ext cx="10910396" cy="3200970"/>
          </a:xfrm>
          <a:prstGeom prst="rect">
            <a:avLst/>
          </a:prstGeom>
        </p:spPr>
        <p:txBody>
          <a:bodyPr lIns="0" tIns="0" rIns="0" bIns="0" rtlCol="0" anchor="t">
            <a:spAutoFit/>
          </a:bodyPr>
          <a:lstStyle/>
          <a:p>
            <a:pPr algn="ctr">
              <a:lnSpc>
                <a:spcPts val="12218"/>
              </a:lnSpc>
            </a:pPr>
            <a:r>
              <a:rPr lang="en-US" sz="12998" b="1" dirty="0">
                <a:solidFill>
                  <a:srgbClr val="000000"/>
                </a:solidFill>
                <a:latin typeface="DM Sans Bold"/>
                <a:ea typeface="DM Sans Bold"/>
                <a:cs typeface="DM Sans Bold"/>
                <a:sym typeface="DM Sans Bold"/>
              </a:rPr>
              <a:t>Project Presentation</a:t>
            </a:r>
          </a:p>
        </p:txBody>
      </p:sp>
      <p:sp>
        <p:nvSpPr>
          <p:cNvPr id="15" name="TextBox 15"/>
          <p:cNvSpPr txBox="1"/>
          <p:nvPr/>
        </p:nvSpPr>
        <p:spPr>
          <a:xfrm>
            <a:off x="4013626" y="6855791"/>
            <a:ext cx="10260748" cy="583686"/>
          </a:xfrm>
          <a:prstGeom prst="rect">
            <a:avLst/>
          </a:prstGeom>
        </p:spPr>
        <p:txBody>
          <a:bodyPr lIns="0" tIns="0" rIns="0" bIns="0" rtlCol="0" anchor="t">
            <a:spAutoFit/>
          </a:bodyPr>
          <a:lstStyle/>
          <a:p>
            <a:pPr algn="ctr">
              <a:lnSpc>
                <a:spcPts val="4381"/>
              </a:lnSpc>
            </a:pPr>
            <a:r>
              <a:rPr lang="en-US" sz="4381" b="1" spc="-87" dirty="0">
                <a:solidFill>
                  <a:srgbClr val="000000"/>
                </a:solidFill>
                <a:latin typeface="DM Sans Bold"/>
                <a:ea typeface="DM Sans Bold"/>
                <a:cs typeface="DM Sans Bold"/>
                <a:sym typeface="DM Sans Bold"/>
              </a:rPr>
              <a:t>Presented by </a:t>
            </a:r>
            <a:r>
              <a:rPr lang="en-US" sz="4381" b="1" spc="-87" dirty="0" err="1">
                <a:solidFill>
                  <a:srgbClr val="000000"/>
                </a:solidFill>
                <a:latin typeface="DM Sans Bold"/>
                <a:ea typeface="DM Sans Bold"/>
                <a:cs typeface="DM Sans Bold"/>
                <a:sym typeface="DM Sans Bold"/>
              </a:rPr>
              <a:t>Parimi</a:t>
            </a:r>
            <a:r>
              <a:rPr lang="en-US" sz="4381" b="1" spc="-87" dirty="0">
                <a:solidFill>
                  <a:srgbClr val="000000"/>
                </a:solidFill>
                <a:latin typeface="DM Sans Bold"/>
                <a:ea typeface="DM Sans Bold"/>
                <a:cs typeface="DM Sans Bold"/>
                <a:sym typeface="DM Sans Bold"/>
              </a:rPr>
              <a:t> Gandhi Balaji</a:t>
            </a:r>
          </a:p>
        </p:txBody>
      </p:sp>
      <p:pic>
        <p:nvPicPr>
          <p:cNvPr id="18" name="Picture 17">
            <a:extLst>
              <a:ext uri="{FF2B5EF4-FFF2-40B4-BE49-F238E27FC236}">
                <a16:creationId xmlns:a16="http://schemas.microsoft.com/office/drawing/2014/main" id="{5C774D5F-6039-7751-5D59-13064026A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0600" y="190500"/>
            <a:ext cx="5635062" cy="1995962"/>
          </a:xfrm>
          <a:prstGeom prst="rect">
            <a:avLst/>
          </a:prstGeom>
        </p:spPr>
      </p:pic>
      <p:pic>
        <p:nvPicPr>
          <p:cNvPr id="24" name="Picture 23">
            <a:extLst>
              <a:ext uri="{FF2B5EF4-FFF2-40B4-BE49-F238E27FC236}">
                <a16:creationId xmlns:a16="http://schemas.microsoft.com/office/drawing/2014/main" id="{D310B3FB-22C4-7357-DDB5-45445293D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02" y="7620"/>
            <a:ext cx="7315200" cy="26339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D750-FB42-1740-091C-F7537ECBC755}"/>
              </a:ext>
            </a:extLst>
          </p:cNvPr>
          <p:cNvSpPr>
            <a:spLocks noGrp="1"/>
          </p:cNvSpPr>
          <p:nvPr>
            <p:ph type="title"/>
          </p:nvPr>
        </p:nvSpPr>
        <p:spPr>
          <a:xfrm>
            <a:off x="4876801" y="266700"/>
            <a:ext cx="6172200" cy="1066801"/>
          </a:xfrm>
        </p:spPr>
        <p:txBody>
          <a:bodyPr>
            <a:normAutofit/>
          </a:bodyPr>
          <a:lstStyle/>
          <a:p>
            <a:r>
              <a:rPr lang="en-IN" b="1" dirty="0">
                <a:latin typeface="Times New Roman" panose="02020603050405020304" pitchFamily="18" charset="0"/>
                <a:cs typeface="Times New Roman" panose="02020603050405020304" pitchFamily="18" charset="0"/>
              </a:rPr>
              <a:t>Testing and validation</a:t>
            </a:r>
          </a:p>
        </p:txBody>
      </p:sp>
      <p:sp>
        <p:nvSpPr>
          <p:cNvPr id="3" name="Content Placeholder 2">
            <a:extLst>
              <a:ext uri="{FF2B5EF4-FFF2-40B4-BE49-F238E27FC236}">
                <a16:creationId xmlns:a16="http://schemas.microsoft.com/office/drawing/2014/main" id="{8B41AB87-7407-1623-B450-E8BE516E1A2E}"/>
              </a:ext>
            </a:extLst>
          </p:cNvPr>
          <p:cNvSpPr>
            <a:spLocks noGrp="1"/>
          </p:cNvSpPr>
          <p:nvPr>
            <p:ph idx="1"/>
          </p:nvPr>
        </p:nvSpPr>
        <p:spPr>
          <a:xfrm>
            <a:off x="2209800" y="1638300"/>
            <a:ext cx="13792200" cy="7467600"/>
          </a:xfrm>
        </p:spPr>
        <p:txBody>
          <a:bodyPr>
            <a:normAutofit fontScale="25000" lnSpcReduction="20000"/>
          </a:bodyPr>
          <a:lstStyle/>
          <a:p>
            <a:pPr marR="0" lvl="0" algn="l" defTabSz="914400" rtl="0" eaLnBrk="0" fontAlgn="base" latinLnBrk="0" hangingPunct="0">
              <a:lnSpc>
                <a:spcPct val="170000"/>
              </a:lnSpc>
              <a:spcBef>
                <a:spcPct val="0"/>
              </a:spcBef>
              <a:spcAft>
                <a:spcPct val="0"/>
              </a:spcAft>
              <a:buClrTx/>
              <a:buSzTx/>
              <a:buFont typeface="Wingdings" panose="05000000000000000000" pitchFamily="2" charset="2"/>
              <a:buChar char="q"/>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 Testing</a:t>
            </a:r>
          </a:p>
          <a:p>
            <a:pPr marL="0" marR="0" lvl="0" indent="0" algn="l" defTabSz="914400" rtl="0" eaLnBrk="0" fontAlgn="base" latinLnBrk="0" hangingPunct="0">
              <a:lnSpc>
                <a:spcPct val="170000"/>
              </a:lnSpc>
              <a:spcBef>
                <a:spcPct val="0"/>
              </a:spcBef>
              <a:spcAft>
                <a:spcPct val="0"/>
              </a:spcAft>
              <a:buClrTx/>
              <a:buSzTx/>
              <a:buNone/>
              <a:tabLst/>
            </a:pPr>
            <a:endPar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AutoNum type="arabicPeriod"/>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individual components of the system, such as inventory and sales modules, function as expected.</a:t>
            </a:r>
          </a:p>
          <a:p>
            <a:pPr marL="0" marR="0" lvl="0" indent="0" algn="l" defTabSz="914400" rtl="0" eaLnBrk="0" fontAlgn="base" latinLnBrk="0" hangingPunct="0">
              <a:lnSpc>
                <a:spcPct val="170000"/>
              </a:lnSpc>
              <a:spcBef>
                <a:spcPct val="0"/>
              </a:spcBef>
              <a:spcAft>
                <a:spcPct val="0"/>
              </a:spcAft>
              <a:buClrTx/>
              <a:buSzTx/>
              <a:buFontTx/>
              <a:buAutoNum type="arabicPeriod" startAt="2"/>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Validates isolated functionality, including adding, updating, displaying, and deleting inventory items.</a:t>
            </a:r>
          </a:p>
          <a:p>
            <a:pPr marL="0" marR="0" lvl="0" indent="0" algn="l" defTabSz="914400" rtl="0" eaLnBrk="0" fontAlgn="base" latinLnBrk="0" hangingPunct="0">
              <a:lnSpc>
                <a:spcPct val="170000"/>
              </a:lnSpc>
              <a:spcBef>
                <a:spcPct val="0"/>
              </a:spcBef>
              <a:spcAft>
                <a:spcPct val="0"/>
              </a:spcAft>
              <a:buClrTx/>
              <a:buSzTx/>
              <a:buFontTx/>
              <a:buAutoNum type="arabicPeriod" startAt="3"/>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Scenarios:</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validation of file saving operations (inventory.csv and sales.csv) and handling user inputs like product details.</a:t>
            </a:r>
          </a:p>
          <a:p>
            <a:pPr marL="0" marR="0" lvl="0" indent="0" algn="l" defTabSz="914400" rtl="0" eaLnBrk="0" fontAlgn="base" latinLnBrk="0" hangingPunct="0">
              <a:lnSpc>
                <a:spcPct val="170000"/>
              </a:lnSpc>
              <a:spcBef>
                <a:spcPct val="0"/>
              </a:spcBef>
              <a:spcAft>
                <a:spcPct val="0"/>
              </a:spcAft>
              <a:buClrTx/>
              <a:buSzTx/>
              <a:buFontTx/>
              <a:buAutoNum type="arabicPeriod" startAt="4"/>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 Criteria:</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Checks accurate updates to inventory, proper error handling for invalid inputs, and successful file operations.</a:t>
            </a:r>
          </a:p>
          <a:p>
            <a:pPr marL="0" marR="0" lvl="0" indent="0" algn="l" defTabSz="914400" rtl="0" eaLnBrk="0" fontAlgn="base" latinLnBrk="0" hangingPunct="0">
              <a:lnSpc>
                <a:spcPct val="170000"/>
              </a:lnSpc>
              <a:spcBef>
                <a:spcPct val="0"/>
              </a:spcBef>
              <a:spcAft>
                <a:spcPct val="0"/>
              </a:spcAft>
              <a:buClrTx/>
              <a:buSzTx/>
              <a:buFontTx/>
              <a:buAutoNum type="arabicPeriod" startAt="5"/>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Each unit test passed, confirming the correctness of individual components.</a:t>
            </a:r>
          </a:p>
          <a:p>
            <a:pPr marL="0" marR="0" lvl="0" indent="0" algn="l" defTabSz="914400" rtl="0" eaLnBrk="0" fontAlgn="base" latinLnBrk="0" hangingPunct="0">
              <a:lnSpc>
                <a:spcPct val="170000"/>
              </a:lnSpc>
              <a:spcBef>
                <a:spcPct val="0"/>
              </a:spcBef>
              <a:spcAft>
                <a:spcPct val="0"/>
              </a:spcAft>
              <a:buClrTx/>
              <a:buSzTx/>
              <a:buNone/>
              <a:tabLst/>
            </a:pPr>
            <a:endPar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70000"/>
              </a:lnSpc>
              <a:spcBef>
                <a:spcPct val="0"/>
              </a:spcBef>
              <a:spcAft>
                <a:spcPct val="0"/>
              </a:spcAft>
              <a:buClrTx/>
              <a:buSzTx/>
              <a:buFont typeface="Wingdings" panose="05000000000000000000" pitchFamily="2" charset="2"/>
              <a:buChar char="q"/>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Testing </a:t>
            </a:r>
          </a:p>
          <a:p>
            <a:pPr marL="0" marR="0" lvl="0" indent="0" algn="l" defTabSz="914400" rtl="0" eaLnBrk="0" fontAlgn="base" latinLnBrk="0" hangingPunct="0">
              <a:lnSpc>
                <a:spcPct val="170000"/>
              </a:lnSpc>
              <a:spcBef>
                <a:spcPct val="0"/>
              </a:spcBef>
              <a:spcAft>
                <a:spcPct val="0"/>
              </a:spcAft>
              <a:buClrTx/>
              <a:buSzTx/>
              <a:buFontTx/>
              <a:buNone/>
              <a:tabLst/>
            </a:pPr>
            <a:endPar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r>
              <a:rPr lang="en-US" altLang="en-US" sz="8000" b="1" dirty="0">
                <a:latin typeface="Times New Roman" panose="02020603050405020304" pitchFamily="18" charset="0"/>
                <a:cs typeface="Times New Roman" panose="02020603050405020304" pitchFamily="18" charset="0"/>
              </a:rPr>
              <a:t>1. </a:t>
            </a: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proper behavior when multiple modules interact, such as file handling, inventory management, and sales processing.</a:t>
            </a:r>
          </a:p>
          <a:p>
            <a:pPr marL="0" marR="0" lvl="0" indent="0" algn="l" defTabSz="914400" rtl="0" eaLnBrk="0" fontAlgn="base" latinLnBrk="0" hangingPunct="0">
              <a:lnSpc>
                <a:spcPct val="170000"/>
              </a:lnSpc>
              <a:spcBef>
                <a:spcPct val="0"/>
              </a:spcBef>
              <a:spcAft>
                <a:spcPct val="0"/>
              </a:spcAft>
              <a:buClrTx/>
              <a:buSzTx/>
              <a:buFontTx/>
              <a:buAutoNum type="arabicPeriod" startAt="2"/>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Scope:</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Covers both functional (e.g., data updates) and non-functional (e.g., responsiveness under high load) requirements.</a:t>
            </a:r>
          </a:p>
          <a:p>
            <a:pPr marL="0" marR="0" lvl="0" indent="0" algn="l" defTabSz="914400" rtl="0" eaLnBrk="0" fontAlgn="base" latinLnBrk="0" hangingPunct="0">
              <a:lnSpc>
                <a:spcPct val="170000"/>
              </a:lnSpc>
              <a:spcBef>
                <a:spcPct val="0"/>
              </a:spcBef>
              <a:spcAft>
                <a:spcPct val="0"/>
              </a:spcAft>
              <a:buClrTx/>
              <a:buSzTx/>
              <a:buFontTx/>
              <a:buAutoNum type="arabicPeriod" startAt="3"/>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Scenarios:</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testing file initialization, concurrent operations, GUI interactions, and sales reporting accuracy.</a:t>
            </a:r>
          </a:p>
          <a:p>
            <a:pPr marL="0" marR="0" lvl="0" indent="0" algn="l" defTabSz="914400" rtl="0" eaLnBrk="0" fontAlgn="base" latinLnBrk="0" hangingPunct="0">
              <a:lnSpc>
                <a:spcPct val="170000"/>
              </a:lnSpc>
              <a:spcBef>
                <a:spcPct val="0"/>
              </a:spcBef>
              <a:spcAft>
                <a:spcPct val="0"/>
              </a:spcAft>
              <a:buClrTx/>
              <a:buSzTx/>
              <a:buFontTx/>
              <a:buAutoNum type="arabicPeriod" startAt="4"/>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 Metrics:</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Validates that actual outcomes match expected outcomes without crashes or errors.</a:t>
            </a:r>
          </a:p>
          <a:p>
            <a:pPr marL="0" marR="0" lvl="0" indent="0" algn="l" defTabSz="914400" rtl="0" eaLnBrk="0" fontAlgn="base" latinLnBrk="0" hangingPunct="0">
              <a:lnSpc>
                <a:spcPct val="170000"/>
              </a:lnSpc>
              <a:spcBef>
                <a:spcPct val="0"/>
              </a:spcBef>
              <a:spcAft>
                <a:spcPct val="0"/>
              </a:spcAft>
              <a:buClrTx/>
              <a:buSzTx/>
              <a:buFontTx/>
              <a:buAutoNum type="arabicPeriod" startAt="5"/>
              <a:tabLst/>
            </a:pPr>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 system tests passed, confirming seamless integration and reliability of the application.</a:t>
            </a:r>
          </a:p>
          <a:p>
            <a:endParaRPr lang="en-IN" dirty="0"/>
          </a:p>
        </p:txBody>
      </p:sp>
    </p:spTree>
    <p:extLst>
      <p:ext uri="{BB962C8B-B14F-4D97-AF65-F5344CB8AC3E}">
        <p14:creationId xmlns:p14="http://schemas.microsoft.com/office/powerpoint/2010/main" val="354833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962400" y="543933"/>
            <a:ext cx="7065473" cy="1301749"/>
          </a:xfrm>
          <a:prstGeom prst="rect">
            <a:avLst/>
          </a:prstGeom>
        </p:spPr>
        <p:txBody>
          <a:bodyPr lIns="0" tIns="0" rIns="0" bIns="0" rtlCol="0" anchor="t">
            <a:spAutoFit/>
          </a:bodyPr>
          <a:lstStyle/>
          <a:p>
            <a:pPr algn="l">
              <a:lnSpc>
                <a:spcPts val="9699"/>
              </a:lnSpc>
            </a:pPr>
            <a:r>
              <a:rPr lang="en-US" sz="9999" b="1" dirty="0">
                <a:solidFill>
                  <a:srgbClr val="000000"/>
                </a:solidFill>
                <a:latin typeface="DM Sans Bold"/>
                <a:ea typeface="DM Sans Bold"/>
                <a:cs typeface="DM Sans Bold"/>
                <a:sym typeface="DM Sans Bold"/>
              </a:rPr>
              <a:t>Conclusion</a:t>
            </a:r>
          </a:p>
        </p:txBody>
      </p:sp>
      <p:sp>
        <p:nvSpPr>
          <p:cNvPr id="4" name="TextBox 4"/>
          <p:cNvSpPr txBox="1"/>
          <p:nvPr/>
        </p:nvSpPr>
        <p:spPr>
          <a:xfrm>
            <a:off x="9296400" y="1437998"/>
            <a:ext cx="7924800" cy="6980116"/>
          </a:xfrm>
          <a:prstGeom prst="rect">
            <a:avLst/>
          </a:prstGeom>
        </p:spPr>
        <p:txBody>
          <a:bodyPr wrap="square" lIns="0" tIns="0" rIns="0" bIns="0" rtlCol="0" anchor="t">
            <a:spAutoFit/>
          </a:bodyPr>
          <a:lstStyle/>
          <a:p>
            <a:pPr marL="893445" indent="-6350">
              <a:lnSpc>
                <a:spcPct val="107000"/>
              </a:lnSpc>
            </a:pPr>
            <a:endParaRPr lang="en-IN" sz="2800" b="1" kern="100" dirty="0">
              <a:solidFill>
                <a:srgbClr val="0F4761"/>
              </a:solidFill>
              <a:effectLst/>
              <a:latin typeface="Calibri" panose="020F0502020204030204" pitchFamily="34" charset="0"/>
              <a:ea typeface="Calibri" panose="020F0502020204030204" pitchFamily="34" charset="0"/>
            </a:endParaRPr>
          </a:p>
          <a:p>
            <a:pPr marL="914400" marR="110490" indent="-6350">
              <a:lnSpc>
                <a:spcPct val="107000"/>
              </a:lnSpc>
              <a:spcAft>
                <a:spcPts val="225"/>
              </a:spcAft>
            </a:pPr>
            <a:r>
              <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905510" marR="219075" indent="-18415" algn="just">
              <a:lnSpc>
                <a:spcPct val="100000"/>
              </a:lnSpc>
              <a:spcAft>
                <a:spcPts val="505"/>
              </a:spcAft>
            </a:pPr>
            <a:r>
              <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functional grocery store inventory and sales management system using Python. The system allows for the addition, updating, and deletion of products from the inventory, selling of products, and generating reports on the inventory and sales data. The graphical user interface (GUI) makes it easy for users to interact with the system by entering the details of products and performing various tasks with the click of a button. Overall,  project is a good implementation of a grocery store inventory and sales management system, although additional features and error handling could be added to improve its functionality and usability. </a:t>
            </a:r>
            <a:r>
              <a:rPr lang="en-IN"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6861629D-9C2A-97BA-6300-B79C84E611AB}"/>
              </a:ext>
            </a:extLst>
          </p:cNvPr>
          <p:cNvPicPr/>
          <p:nvPr/>
        </p:nvPicPr>
        <p:blipFill>
          <a:blip r:embed="rId2"/>
          <a:stretch>
            <a:fillRect/>
          </a:stretch>
        </p:blipFill>
        <p:spPr>
          <a:xfrm>
            <a:off x="3550920" y="2476501"/>
            <a:ext cx="5897880" cy="6372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33400" y="1485900"/>
            <a:ext cx="17145000" cy="7810074"/>
          </a:xfrm>
          <a:prstGeom prst="rect">
            <a:avLst/>
          </a:prstGeom>
        </p:spPr>
        <p:txBody>
          <a:bodyPr wrap="square" lIns="0" tIns="0" rIns="0" bIns="0" rtlCol="0" anchor="t">
            <a:spAutoFit/>
          </a:bodyPr>
          <a:lstStyle/>
          <a:p>
            <a:pPr marL="342900" marR="110490" lvl="0" indent="-342900" fontAlgn="base">
              <a:lnSpc>
                <a:spcPct val="107000"/>
              </a:lnSpc>
              <a:spcAft>
                <a:spcPts val="20"/>
              </a:spcAft>
              <a:buClr>
                <a:srgbClr val="000000"/>
              </a:buClr>
              <a:buSzPts val="1500"/>
              <a:buFont typeface="+mj-lt"/>
              <a:buAutoNum type="arabicPeriod"/>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Programming Documentation</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marR="133350" lvl="1" indent="-285750" fontAlgn="base">
              <a:lnSpc>
                <a:spcPct val="108000"/>
              </a:lnSpc>
              <a:spcAft>
                <a:spcPts val="25"/>
              </a:spcAft>
              <a:buClr>
                <a:srgbClr val="000000"/>
              </a:buClr>
              <a:buSzPts val="1000"/>
              <a:buFont typeface="Courier New" panose="02070309020205020404" pitchFamily="49" charset="0"/>
              <a:buChar char="o"/>
            </a:pP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Python Official Documentation: Comprehensive guide for Python syntax, libraries, and modules.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p>
          <a:p>
            <a:pPr marL="1825625" marR="110490" indent="-6350">
              <a:lnSpc>
                <a:spcPct val="107000"/>
              </a:lnSpc>
              <a:spcAft>
                <a:spcPts val="225"/>
              </a:spcAft>
            </a:pPr>
            <a:r>
              <a:rPr lang="en-IN"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https://docs.python.org/3/</a:t>
            </a:r>
            <a:r>
              <a:rPr lang="en-IN" u="none" strike="noStrike"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IN" u="none" strike="noStrike"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 </a:t>
            </a:r>
            <a:r>
              <a:rPr lang="en-IN" u="none" strike="noStrike"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endPar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133350" lvl="1" indent="-285750" fontAlgn="base">
              <a:lnSpc>
                <a:spcPct val="108000"/>
              </a:lnSpc>
              <a:spcAft>
                <a:spcPts val="550"/>
              </a:spcAft>
              <a:buClr>
                <a:srgbClr val="000000"/>
              </a:buClr>
              <a:buSzPts val="1000"/>
              <a:buFont typeface="Courier New" panose="02070309020205020404" pitchFamily="49" charset="0"/>
              <a:buChar char="o"/>
            </a:pPr>
            <a:r>
              <a:rPr lang="en-IN" u="none" strike="noStrike" kern="100" dirty="0" err="1">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Tkinter</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Documentation: Official documentation for Python's </a:t>
            </a:r>
            <a:r>
              <a:rPr lang="en-IN" u="none" strike="noStrike" kern="100" dirty="0" err="1">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Tkinter</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library. </a:t>
            </a:r>
            <a:r>
              <a:rPr lang="en-IN" u="none" strike="noStrike" kern="100" dirty="0">
                <a:solidFill>
                  <a:srgbClr val="467886"/>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hlinkClick r:id="rId3"/>
              </a:rPr>
              <a:t>https://docs.python.org/3/library/tkinter.html</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hlinkClick r:id="rId3"/>
              </a:rPr>
              <a: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hlinkClick r:id="rId3"/>
              </a:rPr>
              <a:t> </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hlinkClick r:id="rId3"/>
              </a:rPr>
              <a:t> </a:t>
            </a:r>
            <a:endPar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endParaRPr>
          </a:p>
          <a:p>
            <a:pPr marL="342900" marR="110490" lvl="0" indent="-342900" fontAlgn="base">
              <a:lnSpc>
                <a:spcPct val="107000"/>
              </a:lnSpc>
              <a:spcAft>
                <a:spcPts val="20"/>
              </a:spcAft>
              <a:buClr>
                <a:srgbClr val="000000"/>
              </a:buClr>
              <a:buSzPts val="1500"/>
              <a:buFont typeface="+mj-lt"/>
              <a:buAutoNum type="arabicPeriod"/>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External Libraries</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marR="133350" lvl="1" indent="-285750" fontAlgn="base">
              <a:lnSpc>
                <a:spcPct val="108000"/>
              </a:lnSpc>
              <a:spcAft>
                <a:spcPts val="25"/>
              </a:spcAft>
              <a:buClr>
                <a:srgbClr val="000000"/>
              </a:buClr>
              <a:buSzPts val="1000"/>
              <a:buFont typeface="Courier New" panose="02070309020205020404" pitchFamily="49" charset="0"/>
              <a:buChar char="o"/>
            </a:pPr>
            <a:r>
              <a:rPr lang="en-IN" b="1"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pandas</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To handle inventory and sales data as </a:t>
            </a:r>
            <a:r>
              <a:rPr lang="en-IN" u="none" strike="noStrike" kern="100" dirty="0" err="1">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DataFrames</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and for data manipulation (e.g., reading, updating, saving CSV files).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p>
          <a:p>
            <a:pPr marL="742950" marR="133350" lvl="1" indent="-285750" fontAlgn="base">
              <a:lnSpc>
                <a:spcPct val="108000"/>
              </a:lnSpc>
              <a:spcAft>
                <a:spcPts val="565"/>
              </a:spcAft>
              <a:buClr>
                <a:srgbClr val="000000"/>
              </a:buClr>
              <a:buSzPts val="1000"/>
              <a:buFont typeface="Courier New" panose="02070309020205020404" pitchFamily="49" charset="0"/>
              <a:buChar char="o"/>
            </a:pPr>
            <a:r>
              <a:rPr lang="en-IN" b="1" u="none" strike="noStrike" kern="100" dirty="0" err="1">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tkinter</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For creating a GUI interface with various widgets like buttons, labels, and entry fields.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p>
          <a:p>
            <a:pPr marL="342900" marR="110490" lvl="0" indent="-342900" fontAlgn="base">
              <a:lnSpc>
                <a:spcPct val="107000"/>
              </a:lnSpc>
              <a:spcAft>
                <a:spcPts val="20"/>
              </a:spcAft>
              <a:buClr>
                <a:srgbClr val="000000"/>
              </a:buClr>
              <a:buSzPts val="1500"/>
              <a:buFont typeface="+mj-lt"/>
              <a:buAutoNum type="arabicPeriod"/>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APIs and Online Tools</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marR="133350" lvl="1" indent="-285750" fontAlgn="base">
              <a:lnSpc>
                <a:spcPct val="108000"/>
              </a:lnSpc>
              <a:spcAft>
                <a:spcPts val="550"/>
              </a:spcAft>
              <a:buClr>
                <a:srgbClr val="000000"/>
              </a:buClr>
              <a:buSzPts val="1000"/>
              <a:buFont typeface="Courier New" panose="02070309020205020404" pitchFamily="49" charset="0"/>
              <a:buChar char="o"/>
            </a:pP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API: Used to fetch Information on Project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p>
          <a:p>
            <a:pPr marL="342900" marR="110490" lvl="0" indent="-342900" fontAlgn="base">
              <a:lnSpc>
                <a:spcPct val="107000"/>
              </a:lnSpc>
              <a:spcAft>
                <a:spcPts val="20"/>
              </a:spcAft>
              <a:buClr>
                <a:srgbClr val="000000"/>
              </a:buClr>
              <a:buSzPts val="1500"/>
              <a:buFont typeface="+mj-lt"/>
              <a:buAutoNum type="arabicPeriod"/>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Development and Debugging Tools</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marR="133350" lvl="1" indent="-285750" fontAlgn="base">
              <a:lnSpc>
                <a:spcPct val="108000"/>
              </a:lnSpc>
              <a:spcAft>
                <a:spcPts val="25"/>
              </a:spcAft>
              <a:buClr>
                <a:srgbClr val="000000"/>
              </a:buClr>
              <a:buSzPts val="1000"/>
              <a:buFont typeface="Courier New" panose="02070309020205020404" pitchFamily="49" charset="0"/>
              <a:buChar char="o"/>
            </a:pP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GitHub: Repository for managing and sharing project code. </a:t>
            </a:r>
            <a:r>
              <a:rPr lang="en-IN" u="none" strike="noStrike" kern="100" dirty="0">
                <a:solidFill>
                  <a:srgbClr val="467886"/>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hlinkClick r:id="rId4"/>
              </a:rPr>
              <a:t>https://github.com</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hlinkClick r:id="rId4"/>
              </a:rPr>
              <a: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hlinkClick r:id="rId4"/>
              </a:rPr>
              <a:t> </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hlinkClick r:id="rId4"/>
              </a:rPr>
              <a:t> </a:t>
            </a:r>
            <a:endPar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endParaRPr>
          </a:p>
          <a:p>
            <a:pPr marL="742950" marR="133350" lvl="1" indent="-285750" fontAlgn="base">
              <a:lnSpc>
                <a:spcPct val="108000"/>
              </a:lnSpc>
              <a:spcAft>
                <a:spcPts val="565"/>
              </a:spcAft>
              <a:buClr>
                <a:srgbClr val="000000"/>
              </a:buClr>
              <a:buSzPts val="1000"/>
              <a:buFont typeface="Courier New" panose="02070309020205020404" pitchFamily="49" charset="0"/>
              <a:buChar char="o"/>
            </a:pPr>
            <a:r>
              <a:rPr lang="en-IN" u="none" strike="noStrike" kern="100" dirty="0" err="1">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Pycharm</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Python's integrated development environment for coding and debugging.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p>
          <a:p>
            <a:pPr marL="342900" marR="110490" lvl="0" indent="-342900" fontAlgn="base">
              <a:lnSpc>
                <a:spcPct val="107000"/>
              </a:lnSpc>
              <a:spcAft>
                <a:spcPts val="20"/>
              </a:spcAft>
              <a:buClr>
                <a:srgbClr val="000000"/>
              </a:buClr>
              <a:buSzPts val="1500"/>
              <a:buFont typeface="+mj-lt"/>
              <a:buAutoNum type="arabicPeriod"/>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Tutorials and Guides</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marR="133350" lvl="1" indent="-285750" fontAlgn="base">
              <a:lnSpc>
                <a:spcPct val="108000"/>
              </a:lnSpc>
              <a:spcAft>
                <a:spcPts val="25"/>
              </a:spcAft>
              <a:buClr>
                <a:srgbClr val="000000"/>
              </a:buClr>
              <a:buSzPts val="1000"/>
              <a:buFont typeface="Courier New" panose="02070309020205020404" pitchFamily="49" charset="0"/>
              <a:buChar char="o"/>
            </a:pP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Real Python Tutorials: Articles and tutorials on Python and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err="1">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Tkinter</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r>
              <a:rPr lang="en-IN" u="none" strike="noStrike" kern="100" dirty="0">
                <a:solidFill>
                  <a:srgbClr val="467886"/>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hlinkClick r:id="rId5"/>
              </a:rPr>
              <a:t>https://realpython.com</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hlinkClick r:id="rId5"/>
              </a:rPr>
              <a:t> </a:t>
            </a:r>
            <a:r>
              <a:rPr lang="en-IN" u="none" strike="noStrike" kern="100" baseline="-250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hlinkClick r:id="rId5"/>
              </a:rPr>
              <a:t>o</a:t>
            </a:r>
            <a:r>
              <a:rPr lang="en-IN"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hlinkClick r:id="rId5"/>
              </a:rPr>
              <a:t> </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Stack Overflow: Community support for resolving development issues. </a:t>
            </a:r>
          </a:p>
          <a:p>
            <a:pPr marL="1825625" marR="110490" indent="-6350">
              <a:lnSpc>
                <a:spcPct val="107000"/>
              </a:lnSpc>
              <a:spcAft>
                <a:spcPts val="570"/>
              </a:spcAft>
            </a:pPr>
            <a:r>
              <a:rPr lang="en-IN"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https://stackoverflow.com</a:t>
            </a:r>
            <a:r>
              <a:rPr lang="en-IN" u="none" strike="noStrike"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 </a:t>
            </a:r>
            <a:r>
              <a:rPr lang="en-IN" u="none" strike="noStrike"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6"/>
              </a:rPr>
              <a:t> </a:t>
            </a:r>
            <a:r>
              <a:rPr lang="en-IN" u="none" strike="noStrike"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 </a:t>
            </a:r>
            <a:endPar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0490" lvl="0" indent="-342900" fontAlgn="base">
              <a:lnSpc>
                <a:spcPct val="107000"/>
              </a:lnSpc>
              <a:spcAft>
                <a:spcPts val="20"/>
              </a:spcAft>
              <a:buClr>
                <a:srgbClr val="000000"/>
              </a:buClr>
              <a:buSzPts val="1500"/>
              <a:buFont typeface="+mj-lt"/>
              <a:buAutoNum type="arabicPeriod"/>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University Resources</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marR="133350" lvl="1" indent="-285750" fontAlgn="base">
              <a:lnSpc>
                <a:spcPct val="108000"/>
              </a:lnSpc>
              <a:spcAft>
                <a:spcPts val="25"/>
              </a:spcAft>
              <a:buClr>
                <a:srgbClr val="000000"/>
              </a:buClr>
              <a:buSzPts val="1000"/>
              <a:buFont typeface="Courier New" panose="02070309020205020404" pitchFamily="49" charset="0"/>
              <a:buChar char="o"/>
            </a:pP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Lovely Professional University: Provided educational materials and tutorials related to programming and project development.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p>
          <a:p>
            <a:pPr marL="342900" marR="110490" lvl="0" indent="-342900" fontAlgn="base">
              <a:lnSpc>
                <a:spcPct val="107000"/>
              </a:lnSpc>
              <a:spcAft>
                <a:spcPts val="20"/>
              </a:spcAft>
              <a:buClr>
                <a:srgbClr val="000000"/>
              </a:buClr>
              <a:buSzPts val="1500"/>
              <a:buFont typeface="+mj-lt"/>
              <a:buAutoNum type="arabicPeriod"/>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Books and Study Material</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marR="133350" lvl="1" indent="-285750" fontAlgn="base">
              <a:lnSpc>
                <a:spcPct val="108000"/>
              </a:lnSpc>
              <a:spcAft>
                <a:spcPts val="25"/>
              </a:spcAft>
              <a:buClr>
                <a:srgbClr val="000000"/>
              </a:buClr>
              <a:buSzPts val="1000"/>
              <a:buFont typeface="Courier New" panose="02070309020205020404" pitchFamily="49" charset="0"/>
              <a:buChar char="o"/>
            </a:pP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"Python Crash Course" by Eric Matthes: A beginner-friendly guide to Python programming. "Python GUI Programming with </a:t>
            </a:r>
            <a:r>
              <a:rPr lang="en-IN" u="none" strike="noStrike" kern="100" dirty="0" err="1">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Tkinter</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by Alan D. Moore: Insights into designing graphical applications.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p>
          <a:p>
            <a:pPr marL="914400" marR="110490" indent="-6350">
              <a:lnSpc>
                <a:spcPct val="107000"/>
              </a:lnSpc>
              <a:spcAft>
                <a:spcPts val="535"/>
              </a:spcAft>
            </a:pP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110490" lvl="0" indent="-342900" fontAlgn="base">
              <a:lnSpc>
                <a:spcPct val="107000"/>
              </a:lnSpc>
              <a:spcAft>
                <a:spcPts val="20"/>
              </a:spcAft>
              <a:buClr>
                <a:srgbClr val="000000"/>
              </a:buClr>
              <a:buSzPts val="1500"/>
              <a:buFont typeface="+mj-lt"/>
              <a:buAutoNum type="arabicPeriod"/>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Miscellaneous Resources</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marR="133350" lvl="1" indent="-285750" fontAlgn="base">
              <a:lnSpc>
                <a:spcPct val="108000"/>
              </a:lnSpc>
              <a:spcAft>
                <a:spcPts val="25"/>
              </a:spcAft>
              <a:buClr>
                <a:srgbClr val="000000"/>
              </a:buClr>
              <a:buSzPts val="1000"/>
              <a:buFont typeface="Courier New" panose="02070309020205020404" pitchFamily="49" charset="0"/>
              <a:buChar char="o"/>
            </a:pP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YouTube tutorials for Python, </a:t>
            </a:r>
            <a:r>
              <a:rPr lang="en-IN" u="none" strike="noStrike" kern="100" dirty="0" err="1">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Tkinter</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and integration of external libraries. </a:t>
            </a:r>
            <a:r>
              <a:rPr lang="en-IN"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p>
          <a:p>
            <a:pPr algn="l">
              <a:lnSpc>
                <a:spcPts val="2700"/>
              </a:lnSpc>
            </a:pPr>
            <a:endParaRPr lang="en-US" sz="2000" u="sng" spc="120" dirty="0">
              <a:solidFill>
                <a:srgbClr val="000000"/>
              </a:solidFill>
              <a:latin typeface="DM Sans"/>
              <a:ea typeface="DM Sans"/>
              <a:cs typeface="DM Sans"/>
              <a:sym typeface="DM Sans"/>
            </a:endParaRPr>
          </a:p>
        </p:txBody>
      </p:sp>
      <p:sp>
        <p:nvSpPr>
          <p:cNvPr id="4" name="TextBox 4"/>
          <p:cNvSpPr txBox="1"/>
          <p:nvPr/>
        </p:nvSpPr>
        <p:spPr>
          <a:xfrm>
            <a:off x="1143000" y="190500"/>
            <a:ext cx="5486400" cy="1100045"/>
          </a:xfrm>
          <a:prstGeom prst="rect">
            <a:avLst/>
          </a:prstGeom>
        </p:spPr>
        <p:txBody>
          <a:bodyPr wrap="square" lIns="0" tIns="0" rIns="0" bIns="0" rtlCol="0" anchor="t">
            <a:spAutoFit/>
          </a:bodyPr>
          <a:lstStyle/>
          <a:p>
            <a:pPr algn="l">
              <a:lnSpc>
                <a:spcPts val="8244"/>
              </a:lnSpc>
            </a:pPr>
            <a:r>
              <a:rPr lang="en-US" sz="8499" b="1" dirty="0">
                <a:solidFill>
                  <a:srgbClr val="000000"/>
                </a:solidFill>
                <a:latin typeface="DM Sans Bold"/>
                <a:ea typeface="DM Sans Bold"/>
                <a:cs typeface="DM Sans Bold"/>
                <a:sym typeface="DM Sans Bold"/>
              </a:rPr>
              <a:t>Reference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txBox="1"/>
          <p:nvPr/>
        </p:nvSpPr>
        <p:spPr>
          <a:xfrm>
            <a:off x="2570549" y="899010"/>
            <a:ext cx="14728416" cy="165792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Let’s Get Started</a:t>
            </a:r>
          </a:p>
        </p:txBody>
      </p:sp>
      <p:sp>
        <p:nvSpPr>
          <p:cNvPr id="15" name="TextBox 15"/>
          <p:cNvSpPr txBox="1"/>
          <p:nvPr/>
        </p:nvSpPr>
        <p:spPr>
          <a:xfrm>
            <a:off x="2039843" y="2604555"/>
            <a:ext cx="7340062" cy="6169253"/>
          </a:xfrm>
          <a:prstGeom prst="rect">
            <a:avLst/>
          </a:prstGeom>
        </p:spPr>
        <p:txBody>
          <a:bodyPr lIns="0" tIns="0" rIns="0" bIns="0" rtlCol="0" anchor="t">
            <a:spAutoFit/>
          </a:bodyPr>
          <a:lstStyle/>
          <a:p>
            <a:pPr marL="647700" lvl="1" indent="-323850" algn="l">
              <a:lnSpc>
                <a:spcPts val="3000"/>
              </a:lnSpc>
              <a:buFont typeface="Arial"/>
              <a:buChar char="•"/>
            </a:pPr>
            <a:r>
              <a:rPr lang="en-US" sz="3000" b="1" spc="-60" dirty="0">
                <a:solidFill>
                  <a:srgbClr val="000000"/>
                </a:solidFill>
                <a:latin typeface="DM Sans Bold"/>
                <a:ea typeface="DM Sans Bold"/>
                <a:cs typeface="DM Sans Bold"/>
                <a:sym typeface="DM Sans Bold"/>
              </a:rPr>
              <a:t>Introduction</a:t>
            </a:r>
          </a:p>
          <a:p>
            <a:pPr algn="l">
              <a:lnSpc>
                <a:spcPts val="3000"/>
              </a:lnSpc>
            </a:pPr>
            <a:endParaRPr lang="en-US" sz="3000" b="1" spc="-60" dirty="0">
              <a:solidFill>
                <a:srgbClr val="000000"/>
              </a:solidFill>
              <a:latin typeface="DM Sans Bold"/>
              <a:ea typeface="DM Sans Bold"/>
              <a:cs typeface="DM Sans Bold"/>
              <a:sym typeface="DM Sans Bold"/>
            </a:endParaRPr>
          </a:p>
          <a:p>
            <a:pPr marL="647700" lvl="1" indent="-323850" algn="l">
              <a:lnSpc>
                <a:spcPts val="3000"/>
              </a:lnSpc>
              <a:buFont typeface="Arial"/>
              <a:buChar char="•"/>
            </a:pPr>
            <a:r>
              <a:rPr lang="en-US" sz="3000" b="1" spc="-60" dirty="0">
                <a:solidFill>
                  <a:srgbClr val="000000"/>
                </a:solidFill>
                <a:latin typeface="DM Sans Bold"/>
                <a:ea typeface="DM Sans Bold"/>
                <a:cs typeface="DM Sans Bold"/>
                <a:sym typeface="DM Sans Bold"/>
              </a:rPr>
              <a:t>Objective &amp; Scope Of the Project</a:t>
            </a:r>
          </a:p>
          <a:p>
            <a:pPr algn="l">
              <a:lnSpc>
                <a:spcPts val="3000"/>
              </a:lnSpc>
            </a:pPr>
            <a:endParaRPr lang="en-US" sz="3000" b="1" spc="-60" dirty="0">
              <a:solidFill>
                <a:srgbClr val="000000"/>
              </a:solidFill>
              <a:latin typeface="DM Sans Bold"/>
              <a:ea typeface="DM Sans Bold"/>
              <a:cs typeface="DM Sans Bold"/>
              <a:sym typeface="DM Sans Bold"/>
            </a:endParaRPr>
          </a:p>
          <a:p>
            <a:pPr marL="647700" lvl="1" indent="-323850" algn="l">
              <a:lnSpc>
                <a:spcPts val="3000"/>
              </a:lnSpc>
              <a:buFont typeface="Arial"/>
              <a:buChar char="•"/>
            </a:pPr>
            <a:r>
              <a:rPr lang="en-US" sz="3000" b="1" spc="-60" dirty="0">
                <a:solidFill>
                  <a:srgbClr val="000000"/>
                </a:solidFill>
                <a:latin typeface="DM Sans Bold"/>
                <a:ea typeface="DM Sans Bold"/>
                <a:cs typeface="DM Sans Bold"/>
                <a:sym typeface="DM Sans Bold"/>
              </a:rPr>
              <a:t>Application Tools</a:t>
            </a:r>
          </a:p>
          <a:p>
            <a:pPr algn="l">
              <a:lnSpc>
                <a:spcPts val="3000"/>
              </a:lnSpc>
            </a:pPr>
            <a:endParaRPr lang="en-US" sz="3000" b="1" spc="-60" dirty="0">
              <a:solidFill>
                <a:srgbClr val="000000"/>
              </a:solidFill>
              <a:latin typeface="DM Sans Bold"/>
              <a:ea typeface="DM Sans Bold"/>
              <a:cs typeface="DM Sans Bold"/>
              <a:sym typeface="DM Sans Bold"/>
            </a:endParaRPr>
          </a:p>
          <a:p>
            <a:pPr marL="647700" lvl="1" indent="-323850" algn="l">
              <a:lnSpc>
                <a:spcPts val="3000"/>
              </a:lnSpc>
              <a:buFont typeface="Arial"/>
              <a:buChar char="•"/>
            </a:pPr>
            <a:r>
              <a:rPr lang="en-US" sz="3000" b="1" spc="-60" dirty="0">
                <a:solidFill>
                  <a:srgbClr val="000000"/>
                </a:solidFill>
                <a:latin typeface="DM Sans Bold"/>
                <a:ea typeface="DM Sans Bold"/>
                <a:cs typeface="DM Sans Bold"/>
                <a:sym typeface="DM Sans Bold"/>
              </a:rPr>
              <a:t>Project Design</a:t>
            </a:r>
          </a:p>
          <a:p>
            <a:pPr algn="l">
              <a:lnSpc>
                <a:spcPts val="3000"/>
              </a:lnSpc>
            </a:pPr>
            <a:endParaRPr lang="en-US" sz="3000" b="1" spc="-60" dirty="0">
              <a:solidFill>
                <a:srgbClr val="000000"/>
              </a:solidFill>
              <a:latin typeface="DM Sans Bold"/>
              <a:ea typeface="DM Sans Bold"/>
              <a:cs typeface="DM Sans Bold"/>
              <a:sym typeface="DM Sans Bold"/>
            </a:endParaRPr>
          </a:p>
          <a:p>
            <a:pPr marL="647700" lvl="1" indent="-323850" algn="l">
              <a:lnSpc>
                <a:spcPts val="3000"/>
              </a:lnSpc>
              <a:buFont typeface="Arial"/>
              <a:buChar char="•"/>
            </a:pPr>
            <a:r>
              <a:rPr lang="en-US" sz="3000" b="1" spc="-60" dirty="0">
                <a:solidFill>
                  <a:srgbClr val="000000"/>
                </a:solidFill>
                <a:latin typeface="DM Sans Bold"/>
                <a:ea typeface="DM Sans Bold"/>
                <a:cs typeface="DM Sans Bold"/>
                <a:sym typeface="DM Sans Bold"/>
              </a:rPr>
              <a:t>Flowchart</a:t>
            </a:r>
          </a:p>
          <a:p>
            <a:pPr algn="l">
              <a:lnSpc>
                <a:spcPts val="3000"/>
              </a:lnSpc>
            </a:pPr>
            <a:endParaRPr lang="en-US" sz="3000" b="1" spc="-60" dirty="0">
              <a:solidFill>
                <a:srgbClr val="000000"/>
              </a:solidFill>
              <a:latin typeface="DM Sans Bold"/>
              <a:ea typeface="DM Sans Bold"/>
              <a:cs typeface="DM Sans Bold"/>
              <a:sym typeface="DM Sans Bold"/>
            </a:endParaRPr>
          </a:p>
          <a:p>
            <a:pPr marL="647700" lvl="1" indent="-323850" algn="l">
              <a:lnSpc>
                <a:spcPts val="3000"/>
              </a:lnSpc>
              <a:buFont typeface="Arial"/>
              <a:buChar char="•"/>
            </a:pPr>
            <a:r>
              <a:rPr lang="en-US" sz="3000" b="1" spc="-60" dirty="0">
                <a:solidFill>
                  <a:srgbClr val="000000"/>
                </a:solidFill>
                <a:latin typeface="DM Sans Bold"/>
                <a:ea typeface="DM Sans Bold"/>
                <a:cs typeface="DM Sans Bold"/>
                <a:sym typeface="DM Sans Bold"/>
              </a:rPr>
              <a:t>Testing And Validation</a:t>
            </a:r>
          </a:p>
          <a:p>
            <a:pPr algn="l">
              <a:lnSpc>
                <a:spcPts val="3000"/>
              </a:lnSpc>
            </a:pPr>
            <a:endParaRPr lang="en-US" sz="3000" b="1" spc="-60" dirty="0">
              <a:solidFill>
                <a:srgbClr val="000000"/>
              </a:solidFill>
              <a:latin typeface="DM Sans Bold"/>
              <a:ea typeface="DM Sans Bold"/>
              <a:cs typeface="DM Sans Bold"/>
              <a:sym typeface="DM Sans Bold"/>
            </a:endParaRPr>
          </a:p>
          <a:p>
            <a:pPr marL="647700" lvl="1" indent="-323850" algn="l">
              <a:lnSpc>
                <a:spcPts val="3000"/>
              </a:lnSpc>
              <a:buFont typeface="Arial"/>
              <a:buChar char="•"/>
            </a:pPr>
            <a:r>
              <a:rPr lang="en-US" sz="3000" b="1" spc="-60" dirty="0">
                <a:solidFill>
                  <a:srgbClr val="000000"/>
                </a:solidFill>
                <a:latin typeface="DM Sans Bold"/>
                <a:ea typeface="DM Sans Bold"/>
                <a:cs typeface="DM Sans Bold"/>
                <a:sym typeface="DM Sans Bold"/>
              </a:rPr>
              <a:t>Conclusion</a:t>
            </a:r>
          </a:p>
          <a:p>
            <a:pPr algn="l">
              <a:lnSpc>
                <a:spcPts val="3000"/>
              </a:lnSpc>
            </a:pPr>
            <a:endParaRPr lang="en-US" sz="3000" b="1" spc="-60" dirty="0">
              <a:solidFill>
                <a:srgbClr val="000000"/>
              </a:solidFill>
              <a:latin typeface="DM Sans Bold"/>
              <a:ea typeface="DM Sans Bold"/>
              <a:cs typeface="DM Sans Bold"/>
              <a:sym typeface="DM Sans Bold"/>
            </a:endParaRPr>
          </a:p>
          <a:p>
            <a:pPr marL="647700" lvl="1" indent="-323850" algn="l">
              <a:lnSpc>
                <a:spcPts val="3000"/>
              </a:lnSpc>
              <a:buFont typeface="Arial"/>
              <a:buChar char="•"/>
            </a:pPr>
            <a:r>
              <a:rPr lang="en-US" sz="3000" b="1" spc="-60" dirty="0">
                <a:solidFill>
                  <a:srgbClr val="000000"/>
                </a:solidFill>
                <a:latin typeface="DM Sans Bold"/>
                <a:ea typeface="DM Sans Bold"/>
                <a:cs typeface="DM Sans Bold"/>
                <a:sym typeface="DM Sans Bold"/>
              </a:rPr>
              <a:t>References</a:t>
            </a:r>
          </a:p>
          <a:p>
            <a:pPr algn="l">
              <a:lnSpc>
                <a:spcPts val="3000"/>
              </a:lnSpc>
            </a:pPr>
            <a:endParaRPr lang="en-US" sz="3000" b="1" spc="-60" dirty="0">
              <a:solidFill>
                <a:srgbClr val="000000"/>
              </a:solidFill>
              <a:latin typeface="DM Sans Bold"/>
              <a:ea typeface="DM Sans Bold"/>
              <a:cs typeface="DM Sans Bold"/>
              <a:sym typeface="DM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34225" y="1113546"/>
            <a:ext cx="9403187" cy="1560195"/>
          </a:xfrm>
          <a:prstGeom prst="rect">
            <a:avLst/>
          </a:prstGeom>
        </p:spPr>
        <p:txBody>
          <a:bodyPr lIns="0" tIns="0" rIns="0" bIns="0" rtlCol="0" anchor="t">
            <a:spAutoFit/>
          </a:bodyPr>
          <a:lstStyle/>
          <a:p>
            <a:pPr algn="l">
              <a:lnSpc>
                <a:spcPts val="11640"/>
              </a:lnSpc>
            </a:pPr>
            <a:r>
              <a:rPr lang="en-US" sz="12000" b="1">
                <a:solidFill>
                  <a:srgbClr val="000000"/>
                </a:solidFill>
                <a:latin typeface="DM Sans Bold"/>
                <a:ea typeface="DM Sans Bold"/>
                <a:cs typeface="DM Sans Bold"/>
                <a:sym typeface="DM Sans Bold"/>
              </a:rPr>
              <a:t>Introduction</a:t>
            </a:r>
          </a:p>
        </p:txBody>
      </p:sp>
      <p:sp>
        <p:nvSpPr>
          <p:cNvPr id="6" name="TextBox 6"/>
          <p:cNvSpPr txBox="1"/>
          <p:nvPr/>
        </p:nvSpPr>
        <p:spPr>
          <a:xfrm>
            <a:off x="1312689" y="3006604"/>
            <a:ext cx="7707571" cy="6263959"/>
          </a:xfrm>
          <a:prstGeom prst="rect">
            <a:avLst/>
          </a:prstGeom>
        </p:spPr>
        <p:txBody>
          <a:bodyPr lIns="0" tIns="0" rIns="0" bIns="0" rtlCol="0" anchor="t">
            <a:spAutoFit/>
          </a:bodyPr>
          <a:lstStyle/>
          <a:p>
            <a:pPr marL="902335" marR="235585" indent="-6350">
              <a:lnSpc>
                <a:spcPct val="108000"/>
              </a:lnSpc>
              <a:spcAft>
                <a:spcPts val="225"/>
              </a:spcAft>
            </a:pPr>
            <a:r>
              <a:rPr lang="en-IN"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 project is a GUI-based grocery store inventory and sales management system that allows store owners to manage their inventory and sales data easily. The application is built using the Python programming language and the </a:t>
            </a:r>
            <a:r>
              <a:rPr lang="en-IN" sz="22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Tkinter</a:t>
            </a:r>
            <a:r>
              <a:rPr lang="en-IN"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Pandas libraries. It provides a user-friendly interface with labels and entry fields for adding, updating, and deleting product details such as name, price, and quantity.  </a:t>
            </a:r>
            <a:r>
              <a:rPr lang="en-IN" sz="2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914400" marR="110490" indent="-6350">
              <a:lnSpc>
                <a:spcPct val="107000"/>
              </a:lnSpc>
              <a:spcAft>
                <a:spcPts val="65"/>
              </a:spcAft>
            </a:pPr>
            <a:r>
              <a:rPr lang="en-IN"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902335" marR="235585" indent="-6350">
              <a:lnSpc>
                <a:spcPct val="108000"/>
              </a:lnSpc>
              <a:spcAft>
                <a:spcPts val="225"/>
              </a:spcAft>
            </a:pPr>
            <a:r>
              <a:rPr lang="en-IN"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also allows store owners to sell products and update sales data, as well as generate reports for inventory and sales. The reports can be saved to CSV files for future reference. The application aims to simplify the inventory and sales management process for grocery store owners, providing them with an efficient and effective tool to keep track of their store's operations.</a:t>
            </a:r>
            <a:r>
              <a:rPr lang="en-IN" sz="2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l">
              <a:lnSpc>
                <a:spcPts val="2969"/>
              </a:lnSpc>
              <a:spcBef>
                <a:spcPct val="0"/>
              </a:spcBef>
            </a:pPr>
            <a:r>
              <a:rPr lang="en-US" sz="2199" u="none" spc="131" dirty="0">
                <a:solidFill>
                  <a:srgbClr val="000000"/>
                </a:solidFill>
                <a:latin typeface="Open Sauce"/>
                <a:ea typeface="Open Sauce"/>
                <a:cs typeface="Open Sauce"/>
                <a:sym typeface="Open Sauce"/>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163935" y="272221"/>
            <a:ext cx="9253699" cy="22821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Objective Of the Project</a:t>
            </a:r>
          </a:p>
        </p:txBody>
      </p:sp>
      <p:sp>
        <p:nvSpPr>
          <p:cNvPr id="4" name="TextBox 4"/>
          <p:cNvSpPr txBox="1"/>
          <p:nvPr/>
        </p:nvSpPr>
        <p:spPr>
          <a:xfrm>
            <a:off x="7010400" y="2554411"/>
            <a:ext cx="10164196" cy="6958764"/>
          </a:xfrm>
          <a:prstGeom prst="rect">
            <a:avLst/>
          </a:prstGeom>
        </p:spPr>
        <p:txBody>
          <a:bodyPr wrap="square" lIns="0" tIns="0" rIns="0" bIns="0" rtlCol="0" anchor="t">
            <a:spAutoFit/>
          </a:bodyPr>
          <a:lstStyle/>
          <a:p>
            <a:pPr marL="902335" marR="235585" indent="-6350">
              <a:lnSpc>
                <a:spcPct val="108000"/>
              </a:lnSpc>
              <a:spcAft>
                <a:spcPts val="225"/>
              </a:spcAft>
            </a:pPr>
            <a:r>
              <a:rPr lang="en-IN" sz="22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Create a user-friendly graphical interface for managing a grocery store inventory and sales data using the </a:t>
            </a:r>
            <a:r>
              <a:rPr lang="en-IN" sz="2200" kern="1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Tkinter</a:t>
            </a:r>
            <a:r>
              <a:rPr lang="en-IN" sz="22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library.    </a:t>
            </a:r>
          </a:p>
          <a:p>
            <a:pPr marL="902335" marR="235585" indent="-6350">
              <a:lnSpc>
                <a:spcPct val="108000"/>
              </a:lnSpc>
              <a:spcAft>
                <a:spcPts val="225"/>
              </a:spcAft>
            </a:pPr>
            <a:r>
              <a:rPr lang="en-IN" sz="22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Use the panda’s library to handle and manipulate inventory and sales data stored in CSV  files.    </a:t>
            </a:r>
          </a:p>
          <a:p>
            <a:pPr marL="902335" marR="235585" indent="-6350">
              <a:lnSpc>
                <a:spcPct val="108000"/>
              </a:lnSpc>
              <a:spcAft>
                <a:spcPts val="225"/>
              </a:spcAft>
            </a:pPr>
            <a:r>
              <a:rPr lang="en-IN" sz="22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Implement functions for adding, updating, and deleting products from the inventory.    </a:t>
            </a:r>
          </a:p>
          <a:p>
            <a:pPr marL="902335" marR="235585" indent="-6350">
              <a:lnSpc>
                <a:spcPct val="108000"/>
              </a:lnSpc>
              <a:spcAft>
                <a:spcPts val="225"/>
              </a:spcAft>
            </a:pPr>
            <a:r>
              <a:rPr lang="en-IN" sz="22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Implement a function for selling products and updating sales data.    </a:t>
            </a:r>
          </a:p>
          <a:p>
            <a:pPr marL="902335" marR="235585" indent="-6350">
              <a:lnSpc>
                <a:spcPct val="108000"/>
              </a:lnSpc>
              <a:spcAft>
                <a:spcPts val="225"/>
              </a:spcAft>
            </a:pPr>
            <a:r>
              <a:rPr lang="en-IN" sz="22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Develop a function for generating reports on inventory and sales data, which can be displayed to the user.    </a:t>
            </a:r>
          </a:p>
          <a:p>
            <a:pPr marL="902335" marR="235585" indent="-6350">
              <a:lnSpc>
                <a:spcPct val="108000"/>
              </a:lnSpc>
              <a:spcAft>
                <a:spcPts val="55"/>
              </a:spcAft>
            </a:pPr>
            <a:r>
              <a:rPr lang="en-IN" sz="22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Provide functionality for saving changes made to the inventory and sales data to CSV  files.   Develop error handling and input validation to ensure the user is entering valid data and prevent crashes.    </a:t>
            </a:r>
          </a:p>
          <a:p>
            <a:pPr marL="902335" marR="235585" indent="-6350">
              <a:lnSpc>
                <a:spcPct val="108000"/>
              </a:lnSpc>
              <a:spcAft>
                <a:spcPts val="225"/>
              </a:spcAft>
            </a:pPr>
            <a:r>
              <a:rPr lang="en-IN" sz="22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Test the system to ensure its functionality and identify and fix any bugs or issues. Optimize the system for performance and efficiency, so it can handle large amounts of data and users without slowing down or crashing.    </a:t>
            </a:r>
          </a:p>
          <a:p>
            <a:pPr marL="902335" marR="235585" indent="-6350">
              <a:lnSpc>
                <a:spcPct val="108000"/>
              </a:lnSpc>
              <a:spcAft>
                <a:spcPts val="1910"/>
              </a:spcAft>
            </a:pPr>
            <a:r>
              <a:rPr lang="en-IN" sz="22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Incorporate any additional features or requirements as requested by the grocery store.   </a:t>
            </a:r>
          </a:p>
          <a:p>
            <a:pPr algn="l">
              <a:lnSpc>
                <a:spcPts val="2700"/>
              </a:lnSpc>
            </a:pPr>
            <a:endParaRPr lang="en-US" sz="2000" spc="120" dirty="0">
              <a:solidFill>
                <a:srgbClr val="000000"/>
              </a:solidFill>
              <a:latin typeface="DM Sans"/>
              <a:ea typeface="DM Sans"/>
              <a:cs typeface="DM Sans"/>
              <a:sym typeface="DM Sans"/>
            </a:endParaRPr>
          </a:p>
        </p:txBody>
      </p:sp>
      <p:pic>
        <p:nvPicPr>
          <p:cNvPr id="7" name="Picture 6">
            <a:extLst>
              <a:ext uri="{FF2B5EF4-FFF2-40B4-BE49-F238E27FC236}">
                <a16:creationId xmlns:a16="http://schemas.microsoft.com/office/drawing/2014/main" id="{D579294E-AB4A-A80A-3D89-1EFA1A7393A0}"/>
              </a:ext>
            </a:extLst>
          </p:cNvPr>
          <p:cNvPicPr/>
          <p:nvPr/>
        </p:nvPicPr>
        <p:blipFill>
          <a:blip r:embed="rId2"/>
          <a:stretch>
            <a:fillRect/>
          </a:stretch>
        </p:blipFill>
        <p:spPr>
          <a:xfrm>
            <a:off x="381000" y="2781300"/>
            <a:ext cx="6477000" cy="571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33401" y="1647360"/>
            <a:ext cx="10667999" cy="7664021"/>
          </a:xfrm>
          <a:prstGeom prst="rect">
            <a:avLst/>
          </a:prstGeom>
        </p:spPr>
        <p:txBody>
          <a:bodyPr wrap="square" lIns="0" tIns="0" rIns="0" bIns="0" rtlCol="0" anchor="t">
            <a:spAutoFit/>
          </a:bodyPr>
          <a:lstStyle/>
          <a:p>
            <a:pPr marL="911860" marR="102870" indent="-6350">
              <a:lnSpc>
                <a:spcPct val="110000"/>
              </a:lnSpc>
              <a:spcAft>
                <a:spcPts val="25"/>
              </a:spcAft>
            </a:pPr>
            <a:endParaRPr lang="en-IN" sz="3200" kern="100" dirty="0">
              <a:solidFill>
                <a:srgbClr val="000000"/>
              </a:solidFill>
              <a:effectLst/>
              <a:latin typeface="Times New Roman" panose="02020603050405020304" pitchFamily="18" charset="0"/>
              <a:ea typeface="Calibri" panose="020F0502020204030204" pitchFamily="34" charset="0"/>
            </a:endParaRPr>
          </a:p>
          <a:p>
            <a:pPr marL="911860" marR="102870" indent="-6350">
              <a:lnSpc>
                <a:spcPct val="110000"/>
              </a:lnSpc>
              <a:spcAft>
                <a:spcPts val="25"/>
              </a:spcAft>
            </a:pPr>
            <a:r>
              <a:rPr lang="en-IN" sz="3600" kern="100" dirty="0">
                <a:solidFill>
                  <a:srgbClr val="000000"/>
                </a:solidFill>
                <a:effectLst/>
                <a:latin typeface="Times New Roman" panose="02020603050405020304" pitchFamily="18" charset="0"/>
                <a:ea typeface="Calibri" panose="020F0502020204030204" pitchFamily="34" charset="0"/>
              </a:rPr>
              <a:t>The scope of the project involves designing a user-friendly graphical user interface (GUI) that allows store managers to easily add, update, and delete products from their inventory, record sales data, and generate reports.   </a:t>
            </a:r>
            <a:r>
              <a:rPr lang="en-IN" sz="3600" kern="100" dirty="0">
                <a:solidFill>
                  <a:srgbClr val="000000"/>
                </a:solidFill>
                <a:effectLst/>
                <a:latin typeface="Times New Roman" panose="02020603050405020304" pitchFamily="18" charset="0"/>
                <a:ea typeface="Times New Roman" panose="02020603050405020304" pitchFamily="18" charset="0"/>
              </a:rPr>
              <a:t> </a:t>
            </a:r>
          </a:p>
          <a:p>
            <a:pPr marL="893445" marR="102870" indent="-6350">
              <a:lnSpc>
                <a:spcPct val="110000"/>
              </a:lnSpc>
              <a:spcAft>
                <a:spcPts val="25"/>
              </a:spcAft>
            </a:pPr>
            <a:r>
              <a:rPr lang="en-IN" sz="3600" kern="100" dirty="0">
                <a:solidFill>
                  <a:srgbClr val="000000"/>
                </a:solidFill>
                <a:effectLst/>
                <a:latin typeface="Times New Roman" panose="02020603050405020304" pitchFamily="18" charset="0"/>
                <a:ea typeface="Calibri" panose="020F0502020204030204" pitchFamily="34" charset="0"/>
              </a:rPr>
              <a:t>The system should be able to handle large amounts of data, perform calculations such as total sales, and display information in a clear and concise manner. Additionally, the system should have error-handling capabilities to prevent data loss or corruption.   </a:t>
            </a:r>
            <a:r>
              <a:rPr lang="en-IN" sz="3600" kern="100" dirty="0">
                <a:solidFill>
                  <a:srgbClr val="000000"/>
                </a:solidFill>
                <a:effectLst/>
                <a:latin typeface="Times New Roman" panose="02020603050405020304" pitchFamily="18" charset="0"/>
                <a:ea typeface="Times New Roman" panose="02020603050405020304" pitchFamily="18" charset="0"/>
              </a:rPr>
              <a:t> </a:t>
            </a:r>
          </a:p>
          <a:p>
            <a:pPr marL="914400" marR="110490" indent="-6350">
              <a:lnSpc>
                <a:spcPct val="107000"/>
              </a:lnSpc>
              <a:spcAft>
                <a:spcPts val="795"/>
              </a:spcAft>
            </a:pPr>
            <a:r>
              <a:rPr lang="en-IN" sz="3600" kern="100" dirty="0">
                <a:solidFill>
                  <a:srgbClr val="000000"/>
                </a:solidFill>
                <a:effectLst/>
                <a:latin typeface="Times New Roman" panose="02020603050405020304" pitchFamily="18" charset="0"/>
                <a:ea typeface="Calibri" panose="020F0502020204030204" pitchFamily="34" charset="0"/>
              </a:rPr>
              <a:t>  </a:t>
            </a:r>
            <a:r>
              <a:rPr lang="en-IN" sz="3600" kern="100" dirty="0">
                <a:solidFill>
                  <a:srgbClr val="000000"/>
                </a:solidFill>
                <a:effectLst/>
                <a:latin typeface="Times New Roman" panose="02020603050405020304" pitchFamily="18" charset="0"/>
                <a:ea typeface="Times New Roman" panose="02020603050405020304" pitchFamily="18" charset="0"/>
              </a:rPr>
              <a:t> </a:t>
            </a:r>
          </a:p>
          <a:p>
            <a:pPr algn="l">
              <a:lnSpc>
                <a:spcPts val="2700"/>
              </a:lnSpc>
            </a:pPr>
            <a:endParaRPr lang="en-US" sz="2000" spc="120" dirty="0">
              <a:solidFill>
                <a:srgbClr val="000000"/>
              </a:solidFill>
              <a:latin typeface="DM Sans"/>
              <a:ea typeface="DM Sans"/>
              <a:cs typeface="DM Sans"/>
              <a:sym typeface="DM Sans"/>
            </a:endParaRPr>
          </a:p>
        </p:txBody>
      </p:sp>
      <p:sp>
        <p:nvSpPr>
          <p:cNvPr id="4" name="Freeform 4"/>
          <p:cNvSpPr/>
          <p:nvPr/>
        </p:nvSpPr>
        <p:spPr>
          <a:xfrm>
            <a:off x="12420600" y="1866900"/>
            <a:ext cx="5132523" cy="5668449"/>
          </a:xfrm>
          <a:custGeom>
            <a:avLst/>
            <a:gdLst/>
            <a:ahLst/>
            <a:cxnLst/>
            <a:rect l="l" t="t" r="r" b="b"/>
            <a:pathLst>
              <a:path w="5132523" h="5668449">
                <a:moveTo>
                  <a:pt x="0" y="0"/>
                </a:moveTo>
                <a:lnTo>
                  <a:pt x="5132523" y="0"/>
                </a:lnTo>
                <a:lnTo>
                  <a:pt x="5132523" y="5668449"/>
                </a:lnTo>
                <a:lnTo>
                  <a:pt x="0" y="56684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397907" y="443693"/>
            <a:ext cx="11699214"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Scope Of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15FB-BFA6-8400-223F-DCBA7947DDAB}"/>
              </a:ext>
            </a:extLst>
          </p:cNvPr>
          <p:cNvSpPr>
            <a:spLocks noGrp="1"/>
          </p:cNvSpPr>
          <p:nvPr>
            <p:ph type="title"/>
          </p:nvPr>
        </p:nvSpPr>
        <p:spPr>
          <a:xfrm>
            <a:off x="6248400" y="114301"/>
            <a:ext cx="5486400" cy="914400"/>
          </a:xfrm>
        </p:spPr>
        <p:txBody>
          <a:bodyPr>
            <a:normAutofit/>
          </a:bodyPr>
          <a:lstStyle/>
          <a:p>
            <a:r>
              <a:rPr lang="en-US" b="1" dirty="0">
                <a:latin typeface="Times New Roman" panose="02020603050405020304" pitchFamily="18" charset="0"/>
                <a:cs typeface="Times New Roman" panose="02020603050405020304" pitchFamily="18" charset="0"/>
              </a:rPr>
              <a:t>Application Tools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DB66A5-34AE-66F9-C360-5858658D81C8}"/>
              </a:ext>
            </a:extLst>
          </p:cNvPr>
          <p:cNvSpPr>
            <a:spLocks noGrp="1"/>
          </p:cNvSpPr>
          <p:nvPr>
            <p:ph idx="1"/>
          </p:nvPr>
        </p:nvSpPr>
        <p:spPr>
          <a:xfrm>
            <a:off x="2285101" y="1181101"/>
            <a:ext cx="12954899" cy="9105899"/>
          </a:xfrm>
        </p:spPr>
        <p:txBody>
          <a:bodyPr>
            <a:normAutofit fontScale="25000" lnSpcReduction="20000"/>
          </a:bodyPr>
          <a:lstStyle/>
          <a:p>
            <a:pPr marL="0" marR="118110" lvl="0" indent="0" algn="just" fontAlgn="base">
              <a:lnSpc>
                <a:spcPct val="107000"/>
              </a:lnSpc>
              <a:spcAft>
                <a:spcPts val="1620"/>
              </a:spcAft>
              <a:buClr>
                <a:srgbClr val="000000"/>
              </a:buClr>
              <a:buSzPts val="1200"/>
              <a:buNone/>
            </a:pPr>
            <a:r>
              <a:rPr lang="en-IN" sz="12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Programming Language</a:t>
            </a:r>
            <a:r>
              <a:rPr lang="en-IN" sz="12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IN" sz="128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sz="12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R="118110" lvl="0" algn="just" fontAlgn="base">
              <a:lnSpc>
                <a:spcPct val="108000"/>
              </a:lnSpc>
              <a:spcAft>
                <a:spcPts val="2470"/>
              </a:spcAft>
              <a:buClr>
                <a:srgbClr val="000000"/>
              </a:buClr>
              <a:buSzPts val="1200"/>
              <a:buFont typeface="Wingdings" panose="05000000000000000000" pitchFamily="2" charset="2"/>
              <a:buChar char="q"/>
            </a:pPr>
            <a:r>
              <a:rPr lang="en-IN" sz="96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Python</a:t>
            </a:r>
            <a:r>
              <a:rPr lang="en-IN" sz="9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IN" sz="9600" u="none" strike="noStrike" kern="100" dirty="0">
                <a:solidFill>
                  <a:srgbClr val="000000"/>
                </a:solidFill>
                <a:effectLst/>
                <a:uFill>
                  <a:solidFill>
                    <a:srgbClr val="000000"/>
                  </a:solidFill>
                </a:uFill>
                <a:latin typeface="Times New Roman" panose="02020603050405020304" pitchFamily="18" charset="0"/>
                <a:ea typeface="Tahoma" panose="020B0604030504040204" pitchFamily="34" charset="0"/>
                <a:cs typeface="Times New Roman" panose="02020603050405020304" pitchFamily="18" charset="0"/>
              </a:rPr>
              <a:t>The entire app logic and interface are built using Python, chosen for its versatility, readability, and rich library support.      </a:t>
            </a:r>
          </a:p>
          <a:p>
            <a:pPr marR="118110" algn="just" fontAlgn="base">
              <a:lnSpc>
                <a:spcPct val="108000"/>
              </a:lnSpc>
              <a:spcAft>
                <a:spcPts val="2470"/>
              </a:spcAft>
              <a:buClr>
                <a:srgbClr val="000000"/>
              </a:buClr>
              <a:buSzPts val="1200"/>
              <a:buFont typeface="Wingdings" panose="05000000000000000000" pitchFamily="2" charset="2"/>
              <a:buChar char="q"/>
            </a:pPr>
            <a:r>
              <a:rPr lang="en-IN" sz="9600" b="1" u="none" strike="noStrike" kern="100" dirty="0" err="1">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Pycharm</a:t>
            </a:r>
            <a:r>
              <a:rPr lang="en-IN" sz="9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Used for writing, organizing, and debugging the Python code with its rich extension support and interactive debugger. </a:t>
            </a:r>
            <a:r>
              <a:rPr lang="en-IN" sz="96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Arial" panose="020B0604020202020204" pitchFamily="34" charset="0"/>
              </a:rPr>
              <a:t> </a:t>
            </a:r>
            <a:r>
              <a:rPr lang="en-IN" sz="9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0" marR="118110" indent="0" algn="just" fontAlgn="base">
              <a:lnSpc>
                <a:spcPct val="108000"/>
              </a:lnSpc>
              <a:spcAft>
                <a:spcPts val="2470"/>
              </a:spcAft>
              <a:buClr>
                <a:srgbClr val="000000"/>
              </a:buClr>
              <a:buSzPts val="1200"/>
              <a:buNone/>
            </a:pPr>
            <a:r>
              <a:rPr lang="en-IN" sz="12800" b="1" kern="100" dirty="0">
                <a:uFill>
                  <a:solidFill>
                    <a:srgbClr val="000000"/>
                  </a:solidFill>
                </a:uFill>
                <a:latin typeface="Calibri" panose="020F0502020204030204" pitchFamily="34" charset="0"/>
                <a:ea typeface="Calibri" panose="020F0502020204030204" pitchFamily="34" charset="0"/>
                <a:cs typeface="Arial" panose="020B0604020202020204" pitchFamily="34" charset="0"/>
              </a:rPr>
              <a:t>Libraries/Packages  </a:t>
            </a:r>
          </a:p>
          <a:p>
            <a:pPr marR="118110" algn="just" fontAlgn="base">
              <a:lnSpc>
                <a:spcPct val="108000"/>
              </a:lnSpc>
              <a:spcAft>
                <a:spcPts val="2470"/>
              </a:spcAft>
              <a:buClr>
                <a:srgbClr val="000000"/>
              </a:buClr>
              <a:buSzPts val="1200"/>
              <a:buFont typeface="Wingdings" panose="05000000000000000000" pitchFamily="2" charset="2"/>
              <a:buChar char="q"/>
            </a:pPr>
            <a:r>
              <a:rPr lang="en-IN" sz="96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Pandas</a:t>
            </a:r>
            <a:r>
              <a:rPr lang="en-IN" sz="9600" b="1"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96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To</a:t>
            </a:r>
            <a:r>
              <a:rPr lang="en-IN" sz="9600" b="1"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9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handle inventory and sales data as </a:t>
            </a:r>
            <a:r>
              <a:rPr lang="en-IN" sz="9600" u="none" strike="noStrike" kern="100"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DataFrames</a:t>
            </a:r>
            <a:r>
              <a:rPr lang="en-IN" sz="9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and for data manipulation (e.g., reading, updating, saving CSV files). </a:t>
            </a:r>
            <a:r>
              <a:rPr lang="en-IN" sz="96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Arial" panose="020B0604020202020204" pitchFamily="34" charset="0"/>
              </a:rPr>
              <a:t> </a:t>
            </a:r>
            <a:r>
              <a:rPr lang="en-IN" sz="9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R="118110" algn="just" fontAlgn="base">
              <a:lnSpc>
                <a:spcPct val="108000"/>
              </a:lnSpc>
              <a:spcAft>
                <a:spcPts val="2470"/>
              </a:spcAft>
              <a:buClr>
                <a:srgbClr val="000000"/>
              </a:buClr>
              <a:buSzPts val="1200"/>
              <a:buFont typeface="Wingdings" panose="05000000000000000000" pitchFamily="2" charset="2"/>
              <a:buChar char="q"/>
            </a:pPr>
            <a:r>
              <a:rPr lang="en-IN" sz="9600" b="1" kern="100" dirty="0">
                <a:solidFill>
                  <a:srgbClr val="000000"/>
                </a:solidFill>
                <a:uFill>
                  <a:solidFill>
                    <a:srgbClr val="000000"/>
                  </a:solidFill>
                </a:uFill>
                <a:latin typeface="Times New Roman" panose="02020603050405020304" pitchFamily="18" charset="0"/>
                <a:ea typeface="Calibri" panose="020F0502020204030204" pitchFamily="34" charset="0"/>
                <a:cs typeface="Arial" panose="020B0604020202020204" pitchFamily="34" charset="0"/>
              </a:rPr>
              <a:t>Operating System:</a:t>
            </a:r>
            <a:r>
              <a:rPr lang="en-IN" sz="9600" dirty="0">
                <a:solidFill>
                  <a:srgbClr val="000000"/>
                </a:solidFill>
                <a:effectLst/>
                <a:latin typeface="Times New Roman" panose="02020603050405020304" pitchFamily="18" charset="0"/>
                <a:ea typeface="Times New Roman" panose="02020603050405020304" pitchFamily="18" charset="0"/>
              </a:rPr>
              <a:t>: For checking and creating files (used for inventory and sales file initi</a:t>
            </a:r>
            <a:r>
              <a:rPr lang="en-IN" sz="9200" dirty="0">
                <a:solidFill>
                  <a:srgbClr val="000000"/>
                </a:solidFill>
                <a:effectLst/>
                <a:latin typeface="Times New Roman" panose="02020603050405020304" pitchFamily="18" charset="0"/>
                <a:ea typeface="Times New Roman" panose="02020603050405020304" pitchFamily="18" charset="0"/>
              </a:rPr>
              <a:t>alization).</a:t>
            </a:r>
          </a:p>
          <a:p>
            <a:pPr marR="118110" algn="just" fontAlgn="base">
              <a:lnSpc>
                <a:spcPct val="108000"/>
              </a:lnSpc>
              <a:spcAft>
                <a:spcPts val="2470"/>
              </a:spcAft>
              <a:buClr>
                <a:srgbClr val="000000"/>
              </a:buClr>
              <a:buSzPts val="1200"/>
              <a:buFont typeface="Wingdings" panose="05000000000000000000" pitchFamily="2" charset="2"/>
              <a:buChar char="q"/>
            </a:pPr>
            <a:r>
              <a:rPr lang="en-IN" sz="9600" b="1" u="none" strike="noStrike" kern="100"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tkinter</a:t>
            </a:r>
            <a:r>
              <a:rPr lang="en-IN" sz="9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For creating a GUI interface with various widgets like buttons, labels, and entry fields. </a:t>
            </a:r>
            <a:r>
              <a:rPr lang="en-IN" sz="96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Arial" panose="020B0604020202020204" pitchFamily="34" charset="0"/>
              </a:rPr>
              <a:t> </a:t>
            </a:r>
            <a:r>
              <a:rPr lang="en-IN" sz="96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algn="l">
              <a:lnSpc>
                <a:spcPts val="2234"/>
              </a:lnSpc>
              <a:buFont typeface="Wingdings" panose="05000000000000000000" pitchFamily="2" charset="2"/>
              <a:buChar char="q"/>
            </a:pPr>
            <a:r>
              <a:rPr lang="en-US" sz="9600" b="1" dirty="0">
                <a:solidFill>
                  <a:srgbClr val="000000"/>
                </a:solidFill>
                <a:latin typeface="DM Sans Bold"/>
                <a:ea typeface="DM Sans Bold"/>
                <a:cs typeface="DM Sans Bold"/>
                <a:sym typeface="DM Sans Bold"/>
              </a:rPr>
              <a:t>Development Tools</a:t>
            </a:r>
          </a:p>
          <a:p>
            <a:pPr marL="0" indent="0" algn="l">
              <a:lnSpc>
                <a:spcPts val="2234"/>
              </a:lnSpc>
              <a:buNone/>
            </a:pPr>
            <a:endParaRPr lang="en-US" sz="9600" dirty="0">
              <a:solidFill>
                <a:srgbClr val="000000"/>
              </a:solidFill>
              <a:latin typeface="DM Sans"/>
              <a:ea typeface="DM Sans"/>
              <a:cs typeface="DM Sans"/>
              <a:sym typeface="DM Sans"/>
            </a:endParaRPr>
          </a:p>
          <a:p>
            <a:pPr algn="l">
              <a:lnSpc>
                <a:spcPts val="2234"/>
              </a:lnSpc>
            </a:pPr>
            <a:r>
              <a:rPr lang="en-US" sz="9600" dirty="0">
                <a:solidFill>
                  <a:srgbClr val="000000"/>
                </a:solidFill>
                <a:latin typeface="DM Sans"/>
                <a:ea typeface="DM Sans"/>
                <a:cs typeface="DM Sans"/>
                <a:sym typeface="DM Sans"/>
              </a:rPr>
              <a:t>PyCharm: For coding, debugging, and managing project files.</a:t>
            </a:r>
          </a:p>
          <a:p>
            <a:pPr algn="l">
              <a:lnSpc>
                <a:spcPts val="2234"/>
              </a:lnSpc>
            </a:pPr>
            <a:r>
              <a:rPr lang="en-US" sz="9600" dirty="0">
                <a:solidFill>
                  <a:srgbClr val="000000"/>
                </a:solidFill>
                <a:latin typeface="DM Sans"/>
                <a:ea typeface="DM Sans"/>
                <a:cs typeface="DM Sans"/>
                <a:sym typeface="DM Sans"/>
              </a:rPr>
              <a:t>Visual Studio Code: An alternative IDE for quick editing and testing.</a:t>
            </a:r>
          </a:p>
          <a:p>
            <a:pPr marR="118110" algn="just" fontAlgn="base">
              <a:lnSpc>
                <a:spcPct val="108000"/>
              </a:lnSpc>
              <a:spcAft>
                <a:spcPts val="2470"/>
              </a:spcAft>
              <a:buClr>
                <a:srgbClr val="000000"/>
              </a:buClr>
              <a:buSzPts val="1200"/>
              <a:buFont typeface="Wingdings" panose="05000000000000000000" pitchFamily="2" charset="2"/>
              <a:buChar char="q"/>
            </a:pPr>
            <a:endParaRPr lang="en-IN" sz="9600" dirty="0">
              <a:solidFill>
                <a:srgbClr val="000000"/>
              </a:solidFill>
              <a:effectLst/>
              <a:latin typeface="Times New Roman" panose="02020603050405020304" pitchFamily="18" charset="0"/>
              <a:ea typeface="Times New Roman" panose="02020603050405020304" pitchFamily="18" charset="0"/>
            </a:endParaRPr>
          </a:p>
          <a:p>
            <a:pPr marL="0" marR="118110" indent="0" fontAlgn="base">
              <a:lnSpc>
                <a:spcPct val="108000"/>
              </a:lnSpc>
              <a:spcAft>
                <a:spcPts val="2470"/>
              </a:spcAft>
              <a:buClr>
                <a:srgbClr val="000000"/>
              </a:buClr>
              <a:buSzPts val="1200"/>
              <a:buNone/>
            </a:pPr>
            <a:r>
              <a:rPr lang="en-IN" sz="1800" u="none" strike="noStrike" kern="100" dirty="0">
                <a:solidFill>
                  <a:srgbClr val="000000"/>
                </a:solidFill>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a:t>
            </a: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IN" dirty="0"/>
          </a:p>
        </p:txBody>
      </p:sp>
      <p:sp>
        <p:nvSpPr>
          <p:cNvPr id="25" name="Freeform 25"/>
          <p:cNvSpPr/>
          <p:nvPr/>
        </p:nvSpPr>
        <p:spPr>
          <a:xfrm>
            <a:off x="15925800" y="1846703"/>
            <a:ext cx="1829699" cy="1745076"/>
          </a:xfrm>
          <a:custGeom>
            <a:avLst/>
            <a:gdLst/>
            <a:ahLst/>
            <a:cxnLst/>
            <a:rect l="l" t="t" r="r" b="b"/>
            <a:pathLst>
              <a:path w="1829699" h="1745076">
                <a:moveTo>
                  <a:pt x="0" y="0"/>
                </a:moveTo>
                <a:lnTo>
                  <a:pt x="1829699" y="0"/>
                </a:lnTo>
                <a:lnTo>
                  <a:pt x="1829699" y="1745076"/>
                </a:lnTo>
                <a:lnTo>
                  <a:pt x="0" y="17450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Freeform 26"/>
          <p:cNvSpPr/>
          <p:nvPr/>
        </p:nvSpPr>
        <p:spPr>
          <a:xfrm>
            <a:off x="16230600" y="6896100"/>
            <a:ext cx="1541626" cy="2055501"/>
          </a:xfrm>
          <a:custGeom>
            <a:avLst/>
            <a:gdLst/>
            <a:ahLst/>
            <a:cxnLst/>
            <a:rect l="l" t="t" r="r" b="b"/>
            <a:pathLst>
              <a:path w="1541626" h="2055501">
                <a:moveTo>
                  <a:pt x="0" y="0"/>
                </a:moveTo>
                <a:lnTo>
                  <a:pt x="1541625" y="0"/>
                </a:lnTo>
                <a:lnTo>
                  <a:pt x="1541625" y="2055502"/>
                </a:lnTo>
                <a:lnTo>
                  <a:pt x="0" y="20555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Freeform 27"/>
          <p:cNvSpPr/>
          <p:nvPr/>
        </p:nvSpPr>
        <p:spPr>
          <a:xfrm>
            <a:off x="15993374" y="4457700"/>
            <a:ext cx="1946733" cy="1700958"/>
          </a:xfrm>
          <a:custGeom>
            <a:avLst/>
            <a:gdLst/>
            <a:ahLst/>
            <a:cxnLst/>
            <a:rect l="l" t="t" r="r" b="b"/>
            <a:pathLst>
              <a:path w="1946733" h="1700958">
                <a:moveTo>
                  <a:pt x="0" y="0"/>
                </a:moveTo>
                <a:lnTo>
                  <a:pt x="1946733" y="0"/>
                </a:lnTo>
                <a:lnTo>
                  <a:pt x="1946733" y="1700958"/>
                </a:lnTo>
                <a:lnTo>
                  <a:pt x="0" y="17009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17996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62000" y="1457398"/>
            <a:ext cx="12689341" cy="7186263"/>
          </a:xfrm>
          <a:prstGeom prst="rect">
            <a:avLst/>
          </a:prstGeom>
        </p:spPr>
        <p:txBody>
          <a:bodyPr wrap="square" lIns="0" tIns="0" rIns="0" bIns="0" rtlCol="0" anchor="t">
            <a:spAutoFit/>
          </a:bodyPr>
          <a:lstStyle/>
          <a:p>
            <a:pPr marL="895985" marR="235585">
              <a:lnSpc>
                <a:spcPct val="108000"/>
              </a:lnSpc>
              <a:spcAft>
                <a:spcPts val="1280"/>
              </a:spcAft>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238885" marR="235585" indent="-342900">
              <a:lnSpc>
                <a:spcPct val="108000"/>
              </a:lnSpc>
              <a:spcAft>
                <a:spcPts val="1280"/>
              </a:spcAft>
              <a:buFont typeface="Wingdings" panose="05000000000000000000" pitchFamily="2" charset="2"/>
              <a:buChar char="q"/>
            </a:pP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is a GUI application designed for managing inventory and sales data in a grocery store. It provides an easy-to-use interface that allows users to add,  update, and delete products from the inventory, record sales, and generate reports. The application uses the </a:t>
            </a:r>
            <a:r>
              <a:rPr lang="en-IN" sz="2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Tkinter</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library for creating the graphical user interface and the pandas’ library for handling the data in CSV files.  </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GUI includes labels and entry fields for entering product details such as name, price, and quantity. Users can perform various tasks by clicking on the buttons provided, such as adding new products, updating existing ones, deleting products, selling products, displaying the inventory, and generating sales reports.  </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1238885" marR="235585" indent="-342900">
              <a:lnSpc>
                <a:spcPct val="108000"/>
              </a:lnSpc>
              <a:spcAft>
                <a:spcPts val="1280"/>
              </a:spcAft>
              <a:buFont typeface="Wingdings" panose="05000000000000000000" pitchFamily="2" charset="2"/>
              <a:buChar char="q"/>
            </a:pPr>
            <a:endParaRPr lang="en-IN" sz="2400" dirty="0">
              <a:solidFill>
                <a:srgbClr val="000000"/>
              </a:solidFill>
              <a:effectLst/>
              <a:latin typeface="Times New Roman" panose="02020603050405020304" pitchFamily="18" charset="0"/>
              <a:ea typeface="Times New Roman" panose="02020603050405020304" pitchFamily="18" charset="0"/>
            </a:endParaRPr>
          </a:p>
          <a:p>
            <a:pPr marL="1238885" marR="235585" indent="-342900">
              <a:lnSpc>
                <a:spcPct val="108000"/>
              </a:lnSpc>
              <a:spcAft>
                <a:spcPts val="1280"/>
              </a:spcAft>
              <a:buFont typeface="Wingdings" panose="05000000000000000000" pitchFamily="2" charset="2"/>
              <a:buChar char="q"/>
            </a:pPr>
            <a:r>
              <a:rPr lang="en-IN" sz="2400" dirty="0">
                <a:solidFill>
                  <a:srgbClr val="000000"/>
                </a:solidFill>
                <a:effectLst/>
                <a:latin typeface="Times New Roman" panose="02020603050405020304" pitchFamily="18" charset="0"/>
                <a:ea typeface="Times New Roman" panose="02020603050405020304" pitchFamily="18" charset="0"/>
              </a:rPr>
              <a:t>The application is a functional implementation of a grocery store inventory and sales management system, but it may require additional features and error handling depending on the specific needs of the grocery store. Overall, the project is an excellent example of how technology can be used to streamline operations and improve efficiency in retail businesses.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902335" marR="235585" indent="-6350">
              <a:lnSpc>
                <a:spcPct val="108000"/>
              </a:lnSpc>
              <a:spcAft>
                <a:spcPts val="1280"/>
              </a:spcAft>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b="1" spc="120" dirty="0">
                <a:solidFill>
                  <a:srgbClr val="000000"/>
                </a:solidFill>
                <a:latin typeface="Times New Roman" panose="02020603050405020304" pitchFamily="18" charset="0"/>
                <a:ea typeface="DM Sans Bold"/>
                <a:cs typeface="Times New Roman" panose="02020603050405020304" pitchFamily="18" charset="0"/>
                <a:sym typeface="DM Sans Bold"/>
              </a:rPr>
              <a:t>           </a:t>
            </a:r>
            <a:endParaRPr lang="en-US" sz="2400" b="1" spc="120" dirty="0">
              <a:solidFill>
                <a:srgbClr val="000000"/>
              </a:solidFill>
              <a:latin typeface="Times New Roman" panose="02020603050405020304" pitchFamily="18" charset="0"/>
              <a:ea typeface="DM Sans Bold"/>
              <a:cs typeface="Times New Roman" panose="02020603050405020304" pitchFamily="18" charset="0"/>
              <a:sym typeface="DM Sans Bold"/>
            </a:endParaRPr>
          </a:p>
        </p:txBody>
      </p:sp>
      <p:sp>
        <p:nvSpPr>
          <p:cNvPr id="4" name="TextBox 4"/>
          <p:cNvSpPr txBox="1"/>
          <p:nvPr/>
        </p:nvSpPr>
        <p:spPr>
          <a:xfrm>
            <a:off x="152401" y="263758"/>
            <a:ext cx="14478000" cy="1043299"/>
          </a:xfrm>
          <a:prstGeom prst="rect">
            <a:avLst/>
          </a:prstGeom>
        </p:spPr>
        <p:txBody>
          <a:bodyPr wrap="square" lIns="0" tIns="0" rIns="0" bIns="0" rtlCol="0" anchor="t">
            <a:spAutoFit/>
          </a:bodyPr>
          <a:lstStyle/>
          <a:p>
            <a:pPr algn="ctr">
              <a:lnSpc>
                <a:spcPts val="7760"/>
              </a:lnSpc>
            </a:pPr>
            <a:r>
              <a:rPr lang="en-US" sz="8000" b="1" dirty="0">
                <a:solidFill>
                  <a:srgbClr val="000000"/>
                </a:solidFill>
                <a:latin typeface="DM Sans Bold"/>
                <a:ea typeface="DM Sans Bold"/>
                <a:cs typeface="DM Sans Bold"/>
                <a:sym typeface="DM Sans Bold"/>
              </a:rPr>
              <a:t>Project Design</a:t>
            </a:r>
          </a:p>
        </p:txBody>
      </p:sp>
      <p:sp>
        <p:nvSpPr>
          <p:cNvPr id="13" name="Freeform 28">
            <a:extLst>
              <a:ext uri="{FF2B5EF4-FFF2-40B4-BE49-F238E27FC236}">
                <a16:creationId xmlns:a16="http://schemas.microsoft.com/office/drawing/2014/main" id="{E66F3DA7-1CA5-6842-3544-7E1A480F4F68}"/>
              </a:ext>
            </a:extLst>
          </p:cNvPr>
          <p:cNvSpPr/>
          <p:nvPr/>
        </p:nvSpPr>
        <p:spPr>
          <a:xfrm>
            <a:off x="14429407" y="1335632"/>
            <a:ext cx="1749752" cy="1879249"/>
          </a:xfrm>
          <a:custGeom>
            <a:avLst/>
            <a:gdLst/>
            <a:ahLst/>
            <a:cxnLst/>
            <a:rect l="l" t="t" r="r" b="b"/>
            <a:pathLst>
              <a:path w="1521152" h="1697240">
                <a:moveTo>
                  <a:pt x="0" y="0"/>
                </a:moveTo>
                <a:lnTo>
                  <a:pt x="1521151" y="0"/>
                </a:lnTo>
                <a:lnTo>
                  <a:pt x="1521151" y="1697240"/>
                </a:lnTo>
                <a:lnTo>
                  <a:pt x="0" y="16972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30">
            <a:extLst>
              <a:ext uri="{FF2B5EF4-FFF2-40B4-BE49-F238E27FC236}">
                <a16:creationId xmlns:a16="http://schemas.microsoft.com/office/drawing/2014/main" id="{3E289CC7-29D5-6ED3-4AD4-AC5007E3EA6D}"/>
              </a:ext>
            </a:extLst>
          </p:cNvPr>
          <p:cNvSpPr/>
          <p:nvPr/>
        </p:nvSpPr>
        <p:spPr>
          <a:xfrm>
            <a:off x="14339887" y="4224672"/>
            <a:ext cx="1928792" cy="1879248"/>
          </a:xfrm>
          <a:custGeom>
            <a:avLst/>
            <a:gdLst/>
            <a:ahLst/>
            <a:cxnLst/>
            <a:rect l="l" t="t" r="r" b="b"/>
            <a:pathLst>
              <a:path w="1776392" h="1676470">
                <a:moveTo>
                  <a:pt x="0" y="0"/>
                </a:moveTo>
                <a:lnTo>
                  <a:pt x="1776392" y="0"/>
                </a:lnTo>
                <a:lnTo>
                  <a:pt x="1776392" y="1676470"/>
                </a:lnTo>
                <a:lnTo>
                  <a:pt x="0" y="16764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29">
            <a:extLst>
              <a:ext uri="{FF2B5EF4-FFF2-40B4-BE49-F238E27FC236}">
                <a16:creationId xmlns:a16="http://schemas.microsoft.com/office/drawing/2014/main" id="{F3D7438C-64C8-2094-C35F-AB3213CB3BFE}"/>
              </a:ext>
            </a:extLst>
          </p:cNvPr>
          <p:cNvSpPr/>
          <p:nvPr/>
        </p:nvSpPr>
        <p:spPr>
          <a:xfrm>
            <a:off x="14859000" y="7072120"/>
            <a:ext cx="1907691" cy="1879248"/>
          </a:xfrm>
          <a:custGeom>
            <a:avLst/>
            <a:gdLst/>
            <a:ahLst/>
            <a:cxnLst/>
            <a:rect l="l" t="t" r="r" b="b"/>
            <a:pathLst>
              <a:path w="1907691" h="1635845">
                <a:moveTo>
                  <a:pt x="0" y="0"/>
                </a:moveTo>
                <a:lnTo>
                  <a:pt x="1907692" y="0"/>
                </a:lnTo>
                <a:lnTo>
                  <a:pt x="1907692" y="1635845"/>
                </a:lnTo>
                <a:lnTo>
                  <a:pt x="0" y="16358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7EE2AB-1D75-DC51-A67E-3A7B09577568}"/>
              </a:ext>
            </a:extLst>
          </p:cNvPr>
          <p:cNvPicPr/>
          <p:nvPr/>
        </p:nvPicPr>
        <p:blipFill>
          <a:blip r:embed="rId2"/>
          <a:stretch>
            <a:fillRect/>
          </a:stretch>
        </p:blipFill>
        <p:spPr>
          <a:xfrm>
            <a:off x="10850880" y="626544"/>
            <a:ext cx="5760720" cy="3907356"/>
          </a:xfrm>
          <a:prstGeom prst="rect">
            <a:avLst/>
          </a:prstGeom>
        </p:spPr>
      </p:pic>
      <p:pic>
        <p:nvPicPr>
          <p:cNvPr id="7" name="Picture 6">
            <a:extLst>
              <a:ext uri="{FF2B5EF4-FFF2-40B4-BE49-F238E27FC236}">
                <a16:creationId xmlns:a16="http://schemas.microsoft.com/office/drawing/2014/main" id="{278E48AF-EF56-D6F6-CE5D-F6A06E04DB1C}"/>
              </a:ext>
            </a:extLst>
          </p:cNvPr>
          <p:cNvPicPr/>
          <p:nvPr/>
        </p:nvPicPr>
        <p:blipFill>
          <a:blip r:embed="rId3"/>
          <a:stretch>
            <a:fillRect/>
          </a:stretch>
        </p:blipFill>
        <p:spPr>
          <a:xfrm>
            <a:off x="10850880" y="4762500"/>
            <a:ext cx="5760720" cy="4116070"/>
          </a:xfrm>
          <a:prstGeom prst="rect">
            <a:avLst/>
          </a:prstGeom>
        </p:spPr>
      </p:pic>
      <p:pic>
        <p:nvPicPr>
          <p:cNvPr id="9" name="Picture 8">
            <a:extLst>
              <a:ext uri="{FF2B5EF4-FFF2-40B4-BE49-F238E27FC236}">
                <a16:creationId xmlns:a16="http://schemas.microsoft.com/office/drawing/2014/main" id="{4F87D416-C462-AA57-7006-F3AB66EDC696}"/>
              </a:ext>
            </a:extLst>
          </p:cNvPr>
          <p:cNvPicPr/>
          <p:nvPr/>
        </p:nvPicPr>
        <p:blipFill>
          <a:blip r:embed="rId4"/>
          <a:stretch>
            <a:fillRect/>
          </a:stretch>
        </p:blipFill>
        <p:spPr>
          <a:xfrm>
            <a:off x="2514600" y="618924"/>
            <a:ext cx="5989321" cy="3907356"/>
          </a:xfrm>
          <a:prstGeom prst="rect">
            <a:avLst/>
          </a:prstGeom>
        </p:spPr>
      </p:pic>
      <p:pic>
        <p:nvPicPr>
          <p:cNvPr id="10" name="Picture 9">
            <a:extLst>
              <a:ext uri="{FF2B5EF4-FFF2-40B4-BE49-F238E27FC236}">
                <a16:creationId xmlns:a16="http://schemas.microsoft.com/office/drawing/2014/main" id="{AAB3263F-B08D-386D-D8FA-A6BD2E45498D}"/>
              </a:ext>
            </a:extLst>
          </p:cNvPr>
          <p:cNvPicPr/>
          <p:nvPr/>
        </p:nvPicPr>
        <p:blipFill>
          <a:blip r:embed="rId5"/>
          <a:stretch>
            <a:fillRect/>
          </a:stretch>
        </p:blipFill>
        <p:spPr>
          <a:xfrm>
            <a:off x="2514600" y="4762500"/>
            <a:ext cx="5989321" cy="4116070"/>
          </a:xfrm>
          <a:prstGeom prst="rect">
            <a:avLst/>
          </a:prstGeom>
        </p:spPr>
      </p:pic>
    </p:spTree>
    <p:extLst>
      <p:ext uri="{BB962C8B-B14F-4D97-AF65-F5344CB8AC3E}">
        <p14:creationId xmlns:p14="http://schemas.microsoft.com/office/powerpoint/2010/main" val="374319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6BCA-1161-C9B2-A8C9-6B4ED3278A50}"/>
              </a:ext>
            </a:extLst>
          </p:cNvPr>
          <p:cNvSpPr>
            <a:spLocks noGrp="1"/>
          </p:cNvSpPr>
          <p:nvPr>
            <p:ph type="title"/>
          </p:nvPr>
        </p:nvSpPr>
        <p:spPr>
          <a:xfrm>
            <a:off x="2743200" y="800100"/>
            <a:ext cx="14280237" cy="202921"/>
          </a:xfrm>
        </p:spPr>
        <p:txBody>
          <a:bodyPr>
            <a:normAutofit fontScale="90000"/>
          </a:bodyPr>
          <a:lstStyle/>
          <a:p>
            <a:r>
              <a:rPr lang="en-US" b="1" dirty="0">
                <a:latin typeface="Times New Roman" panose="02020603050405020304" pitchFamily="18" charset="0"/>
                <a:cs typeface="Times New Roman" panose="02020603050405020304" pitchFamily="18" charset="0"/>
              </a:rPr>
              <a:t>Flow Chart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A43635-B019-4E20-D5FB-5129AE672B6F}"/>
              </a:ext>
            </a:extLst>
          </p:cNvPr>
          <p:cNvSpPr>
            <a:spLocks noGrp="1"/>
          </p:cNvSpPr>
          <p:nvPr>
            <p:ph idx="1"/>
          </p:nvPr>
        </p:nvSpPr>
        <p:spPr>
          <a:xfrm>
            <a:off x="9829800" y="1333500"/>
            <a:ext cx="8001000" cy="7543800"/>
          </a:xfrm>
        </p:spPr>
        <p:txBody>
          <a:bodyPr>
            <a:normAutofit fontScale="92500" lnSpcReduction="10000"/>
          </a:bodyPr>
          <a:lstStyle/>
          <a:p>
            <a:pPr>
              <a:buFont typeface="Wingdings" panose="05000000000000000000" pitchFamily="2" charset="2"/>
              <a:buChar char="q"/>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Application Launch:</a:t>
            </a:r>
            <a:r>
              <a:rPr lang="en-IN" sz="2000" kern="1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program starts execution and prepares for file and data initialization.   </a:t>
            </a:r>
          </a:p>
          <a:p>
            <a:pPr>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Initialize Files (CSV) </a:t>
            </a:r>
            <a:r>
              <a:rPr lang="en-IN" sz="20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 if inventory.csv and sales.csv exits. Creates them with Appropriate headers if missing</a:t>
            </a:r>
          </a:p>
          <a:p>
            <a:pPr>
              <a:buFont typeface="Wingdings" panose="05000000000000000000" pitchFamily="2" charset="2"/>
              <a:buChar char="q"/>
            </a:pP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 Data (CSV)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971550" marR="1073150" indent="-285750">
              <a:lnSpc>
                <a:spcPct val="130000"/>
              </a:lnSpc>
              <a:spcAft>
                <a:spcPts val="225"/>
              </a:spcAft>
              <a:buFont typeface="Wingdings" panose="05000000000000000000" pitchFamily="2" charset="2"/>
              <a:buChar char="Ø"/>
            </a:pP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Reads data from the CSV files into </a:t>
            </a:r>
            <a:r>
              <a:rPr lang="en-IN" sz="20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inventory_df</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sales_df</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pandas </a:t>
            </a:r>
            <a:r>
              <a:rPr lang="en-IN" sz="20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DataFrames</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Main GUI Loop   </a:t>
            </a:r>
          </a:p>
          <a:p>
            <a:pPr marL="0" indent="0">
              <a:buNone/>
            </a:pPr>
            <a:r>
              <a:rPr lang="en-IN" sz="20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0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Tkinter</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GUI allows user interactions through buttons. </a:t>
            </a:r>
          </a:p>
          <a:p>
            <a:pPr>
              <a:buFont typeface="Wingdings" panose="05000000000000000000" pitchFamily="2" charset="2"/>
              <a:buChar char="q"/>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Functionalities</a:t>
            </a:r>
          </a:p>
          <a:p>
            <a:pPr>
              <a:buFont typeface="Wingdings" panose="05000000000000000000" pitchFamily="2" charset="2"/>
              <a:buChar char="Ø"/>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Add Product: Adds a new product to inventory.</a:t>
            </a:r>
          </a:p>
          <a:p>
            <a:pPr>
              <a:buFont typeface="Wingdings" panose="05000000000000000000" pitchFamily="2" charset="2"/>
              <a:buChar char="Ø"/>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Update Product: Updates price and quantity of an existing product.   </a:t>
            </a:r>
          </a:p>
          <a:p>
            <a:pPr>
              <a:buFont typeface="Wingdings" panose="05000000000000000000" pitchFamily="2" charset="2"/>
              <a:buChar char="Ø"/>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Delete Product: Removes a product from inventory.   </a:t>
            </a:r>
          </a:p>
          <a:p>
            <a:pPr>
              <a:buFont typeface="Wingdings" panose="05000000000000000000" pitchFamily="2" charset="2"/>
              <a:buChar char="Ø"/>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Show Data: Displays inventory or sales data in a message box.   </a:t>
            </a:r>
          </a:p>
          <a:p>
            <a:pPr>
              <a:buFont typeface="Wingdings" panose="05000000000000000000" pitchFamily="2" charset="2"/>
              <a:buChar char="Ø"/>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File Save and Exit o  Saves updated inventory and sales data to their respective CSV files and closes the application.   </a:t>
            </a:r>
          </a:p>
          <a:p>
            <a:pPr>
              <a:buFont typeface="Wingdings" panose="05000000000000000000" pitchFamily="2" charset="2"/>
              <a:buChar char="q"/>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B0F83EF-7D53-F6C1-6FE8-E6674554C39F}"/>
              </a:ext>
            </a:extLst>
          </p:cNvPr>
          <p:cNvPicPr/>
          <p:nvPr/>
        </p:nvPicPr>
        <p:blipFill>
          <a:blip r:embed="rId2"/>
          <a:stretch>
            <a:fillRect/>
          </a:stretch>
        </p:blipFill>
        <p:spPr>
          <a:xfrm>
            <a:off x="381000" y="1181100"/>
            <a:ext cx="8534400" cy="7772400"/>
          </a:xfrm>
          <a:prstGeom prst="rect">
            <a:avLst/>
          </a:prstGeom>
        </p:spPr>
      </p:pic>
    </p:spTree>
    <p:extLst>
      <p:ext uri="{BB962C8B-B14F-4D97-AF65-F5344CB8AC3E}">
        <p14:creationId xmlns:p14="http://schemas.microsoft.com/office/powerpoint/2010/main" val="21036168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251</TotalTime>
  <Words>1493</Words>
  <Application>Microsoft Office PowerPoint</Application>
  <PresentationFormat>Custom</PresentationFormat>
  <Paragraphs>119</Paragraphs>
  <Slides>13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Open Sauce</vt:lpstr>
      <vt:lpstr>Wingdings</vt:lpstr>
      <vt:lpstr>Times New Roman</vt:lpstr>
      <vt:lpstr>Palatino Linotype</vt:lpstr>
      <vt:lpstr>DM Sans</vt:lpstr>
      <vt:lpstr>Courier New</vt:lpstr>
      <vt:lpstr>DM Sans Bold</vt:lpstr>
      <vt:lpstr>Arial</vt:lpstr>
      <vt:lpstr>Calibri</vt:lpstr>
      <vt:lpstr>Gallery</vt:lpstr>
      <vt:lpstr>PowerPoint Presentation</vt:lpstr>
      <vt:lpstr>PowerPoint Presentation</vt:lpstr>
      <vt:lpstr>PowerPoint Presentation</vt:lpstr>
      <vt:lpstr>PowerPoint Presentation</vt:lpstr>
      <vt:lpstr>PowerPoint Presentation</vt:lpstr>
      <vt:lpstr>Application Tools </vt:lpstr>
      <vt:lpstr>PowerPoint Presentation</vt:lpstr>
      <vt:lpstr>PowerPoint Presentation</vt:lpstr>
      <vt:lpstr>Flow Chart</vt:lpstr>
      <vt:lpstr>Testing and validation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Python_ETP</dc:title>
  <dc:creator>Nimba Sumeeth Singh</dc:creator>
  <cp:lastModifiedBy>P Gandhi Balaji</cp:lastModifiedBy>
  <cp:revision>3</cp:revision>
  <dcterms:created xsi:type="dcterms:W3CDTF">2006-08-16T00:00:00Z</dcterms:created>
  <dcterms:modified xsi:type="dcterms:W3CDTF">2024-11-29T10:43:12Z</dcterms:modified>
  <dc:identifier>DAGXdCTvAIA</dc:identifier>
</cp:coreProperties>
</file>