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65" r:id="rId5"/>
    <p:sldId id="259" r:id="rId6"/>
    <p:sldId id="277" r:id="rId7"/>
    <p:sldId id="278" r:id="rId8"/>
    <p:sldId id="260" r:id="rId9"/>
    <p:sldId id="267" r:id="rId10"/>
    <p:sldId id="274" r:id="rId11"/>
    <p:sldId id="268" r:id="rId12"/>
    <p:sldId id="269" r:id="rId13"/>
    <p:sldId id="271" r:id="rId14"/>
    <p:sldId id="275" r:id="rId15"/>
    <p:sldId id="270" r:id="rId16"/>
    <p:sldId id="276" r:id="rId17"/>
    <p:sldId id="261" r:id="rId18"/>
    <p:sldId id="272" r:id="rId19"/>
    <p:sldId id="262" r:id="rId20"/>
    <p:sldId id="266"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6F649D-2DB8-4A77-B170-ED8A372A5F91}"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DE928-D80B-4B63-8774-B52EC50707B2}" type="slidenum">
              <a:rPr lang="en-US" smtClean="0"/>
              <a:t>‹#›</a:t>
            </a:fld>
            <a:endParaRPr lang="en-US"/>
          </a:p>
        </p:txBody>
      </p:sp>
    </p:spTree>
    <p:extLst>
      <p:ext uri="{BB962C8B-B14F-4D97-AF65-F5344CB8AC3E}">
        <p14:creationId xmlns:p14="http://schemas.microsoft.com/office/powerpoint/2010/main" val="595876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6F649D-2DB8-4A77-B170-ED8A372A5F91}"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DE928-D80B-4B63-8774-B52EC50707B2}" type="slidenum">
              <a:rPr lang="en-US" smtClean="0"/>
              <a:t>‹#›</a:t>
            </a:fld>
            <a:endParaRPr lang="en-US"/>
          </a:p>
        </p:txBody>
      </p:sp>
    </p:spTree>
    <p:extLst>
      <p:ext uri="{BB962C8B-B14F-4D97-AF65-F5344CB8AC3E}">
        <p14:creationId xmlns:p14="http://schemas.microsoft.com/office/powerpoint/2010/main" val="1469953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6F649D-2DB8-4A77-B170-ED8A372A5F91}"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DE928-D80B-4B63-8774-B52EC50707B2}" type="slidenum">
              <a:rPr lang="en-US" smtClean="0"/>
              <a:t>‹#›</a:t>
            </a:fld>
            <a:endParaRPr lang="en-US"/>
          </a:p>
        </p:txBody>
      </p:sp>
    </p:spTree>
    <p:extLst>
      <p:ext uri="{BB962C8B-B14F-4D97-AF65-F5344CB8AC3E}">
        <p14:creationId xmlns:p14="http://schemas.microsoft.com/office/powerpoint/2010/main" val="345042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6F649D-2DB8-4A77-B170-ED8A372A5F91}"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DE928-D80B-4B63-8774-B52EC50707B2}" type="slidenum">
              <a:rPr lang="en-US" smtClean="0"/>
              <a:t>‹#›</a:t>
            </a:fld>
            <a:endParaRPr lang="en-US"/>
          </a:p>
        </p:txBody>
      </p:sp>
    </p:spTree>
    <p:extLst>
      <p:ext uri="{BB962C8B-B14F-4D97-AF65-F5344CB8AC3E}">
        <p14:creationId xmlns:p14="http://schemas.microsoft.com/office/powerpoint/2010/main" val="2944414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6F649D-2DB8-4A77-B170-ED8A372A5F91}"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DE928-D80B-4B63-8774-B52EC50707B2}" type="slidenum">
              <a:rPr lang="en-US" smtClean="0"/>
              <a:t>‹#›</a:t>
            </a:fld>
            <a:endParaRPr lang="en-US"/>
          </a:p>
        </p:txBody>
      </p:sp>
    </p:spTree>
    <p:extLst>
      <p:ext uri="{BB962C8B-B14F-4D97-AF65-F5344CB8AC3E}">
        <p14:creationId xmlns:p14="http://schemas.microsoft.com/office/powerpoint/2010/main" val="2320674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6F649D-2DB8-4A77-B170-ED8A372A5F91}" type="datetimeFigureOut">
              <a:rPr lang="en-US" smtClean="0"/>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8DE928-D80B-4B63-8774-B52EC50707B2}" type="slidenum">
              <a:rPr lang="en-US" smtClean="0"/>
              <a:t>‹#›</a:t>
            </a:fld>
            <a:endParaRPr lang="en-US"/>
          </a:p>
        </p:txBody>
      </p:sp>
    </p:spTree>
    <p:extLst>
      <p:ext uri="{BB962C8B-B14F-4D97-AF65-F5344CB8AC3E}">
        <p14:creationId xmlns:p14="http://schemas.microsoft.com/office/powerpoint/2010/main" val="886271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6F649D-2DB8-4A77-B170-ED8A372A5F91}" type="datetimeFigureOut">
              <a:rPr lang="en-US" smtClean="0"/>
              <a:t>4/22/2015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8DE928-D80B-4B63-8774-B52EC50707B2}" type="slidenum">
              <a:rPr lang="en-US" smtClean="0"/>
              <a:t>‹#›</a:t>
            </a:fld>
            <a:endParaRPr lang="en-US"/>
          </a:p>
        </p:txBody>
      </p:sp>
    </p:spTree>
    <p:extLst>
      <p:ext uri="{BB962C8B-B14F-4D97-AF65-F5344CB8AC3E}">
        <p14:creationId xmlns:p14="http://schemas.microsoft.com/office/powerpoint/2010/main" val="1347590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6F649D-2DB8-4A77-B170-ED8A372A5F91}" type="datetimeFigureOut">
              <a:rPr lang="en-US" smtClean="0"/>
              <a:t>4/22/2015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8DE928-D80B-4B63-8774-B52EC50707B2}" type="slidenum">
              <a:rPr lang="en-US" smtClean="0"/>
              <a:t>‹#›</a:t>
            </a:fld>
            <a:endParaRPr lang="en-US"/>
          </a:p>
        </p:txBody>
      </p:sp>
    </p:spTree>
    <p:extLst>
      <p:ext uri="{BB962C8B-B14F-4D97-AF65-F5344CB8AC3E}">
        <p14:creationId xmlns:p14="http://schemas.microsoft.com/office/powerpoint/2010/main" val="1353318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6F649D-2DB8-4A77-B170-ED8A372A5F91}" type="datetimeFigureOut">
              <a:rPr lang="en-US" smtClean="0"/>
              <a:t>4/22/2015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8DE928-D80B-4B63-8774-B52EC50707B2}" type="slidenum">
              <a:rPr lang="en-US" smtClean="0"/>
              <a:t>‹#›</a:t>
            </a:fld>
            <a:endParaRPr lang="en-US"/>
          </a:p>
        </p:txBody>
      </p:sp>
    </p:spTree>
    <p:extLst>
      <p:ext uri="{BB962C8B-B14F-4D97-AF65-F5344CB8AC3E}">
        <p14:creationId xmlns:p14="http://schemas.microsoft.com/office/powerpoint/2010/main" val="2528260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6F649D-2DB8-4A77-B170-ED8A372A5F91}" type="datetimeFigureOut">
              <a:rPr lang="en-US" smtClean="0"/>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8DE928-D80B-4B63-8774-B52EC50707B2}" type="slidenum">
              <a:rPr lang="en-US" smtClean="0"/>
              <a:t>‹#›</a:t>
            </a:fld>
            <a:endParaRPr lang="en-US"/>
          </a:p>
        </p:txBody>
      </p:sp>
    </p:spTree>
    <p:extLst>
      <p:ext uri="{BB962C8B-B14F-4D97-AF65-F5344CB8AC3E}">
        <p14:creationId xmlns:p14="http://schemas.microsoft.com/office/powerpoint/2010/main" val="422912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6F649D-2DB8-4A77-B170-ED8A372A5F91}" type="datetimeFigureOut">
              <a:rPr lang="en-US" smtClean="0"/>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8DE928-D80B-4B63-8774-B52EC50707B2}" type="slidenum">
              <a:rPr lang="en-US" smtClean="0"/>
              <a:t>‹#›</a:t>
            </a:fld>
            <a:endParaRPr lang="en-US"/>
          </a:p>
        </p:txBody>
      </p:sp>
    </p:spTree>
    <p:extLst>
      <p:ext uri="{BB962C8B-B14F-4D97-AF65-F5344CB8AC3E}">
        <p14:creationId xmlns:p14="http://schemas.microsoft.com/office/powerpoint/2010/main" val="1368548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9274">
              <a:srgbClr val="C2DAEF"/>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6F649D-2DB8-4A77-B170-ED8A372A5F91}" type="datetimeFigureOut">
              <a:rPr lang="en-US" smtClean="0"/>
              <a:t>4/22/2015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8DE928-D80B-4B63-8774-B52EC50707B2}" type="slidenum">
              <a:rPr lang="en-US" smtClean="0"/>
              <a:t>‹#›</a:t>
            </a:fld>
            <a:endParaRPr lang="en-US"/>
          </a:p>
        </p:txBody>
      </p:sp>
    </p:spTree>
    <p:extLst>
      <p:ext uri="{BB962C8B-B14F-4D97-AF65-F5344CB8AC3E}">
        <p14:creationId xmlns:p14="http://schemas.microsoft.com/office/powerpoint/2010/main" val="2624820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33719" y="504176"/>
            <a:ext cx="10221532" cy="1814020"/>
          </a:xfrm>
        </p:spPr>
        <p:txBody>
          <a:bodyPr>
            <a:normAutofit/>
          </a:bodyPr>
          <a:lstStyle/>
          <a:p>
            <a:r>
              <a:rPr lang="en-IN" dirty="0"/>
              <a:t>Stock Market Prediction Using Hybrid Model</a:t>
            </a:r>
          </a:p>
        </p:txBody>
      </p:sp>
      <p:sp>
        <p:nvSpPr>
          <p:cNvPr id="5" name="Subtitle 4"/>
          <p:cNvSpPr>
            <a:spLocks noGrp="1"/>
          </p:cNvSpPr>
          <p:nvPr>
            <p:ph type="subTitle" idx="1"/>
          </p:nvPr>
        </p:nvSpPr>
        <p:spPr>
          <a:xfrm>
            <a:off x="9156879" y="5644311"/>
            <a:ext cx="3035121" cy="1017431"/>
          </a:xfrm>
        </p:spPr>
        <p:txBody>
          <a:bodyPr>
            <a:normAutofit fontScale="70000" lnSpcReduction="20000"/>
          </a:bodyPr>
          <a:lstStyle/>
          <a:p>
            <a:pPr algn="l"/>
            <a:r>
              <a:rPr lang="en-US" sz="2800" dirty="0" err="1" smtClean="0"/>
              <a:t>Sumedh</a:t>
            </a:r>
            <a:r>
              <a:rPr lang="en-US" sz="2800" dirty="0" smtClean="0"/>
              <a:t> </a:t>
            </a:r>
            <a:r>
              <a:rPr lang="en-US" sz="2800" dirty="0" err="1" smtClean="0"/>
              <a:t>Phadke</a:t>
            </a:r>
            <a:r>
              <a:rPr lang="en-US" sz="2800" dirty="0" smtClean="0"/>
              <a:t> (63)</a:t>
            </a:r>
          </a:p>
          <a:p>
            <a:pPr algn="l"/>
            <a:r>
              <a:rPr lang="en-US" sz="2800" dirty="0" smtClean="0"/>
              <a:t>Ravi </a:t>
            </a:r>
            <a:r>
              <a:rPr lang="en-US" sz="2800" dirty="0" err="1" smtClean="0"/>
              <a:t>Bhanushali</a:t>
            </a:r>
            <a:r>
              <a:rPr lang="en-US" sz="2800" dirty="0" smtClean="0"/>
              <a:t> (77)</a:t>
            </a:r>
          </a:p>
          <a:p>
            <a:pPr algn="l"/>
            <a:r>
              <a:rPr lang="en-US" sz="2800" dirty="0" err="1"/>
              <a:t>Parin</a:t>
            </a:r>
            <a:r>
              <a:rPr lang="en-US" sz="2800" dirty="0"/>
              <a:t> </a:t>
            </a:r>
            <a:r>
              <a:rPr lang="en-US" sz="2800" dirty="0" err="1" smtClean="0"/>
              <a:t>Sanghavi</a:t>
            </a:r>
            <a:r>
              <a:rPr lang="en-US" sz="2800" smtClean="0"/>
              <a:t> (54)</a:t>
            </a:r>
            <a:endParaRPr lang="en-US" sz="2800" dirty="0"/>
          </a:p>
          <a:p>
            <a:pPr algn="l"/>
            <a:endParaRPr lang="en-US" sz="2800"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612" y="2537137"/>
            <a:ext cx="6368601" cy="2888233"/>
          </a:xfrm>
          <a:prstGeom prst="rect">
            <a:avLst/>
          </a:prstGeom>
        </p:spPr>
      </p:pic>
      <p:sp>
        <p:nvSpPr>
          <p:cNvPr id="2" name="TextBox 1"/>
          <p:cNvSpPr txBox="1"/>
          <p:nvPr/>
        </p:nvSpPr>
        <p:spPr>
          <a:xfrm>
            <a:off x="655093" y="5644310"/>
            <a:ext cx="2019868" cy="461665"/>
          </a:xfrm>
          <a:prstGeom prst="rect">
            <a:avLst/>
          </a:prstGeom>
          <a:noFill/>
        </p:spPr>
        <p:txBody>
          <a:bodyPr wrap="square" rtlCol="0">
            <a:spAutoFit/>
          </a:bodyPr>
          <a:lstStyle/>
          <a:p>
            <a:r>
              <a:rPr lang="en-IN" sz="2400" dirty="0" smtClean="0"/>
              <a:t>Group No: 11</a:t>
            </a:r>
            <a:endParaRPr lang="en-IN" sz="2400" dirty="0"/>
          </a:p>
        </p:txBody>
      </p:sp>
    </p:spTree>
    <p:extLst>
      <p:ext uri="{BB962C8B-B14F-4D97-AF65-F5344CB8AC3E}">
        <p14:creationId xmlns:p14="http://schemas.microsoft.com/office/powerpoint/2010/main" val="181573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Collection and Preparing of the Data</a:t>
            </a:r>
            <a:br>
              <a:rPr lang="en-US" b="1" u="sng" dirty="0"/>
            </a:br>
            <a:endParaRPr lang="en-US" dirty="0"/>
          </a:p>
        </p:txBody>
      </p:sp>
      <p:sp>
        <p:nvSpPr>
          <p:cNvPr id="3" name="Content Placeholder 2"/>
          <p:cNvSpPr>
            <a:spLocks noGrp="1"/>
          </p:cNvSpPr>
          <p:nvPr>
            <p:ph idx="1"/>
          </p:nvPr>
        </p:nvSpPr>
        <p:spPr>
          <a:xfrm>
            <a:off x="838200" y="1143237"/>
            <a:ext cx="10515600" cy="4351338"/>
          </a:xfrm>
        </p:spPr>
        <p:txBody>
          <a:bodyPr>
            <a:normAutofit/>
          </a:bodyPr>
          <a:lstStyle/>
          <a:p>
            <a:r>
              <a:rPr lang="en-GB" dirty="0"/>
              <a:t>Out of these 11 attributes, </a:t>
            </a:r>
            <a:r>
              <a:rPr lang="en-GB" dirty="0" smtClean="0"/>
              <a:t>6 </a:t>
            </a:r>
            <a:r>
              <a:rPr lang="en-GB" dirty="0"/>
              <a:t>attributes were selected: </a:t>
            </a:r>
            <a:endParaRPr lang="en-GB" dirty="0" smtClean="0"/>
          </a:p>
          <a:p>
            <a:pPr marL="0" indent="0">
              <a:buNone/>
            </a:pPr>
            <a:r>
              <a:rPr lang="en-GB" sz="2400" dirty="0" smtClean="0"/>
              <a:t>Previous </a:t>
            </a:r>
            <a:r>
              <a:rPr lang="en-GB" sz="2400" dirty="0"/>
              <a:t>Close price</a:t>
            </a:r>
            <a:r>
              <a:rPr lang="en-GB" sz="2400" dirty="0" smtClean="0"/>
              <a:t>,</a:t>
            </a:r>
          </a:p>
          <a:p>
            <a:pPr marL="457200" indent="-457200">
              <a:buFont typeface="+mj-lt"/>
              <a:buAutoNum type="arabicPeriod"/>
            </a:pPr>
            <a:r>
              <a:rPr lang="en-GB" sz="2400" dirty="0" smtClean="0"/>
              <a:t> </a:t>
            </a:r>
            <a:r>
              <a:rPr lang="en-GB" sz="2400" dirty="0"/>
              <a:t>Open Price</a:t>
            </a:r>
            <a:r>
              <a:rPr lang="en-GB" sz="2400" dirty="0" smtClean="0"/>
              <a:t>,</a:t>
            </a:r>
          </a:p>
          <a:p>
            <a:pPr marL="457200" indent="-457200">
              <a:buFont typeface="+mj-lt"/>
              <a:buAutoNum type="arabicPeriod"/>
            </a:pPr>
            <a:r>
              <a:rPr lang="en-GB" sz="2400" dirty="0" smtClean="0"/>
              <a:t> </a:t>
            </a:r>
            <a:r>
              <a:rPr lang="en-GB" sz="2400" dirty="0"/>
              <a:t>High Price, </a:t>
            </a:r>
            <a:endParaRPr lang="en-GB" sz="2400" dirty="0" smtClean="0"/>
          </a:p>
          <a:p>
            <a:pPr marL="457200" indent="-457200">
              <a:buFont typeface="+mj-lt"/>
              <a:buAutoNum type="arabicPeriod"/>
            </a:pPr>
            <a:r>
              <a:rPr lang="en-GB" sz="2400" dirty="0" smtClean="0"/>
              <a:t>Low </a:t>
            </a:r>
            <a:r>
              <a:rPr lang="en-GB" sz="2400" dirty="0"/>
              <a:t>Price, </a:t>
            </a:r>
            <a:endParaRPr lang="en-GB" sz="2400" dirty="0" smtClean="0"/>
          </a:p>
          <a:p>
            <a:pPr marL="457200" indent="-457200">
              <a:buFont typeface="+mj-lt"/>
              <a:buAutoNum type="arabicPeriod"/>
            </a:pPr>
            <a:r>
              <a:rPr lang="en-GB" sz="2400" dirty="0" smtClean="0"/>
              <a:t>Close </a:t>
            </a:r>
            <a:r>
              <a:rPr lang="en-GB" sz="2400" dirty="0"/>
              <a:t>Price, </a:t>
            </a:r>
            <a:endParaRPr lang="en-GB" sz="2400" dirty="0" smtClean="0"/>
          </a:p>
          <a:p>
            <a:pPr marL="457200" indent="-457200">
              <a:buFont typeface="+mj-lt"/>
              <a:buAutoNum type="arabicPeriod"/>
            </a:pPr>
            <a:r>
              <a:rPr lang="en-GB" sz="2400" dirty="0" smtClean="0"/>
              <a:t>Total </a:t>
            </a:r>
            <a:r>
              <a:rPr lang="en-GB" sz="2400" dirty="0"/>
              <a:t>Traded Quantity </a:t>
            </a:r>
            <a:r>
              <a:rPr lang="en-GB" sz="2400" dirty="0" smtClean="0"/>
              <a:t>(as </a:t>
            </a:r>
            <a:r>
              <a:rPr lang="en-GB" sz="2400" dirty="0"/>
              <a:t>other attributes are derivatives of these selected </a:t>
            </a:r>
            <a:r>
              <a:rPr lang="en-GB" sz="2400" dirty="0" smtClean="0"/>
              <a:t>attributes)</a:t>
            </a:r>
            <a:endParaRPr lang="en-GB" dirty="0"/>
          </a:p>
          <a:p>
            <a:r>
              <a:rPr lang="en-GB" dirty="0"/>
              <a:t>These 6 attributes serve as inputs to our </a:t>
            </a:r>
            <a:r>
              <a:rPr lang="en-GB" dirty="0" smtClean="0"/>
              <a:t>model</a:t>
            </a:r>
            <a:endParaRPr lang="en-US" dirty="0"/>
          </a:p>
          <a:p>
            <a:endParaRPr lang="en-US" dirty="0"/>
          </a:p>
        </p:txBody>
      </p:sp>
    </p:spTree>
    <p:extLst>
      <p:ext uri="{BB962C8B-B14F-4D97-AF65-F5344CB8AC3E}">
        <p14:creationId xmlns:p14="http://schemas.microsoft.com/office/powerpoint/2010/main" val="1419106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t>Transformation of the Data</a:t>
            </a:r>
            <a:endParaRPr lang="en-US" sz="4000" b="1" u="sng" dirty="0"/>
          </a:p>
        </p:txBody>
      </p:sp>
      <p:sp>
        <p:nvSpPr>
          <p:cNvPr id="3" name="Content Placeholder 2"/>
          <p:cNvSpPr>
            <a:spLocks noGrp="1"/>
          </p:cNvSpPr>
          <p:nvPr>
            <p:ph idx="1"/>
          </p:nvPr>
        </p:nvSpPr>
        <p:spPr>
          <a:xfrm>
            <a:off x="838200" y="1825624"/>
            <a:ext cx="10611118" cy="4466891"/>
          </a:xfrm>
        </p:spPr>
        <p:txBody>
          <a:bodyPr>
            <a:normAutofit/>
          </a:bodyPr>
          <a:lstStyle/>
          <a:p>
            <a:r>
              <a:rPr lang="en-US" dirty="0"/>
              <a:t>Initially, when the data were collected, the values of the attributes </a:t>
            </a:r>
            <a:r>
              <a:rPr lang="en-US" dirty="0" smtClean="0"/>
              <a:t>are selected that we want to use and the new data set is created only with that values.</a:t>
            </a:r>
          </a:p>
          <a:p>
            <a:endParaRPr lang="en-US" dirty="0"/>
          </a:p>
          <a:p>
            <a:r>
              <a:rPr lang="en-US" dirty="0" smtClean="0"/>
              <a:t>We then introduce our derived attribute on which will help us in making the prediction that we require.</a:t>
            </a:r>
          </a:p>
          <a:p>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450796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1818"/>
            <a:ext cx="10515600" cy="1317201"/>
          </a:xfrm>
        </p:spPr>
        <p:txBody>
          <a:bodyPr>
            <a:normAutofit/>
          </a:bodyPr>
          <a:lstStyle/>
          <a:p>
            <a:r>
              <a:rPr lang="en-US" sz="4000" b="1" u="sng" dirty="0" smtClean="0"/>
              <a:t>Building the model:</a:t>
            </a:r>
            <a:endParaRPr lang="en-US" sz="4000" b="1" u="sng" dirty="0"/>
          </a:p>
        </p:txBody>
      </p:sp>
      <p:sp>
        <p:nvSpPr>
          <p:cNvPr id="3" name="Content Placeholder 2"/>
          <p:cNvSpPr>
            <a:spLocks noGrp="1"/>
          </p:cNvSpPr>
          <p:nvPr>
            <p:ph idx="1"/>
          </p:nvPr>
        </p:nvSpPr>
        <p:spPr>
          <a:xfrm>
            <a:off x="838200" y="1561898"/>
            <a:ext cx="10515600" cy="498720"/>
          </a:xfrm>
        </p:spPr>
        <p:txBody>
          <a:bodyPr>
            <a:normAutofit/>
          </a:bodyPr>
          <a:lstStyle/>
          <a:p>
            <a:r>
              <a:rPr lang="en-US" sz="2400" dirty="0" smtClean="0"/>
              <a:t>The proposed mode is shown in the diagram as follows </a:t>
            </a:r>
            <a:r>
              <a:rPr lang="en-US" dirty="0" smtClean="0"/>
              <a:t>:</a:t>
            </a:r>
          </a:p>
          <a:p>
            <a:pPr marL="0" indent="0">
              <a:buNone/>
            </a:pPr>
            <a:endParaRPr lang="en-US" dirty="0" smtClean="0"/>
          </a:p>
          <a:p>
            <a:endParaRPr lang="en-US" dirty="0"/>
          </a:p>
        </p:txBody>
      </p:sp>
      <p:sp>
        <p:nvSpPr>
          <p:cNvPr id="5" name="Rectangle 45"/>
          <p:cNvSpPr>
            <a:spLocks noChangeArrowheads="1"/>
          </p:cNvSpPr>
          <p:nvPr/>
        </p:nvSpPr>
        <p:spPr bwMode="auto">
          <a:xfrm flipV="1">
            <a:off x="1949469" y="1709790"/>
            <a:ext cx="9404331" cy="19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pSp>
        <p:nvGrpSpPr>
          <p:cNvPr id="143" name="Group 142"/>
          <p:cNvGrpSpPr/>
          <p:nvPr/>
        </p:nvGrpSpPr>
        <p:grpSpPr>
          <a:xfrm>
            <a:off x="1535202" y="2485626"/>
            <a:ext cx="8407291" cy="3475149"/>
            <a:chOff x="1290501" y="2112137"/>
            <a:chExt cx="8407291" cy="3475149"/>
          </a:xfrm>
        </p:grpSpPr>
        <p:sp>
          <p:nvSpPr>
            <p:cNvPr id="50" name="Flowchart: Process 49"/>
            <p:cNvSpPr/>
            <p:nvPr/>
          </p:nvSpPr>
          <p:spPr>
            <a:xfrm>
              <a:off x="1292649" y="2112137"/>
              <a:ext cx="1025552" cy="347728"/>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Previous</a:t>
              </a:r>
              <a:endParaRPr lang="en-IN" dirty="0"/>
            </a:p>
          </p:txBody>
        </p:sp>
        <p:sp>
          <p:nvSpPr>
            <p:cNvPr id="51" name="Flowchart: Process 50"/>
            <p:cNvSpPr/>
            <p:nvPr/>
          </p:nvSpPr>
          <p:spPr>
            <a:xfrm>
              <a:off x="1303381" y="2728177"/>
              <a:ext cx="1025552" cy="347728"/>
            </a:xfrm>
            <a:prstGeom prst="flowChart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smtClean="0"/>
                <a:t>Open</a:t>
              </a:r>
              <a:endParaRPr lang="en-IN" dirty="0"/>
            </a:p>
          </p:txBody>
        </p:sp>
        <p:sp>
          <p:nvSpPr>
            <p:cNvPr id="52" name="Flowchart: Process 51"/>
            <p:cNvSpPr/>
            <p:nvPr/>
          </p:nvSpPr>
          <p:spPr>
            <a:xfrm>
              <a:off x="1290502" y="3333477"/>
              <a:ext cx="1025552" cy="347728"/>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Low</a:t>
              </a:r>
              <a:endParaRPr lang="en-IN" dirty="0"/>
            </a:p>
          </p:txBody>
        </p:sp>
        <p:sp>
          <p:nvSpPr>
            <p:cNvPr id="53" name="Flowchart: Process 52"/>
            <p:cNvSpPr/>
            <p:nvPr/>
          </p:nvSpPr>
          <p:spPr>
            <a:xfrm>
              <a:off x="1290502" y="3964549"/>
              <a:ext cx="1025552" cy="347728"/>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smtClean="0"/>
                <a:t>High</a:t>
              </a:r>
              <a:endParaRPr lang="en-IN" dirty="0"/>
            </a:p>
          </p:txBody>
        </p:sp>
        <p:sp>
          <p:nvSpPr>
            <p:cNvPr id="54" name="Flowchart: Process 53"/>
            <p:cNvSpPr/>
            <p:nvPr/>
          </p:nvSpPr>
          <p:spPr>
            <a:xfrm>
              <a:off x="1290501" y="4582734"/>
              <a:ext cx="1025552" cy="347728"/>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smtClean="0"/>
                <a:t>Last</a:t>
              </a:r>
              <a:endParaRPr lang="en-IN" dirty="0"/>
            </a:p>
          </p:txBody>
        </p:sp>
        <p:sp>
          <p:nvSpPr>
            <p:cNvPr id="55" name="Flowchart: Process 54"/>
            <p:cNvSpPr/>
            <p:nvPr/>
          </p:nvSpPr>
          <p:spPr>
            <a:xfrm>
              <a:off x="1290501" y="5239558"/>
              <a:ext cx="1025552" cy="34772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Volume</a:t>
              </a:r>
              <a:endParaRPr lang="en-IN" dirty="0"/>
            </a:p>
          </p:txBody>
        </p:sp>
        <p:sp>
          <p:nvSpPr>
            <p:cNvPr id="56" name="Oval 55"/>
            <p:cNvSpPr/>
            <p:nvPr/>
          </p:nvSpPr>
          <p:spPr>
            <a:xfrm>
              <a:off x="4481844" y="2459865"/>
              <a:ext cx="1596980" cy="7340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Naïve Bayes</a:t>
              </a:r>
              <a:endParaRPr lang="en-IN" dirty="0"/>
            </a:p>
          </p:txBody>
        </p:sp>
        <p:sp>
          <p:nvSpPr>
            <p:cNvPr id="57" name="Oval 56"/>
            <p:cNvSpPr/>
            <p:nvPr/>
          </p:nvSpPr>
          <p:spPr>
            <a:xfrm>
              <a:off x="4479696" y="3423640"/>
              <a:ext cx="1596980" cy="7340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J48</a:t>
              </a:r>
              <a:endParaRPr lang="en-IN" dirty="0"/>
            </a:p>
          </p:txBody>
        </p:sp>
        <p:sp>
          <p:nvSpPr>
            <p:cNvPr id="58" name="Oval 57"/>
            <p:cNvSpPr/>
            <p:nvPr/>
          </p:nvSpPr>
          <p:spPr>
            <a:xfrm>
              <a:off x="4477548" y="4387402"/>
              <a:ext cx="1596980" cy="7340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smtClean="0"/>
                <a:t>Adaboost</a:t>
              </a:r>
              <a:endParaRPr lang="en-IN" dirty="0"/>
            </a:p>
          </p:txBody>
        </p:sp>
        <p:cxnSp>
          <p:nvCxnSpPr>
            <p:cNvPr id="60" name="Straight Arrow Connector 59"/>
            <p:cNvCxnSpPr>
              <a:stCxn id="50" idx="3"/>
              <a:endCxn id="56" idx="2"/>
            </p:cNvCxnSpPr>
            <p:nvPr/>
          </p:nvCxnSpPr>
          <p:spPr>
            <a:xfrm>
              <a:off x="2318201" y="2286001"/>
              <a:ext cx="2163643" cy="540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50" idx="3"/>
              <a:endCxn id="57" idx="2"/>
            </p:cNvCxnSpPr>
            <p:nvPr/>
          </p:nvCxnSpPr>
          <p:spPr>
            <a:xfrm>
              <a:off x="2318201" y="2286001"/>
              <a:ext cx="2161495" cy="1504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50" idx="3"/>
              <a:endCxn id="58" idx="2"/>
            </p:cNvCxnSpPr>
            <p:nvPr/>
          </p:nvCxnSpPr>
          <p:spPr>
            <a:xfrm>
              <a:off x="2318201" y="2286001"/>
              <a:ext cx="2159347" cy="2468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51" idx="3"/>
              <a:endCxn id="56" idx="2"/>
            </p:cNvCxnSpPr>
            <p:nvPr/>
          </p:nvCxnSpPr>
          <p:spPr>
            <a:xfrm flipV="1">
              <a:off x="2328933" y="2826913"/>
              <a:ext cx="2152911" cy="751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9" name="Straight Arrow Connector 88"/>
            <p:cNvCxnSpPr>
              <a:stCxn id="51" idx="3"/>
              <a:endCxn id="57" idx="2"/>
            </p:cNvCxnSpPr>
            <p:nvPr/>
          </p:nvCxnSpPr>
          <p:spPr>
            <a:xfrm>
              <a:off x="2328933" y="2902041"/>
              <a:ext cx="2150763" cy="8886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2" name="Straight Arrow Connector 91"/>
            <p:cNvCxnSpPr>
              <a:stCxn id="51" idx="3"/>
              <a:endCxn id="58" idx="2"/>
            </p:cNvCxnSpPr>
            <p:nvPr/>
          </p:nvCxnSpPr>
          <p:spPr>
            <a:xfrm>
              <a:off x="2328933" y="2902041"/>
              <a:ext cx="2148615" cy="18524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7" name="Straight Arrow Connector 96"/>
            <p:cNvCxnSpPr>
              <a:stCxn id="52" idx="3"/>
              <a:endCxn id="56" idx="2"/>
            </p:cNvCxnSpPr>
            <p:nvPr/>
          </p:nvCxnSpPr>
          <p:spPr>
            <a:xfrm flipV="1">
              <a:off x="2316054" y="2826913"/>
              <a:ext cx="2165790" cy="68042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0" name="Straight Arrow Connector 99"/>
            <p:cNvCxnSpPr>
              <a:stCxn id="52" idx="3"/>
              <a:endCxn id="57" idx="2"/>
            </p:cNvCxnSpPr>
            <p:nvPr/>
          </p:nvCxnSpPr>
          <p:spPr>
            <a:xfrm>
              <a:off x="2316054" y="3507341"/>
              <a:ext cx="2163642" cy="28334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3" name="Straight Arrow Connector 102"/>
            <p:cNvCxnSpPr>
              <a:stCxn id="52" idx="3"/>
              <a:endCxn id="58" idx="2"/>
            </p:cNvCxnSpPr>
            <p:nvPr/>
          </p:nvCxnSpPr>
          <p:spPr>
            <a:xfrm>
              <a:off x="2316054" y="3507341"/>
              <a:ext cx="2161494" cy="124710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6" name="Straight Arrow Connector 105"/>
            <p:cNvCxnSpPr>
              <a:stCxn id="53" idx="3"/>
              <a:endCxn id="56" idx="2"/>
            </p:cNvCxnSpPr>
            <p:nvPr/>
          </p:nvCxnSpPr>
          <p:spPr>
            <a:xfrm flipV="1">
              <a:off x="2316054" y="2826913"/>
              <a:ext cx="2165790" cy="13115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9" name="Straight Arrow Connector 108"/>
            <p:cNvCxnSpPr>
              <a:stCxn id="53" idx="3"/>
              <a:endCxn id="57" idx="2"/>
            </p:cNvCxnSpPr>
            <p:nvPr/>
          </p:nvCxnSpPr>
          <p:spPr>
            <a:xfrm flipV="1">
              <a:off x="2316054" y="3790688"/>
              <a:ext cx="2163642" cy="34772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1" name="Straight Arrow Connector 110"/>
            <p:cNvCxnSpPr>
              <a:stCxn id="53" idx="3"/>
              <a:endCxn id="58" idx="2"/>
            </p:cNvCxnSpPr>
            <p:nvPr/>
          </p:nvCxnSpPr>
          <p:spPr>
            <a:xfrm>
              <a:off x="2316054" y="4138413"/>
              <a:ext cx="2161494" cy="61603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3" name="Straight Arrow Connector 112"/>
            <p:cNvCxnSpPr>
              <a:stCxn id="54" idx="3"/>
              <a:endCxn id="56" idx="2"/>
            </p:cNvCxnSpPr>
            <p:nvPr/>
          </p:nvCxnSpPr>
          <p:spPr>
            <a:xfrm flipV="1">
              <a:off x="2316053" y="2826913"/>
              <a:ext cx="2165791" cy="192968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15" name="Straight Arrow Connector 114"/>
            <p:cNvCxnSpPr>
              <a:stCxn id="54" idx="3"/>
              <a:endCxn id="57" idx="2"/>
            </p:cNvCxnSpPr>
            <p:nvPr/>
          </p:nvCxnSpPr>
          <p:spPr>
            <a:xfrm flipV="1">
              <a:off x="2316053" y="3790688"/>
              <a:ext cx="2163643" cy="96591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17" name="Straight Arrow Connector 116"/>
            <p:cNvCxnSpPr>
              <a:stCxn id="54" idx="3"/>
              <a:endCxn id="58" idx="2"/>
            </p:cNvCxnSpPr>
            <p:nvPr/>
          </p:nvCxnSpPr>
          <p:spPr>
            <a:xfrm flipV="1">
              <a:off x="2316053" y="4754450"/>
              <a:ext cx="2161495" cy="214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19" name="Straight Arrow Connector 118"/>
            <p:cNvCxnSpPr>
              <a:stCxn id="55" idx="3"/>
              <a:endCxn id="56" idx="2"/>
            </p:cNvCxnSpPr>
            <p:nvPr/>
          </p:nvCxnSpPr>
          <p:spPr>
            <a:xfrm flipV="1">
              <a:off x="2316053" y="2826913"/>
              <a:ext cx="2165791" cy="258650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21" name="Straight Arrow Connector 120"/>
            <p:cNvCxnSpPr>
              <a:stCxn id="55" idx="3"/>
              <a:endCxn id="57" idx="2"/>
            </p:cNvCxnSpPr>
            <p:nvPr/>
          </p:nvCxnSpPr>
          <p:spPr>
            <a:xfrm flipV="1">
              <a:off x="2316053" y="3790688"/>
              <a:ext cx="2163643" cy="162273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24" name="Straight Arrow Connector 123"/>
            <p:cNvCxnSpPr>
              <a:stCxn id="55" idx="3"/>
              <a:endCxn id="58" idx="2"/>
            </p:cNvCxnSpPr>
            <p:nvPr/>
          </p:nvCxnSpPr>
          <p:spPr>
            <a:xfrm flipV="1">
              <a:off x="2316053" y="4754450"/>
              <a:ext cx="2161495" cy="65897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7" name="Oval 126"/>
            <p:cNvSpPr/>
            <p:nvPr/>
          </p:nvSpPr>
          <p:spPr>
            <a:xfrm>
              <a:off x="7392473" y="3384993"/>
              <a:ext cx="1416676" cy="824259"/>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t>A.N.N</a:t>
              </a:r>
              <a:endParaRPr lang="en-IN" dirty="0"/>
            </a:p>
          </p:txBody>
        </p:sp>
        <p:cxnSp>
          <p:nvCxnSpPr>
            <p:cNvPr id="131" name="Straight Arrow Connector 130"/>
            <p:cNvCxnSpPr>
              <a:stCxn id="56" idx="6"/>
              <a:endCxn id="127" idx="2"/>
            </p:cNvCxnSpPr>
            <p:nvPr/>
          </p:nvCxnSpPr>
          <p:spPr>
            <a:xfrm>
              <a:off x="6078824" y="2826913"/>
              <a:ext cx="1313649" cy="97021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3" name="Straight Arrow Connector 132"/>
            <p:cNvCxnSpPr>
              <a:stCxn id="57" idx="6"/>
              <a:endCxn id="127" idx="2"/>
            </p:cNvCxnSpPr>
            <p:nvPr/>
          </p:nvCxnSpPr>
          <p:spPr>
            <a:xfrm>
              <a:off x="6076676" y="3790688"/>
              <a:ext cx="1315797" cy="643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5" name="Straight Arrow Connector 134"/>
            <p:cNvCxnSpPr>
              <a:stCxn id="58" idx="6"/>
              <a:endCxn id="127" idx="2"/>
            </p:cNvCxnSpPr>
            <p:nvPr/>
          </p:nvCxnSpPr>
          <p:spPr>
            <a:xfrm flipV="1">
              <a:off x="6074528" y="3797123"/>
              <a:ext cx="1317945" cy="95732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7" name="Straight Arrow Connector 136"/>
            <p:cNvCxnSpPr>
              <a:stCxn id="127" idx="6"/>
            </p:cNvCxnSpPr>
            <p:nvPr/>
          </p:nvCxnSpPr>
          <p:spPr>
            <a:xfrm flipV="1">
              <a:off x="8809149" y="3790688"/>
              <a:ext cx="888643" cy="64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8" name="TextBox 137"/>
            <p:cNvSpPr txBox="1"/>
            <p:nvPr/>
          </p:nvSpPr>
          <p:spPr>
            <a:xfrm>
              <a:off x="8834907" y="3803559"/>
              <a:ext cx="856325" cy="369332"/>
            </a:xfrm>
            <a:prstGeom prst="rect">
              <a:avLst/>
            </a:prstGeom>
            <a:noFill/>
          </p:spPr>
          <p:txBody>
            <a:bodyPr wrap="none" rtlCol="0">
              <a:spAutoFit/>
            </a:bodyPr>
            <a:lstStyle/>
            <a:p>
              <a:r>
                <a:rPr lang="en-IN" dirty="0" smtClean="0"/>
                <a:t>Output</a:t>
              </a:r>
              <a:endParaRPr lang="en-IN" dirty="0"/>
            </a:p>
          </p:txBody>
        </p:sp>
        <p:sp>
          <p:nvSpPr>
            <p:cNvPr id="139" name="TextBox 138"/>
            <p:cNvSpPr txBox="1"/>
            <p:nvPr/>
          </p:nvSpPr>
          <p:spPr>
            <a:xfrm>
              <a:off x="6632620" y="3075905"/>
              <a:ext cx="466794" cy="369332"/>
            </a:xfrm>
            <a:prstGeom prst="rect">
              <a:avLst/>
            </a:prstGeom>
            <a:noFill/>
          </p:spPr>
          <p:txBody>
            <a:bodyPr wrap="none" rtlCol="0">
              <a:spAutoFit/>
            </a:bodyPr>
            <a:lstStyle/>
            <a:p>
              <a:r>
                <a:rPr lang="en-IN" dirty="0" smtClean="0"/>
                <a:t>w1</a:t>
              </a:r>
              <a:endParaRPr lang="en-IN" dirty="0"/>
            </a:p>
          </p:txBody>
        </p:sp>
        <p:sp>
          <p:nvSpPr>
            <p:cNvPr id="141" name="TextBox 140"/>
            <p:cNvSpPr txBox="1"/>
            <p:nvPr/>
          </p:nvSpPr>
          <p:spPr>
            <a:xfrm>
              <a:off x="6360586" y="3507350"/>
              <a:ext cx="466794" cy="369332"/>
            </a:xfrm>
            <a:prstGeom prst="rect">
              <a:avLst/>
            </a:prstGeom>
            <a:noFill/>
          </p:spPr>
          <p:txBody>
            <a:bodyPr wrap="none" rtlCol="0">
              <a:spAutoFit/>
            </a:bodyPr>
            <a:lstStyle/>
            <a:p>
              <a:r>
                <a:rPr lang="en-IN" dirty="0" smtClean="0"/>
                <a:t>w2</a:t>
              </a:r>
              <a:endParaRPr lang="en-IN" dirty="0"/>
            </a:p>
          </p:txBody>
        </p:sp>
        <p:sp>
          <p:nvSpPr>
            <p:cNvPr id="142" name="TextBox 141"/>
            <p:cNvSpPr txBox="1"/>
            <p:nvPr/>
          </p:nvSpPr>
          <p:spPr>
            <a:xfrm>
              <a:off x="6651634" y="4170608"/>
              <a:ext cx="466794" cy="369332"/>
            </a:xfrm>
            <a:prstGeom prst="rect">
              <a:avLst/>
            </a:prstGeom>
            <a:noFill/>
          </p:spPr>
          <p:txBody>
            <a:bodyPr wrap="none" rtlCol="0">
              <a:spAutoFit/>
            </a:bodyPr>
            <a:lstStyle/>
            <a:p>
              <a:r>
                <a:rPr lang="en-IN" dirty="0" smtClean="0"/>
                <a:t>w3</a:t>
              </a:r>
              <a:endParaRPr lang="en-IN" dirty="0"/>
            </a:p>
          </p:txBody>
        </p:sp>
      </p:grpSp>
      <p:cxnSp>
        <p:nvCxnSpPr>
          <p:cNvPr id="6" name="Elbow Connector 5"/>
          <p:cNvCxnSpPr>
            <a:stCxn id="127" idx="0"/>
            <a:endCxn id="139" idx="3"/>
          </p:cNvCxnSpPr>
          <p:nvPr/>
        </p:nvCxnSpPr>
        <p:spPr>
          <a:xfrm rot="16200000" flipV="1">
            <a:off x="7782603" y="3195572"/>
            <a:ext cx="124422" cy="100139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 name="Elbow Connector 7"/>
          <p:cNvCxnSpPr>
            <a:stCxn id="127" idx="4"/>
            <a:endCxn id="142" idx="3"/>
          </p:cNvCxnSpPr>
          <p:nvPr/>
        </p:nvCxnSpPr>
        <p:spPr>
          <a:xfrm rot="5400000">
            <a:off x="7781310" y="4164561"/>
            <a:ext cx="146022" cy="98238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 name="Elbow Connector 9"/>
          <p:cNvCxnSpPr>
            <a:stCxn id="127" idx="3"/>
            <a:endCxn id="141" idx="2"/>
          </p:cNvCxnSpPr>
          <p:nvPr/>
        </p:nvCxnSpPr>
        <p:spPr>
          <a:xfrm rot="5400000" flipH="1">
            <a:off x="7235733" y="3853123"/>
            <a:ext cx="211860" cy="1005957"/>
          </a:xfrm>
          <a:prstGeom prst="bentConnector3">
            <a:avLst>
              <a:gd name="adj1" fmla="val -746"/>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36529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24" y="210580"/>
            <a:ext cx="2961068" cy="1000036"/>
          </a:xfrm>
        </p:spPr>
        <p:txBody>
          <a:bodyPr>
            <a:normAutofit/>
          </a:bodyPr>
          <a:lstStyle/>
          <a:p>
            <a:r>
              <a:rPr lang="en-US" sz="4000" b="1" u="sng" dirty="0" smtClean="0"/>
              <a:t>Classifiers:</a:t>
            </a:r>
            <a:endParaRPr lang="en-US" sz="4000" b="1" u="sng" dirty="0"/>
          </a:p>
        </p:txBody>
      </p:sp>
      <p:sp>
        <p:nvSpPr>
          <p:cNvPr id="3" name="Content Placeholder 2"/>
          <p:cNvSpPr>
            <a:spLocks noGrp="1"/>
          </p:cNvSpPr>
          <p:nvPr>
            <p:ph idx="1"/>
          </p:nvPr>
        </p:nvSpPr>
        <p:spPr>
          <a:xfrm>
            <a:off x="335924" y="1801504"/>
            <a:ext cx="11856076" cy="4107977"/>
          </a:xfrm>
        </p:spPr>
        <p:txBody>
          <a:bodyPr>
            <a:normAutofit/>
          </a:bodyPr>
          <a:lstStyle/>
          <a:p>
            <a:pPr marL="514350" indent="-514350">
              <a:buFont typeface="+mj-lt"/>
              <a:buAutoNum type="arabicPeriod"/>
            </a:pPr>
            <a:r>
              <a:rPr lang="en-US" dirty="0" smtClean="0"/>
              <a:t>Naive Bayes</a:t>
            </a:r>
          </a:p>
          <a:p>
            <a:pPr lvl="1"/>
            <a:r>
              <a:rPr lang="en-US" dirty="0" smtClean="0">
                <a:solidFill>
                  <a:schemeClr val="dk1"/>
                </a:solidFill>
              </a:rPr>
              <a:t>Bayes' Theorem is a means of quantifying uncertainty. </a:t>
            </a:r>
          </a:p>
          <a:p>
            <a:pPr lvl="1"/>
            <a:r>
              <a:rPr lang="en-US" dirty="0" smtClean="0">
                <a:solidFill>
                  <a:schemeClr val="dk1"/>
                </a:solidFill>
              </a:rPr>
              <a:t>Bayesian theorem is stated mathematically as the following simple form:  P(A|B)=[P(B|A).P(A)]/P(B)</a:t>
            </a:r>
          </a:p>
          <a:p>
            <a:pPr marL="457200" lvl="1" indent="0">
              <a:buNone/>
            </a:pPr>
            <a:endParaRPr lang="en-US" dirty="0" smtClean="0">
              <a:solidFill>
                <a:schemeClr val="dk1"/>
              </a:solidFill>
            </a:endParaRPr>
          </a:p>
          <a:p>
            <a:pPr marL="457200" lvl="1" indent="0">
              <a:buNone/>
            </a:pPr>
            <a:endParaRPr lang="en-US" dirty="0" smtClean="0">
              <a:solidFill>
                <a:schemeClr val="dk1"/>
              </a:solidFill>
            </a:endParaRPr>
          </a:p>
          <a:p>
            <a:pPr marL="514350" lvl="0" indent="-514350" algn="just">
              <a:spcBef>
                <a:spcPts val="0"/>
              </a:spcBef>
              <a:buFont typeface="+mj-lt"/>
              <a:buAutoNum type="arabicPeriod"/>
            </a:pPr>
            <a:r>
              <a:rPr lang="en-US" dirty="0" smtClean="0"/>
              <a:t>J48</a:t>
            </a:r>
          </a:p>
          <a:p>
            <a:pPr lvl="1" algn="just">
              <a:spcBef>
                <a:spcPts val="0"/>
              </a:spcBef>
            </a:pPr>
            <a:r>
              <a:rPr lang="en-US" dirty="0" smtClean="0">
                <a:solidFill>
                  <a:srgbClr val="000000"/>
                </a:solidFill>
              </a:rPr>
              <a:t>J48  is an algorithm used to generate a decision trees</a:t>
            </a:r>
          </a:p>
          <a:p>
            <a:pPr lvl="1" algn="just">
              <a:spcBef>
                <a:spcPts val="0"/>
              </a:spcBef>
            </a:pPr>
            <a:r>
              <a:rPr lang="en-US" dirty="0" smtClean="0">
                <a:solidFill>
                  <a:srgbClr val="000000"/>
                </a:solidFill>
              </a:rPr>
              <a:t>It is an extension of the  Java implementation of C4.5</a:t>
            </a:r>
          </a:p>
          <a:p>
            <a:pPr marL="457200" lvl="1" indent="0" algn="just">
              <a:spcBef>
                <a:spcPts val="0"/>
              </a:spcBef>
              <a:buNone/>
            </a:pPr>
            <a:endParaRPr lang="en-US" dirty="0" smtClean="0">
              <a:solidFill>
                <a:srgbClr val="000000"/>
              </a:solidFill>
            </a:endParaRPr>
          </a:p>
          <a:p>
            <a:pPr lvl="1"/>
            <a:endParaRPr lang="en-US" dirty="0">
              <a:sym typeface="Calibri"/>
            </a:endParaRPr>
          </a:p>
          <a:p>
            <a:pPr marL="457200" lvl="1" indent="0" algn="just">
              <a:spcBef>
                <a:spcPts val="0"/>
              </a:spcBef>
              <a:buNone/>
            </a:pPr>
            <a:endParaRPr lang="en-US" dirty="0" smtClean="0">
              <a:solidFill>
                <a:srgbClr val="000000"/>
              </a:solidFill>
            </a:endParaRPr>
          </a:p>
          <a:p>
            <a:pPr marL="457200" lvl="1" indent="0">
              <a:buNone/>
            </a:pPr>
            <a:endParaRPr lang="en-US" sz="2000" dirty="0">
              <a:solidFill>
                <a:schemeClr val="dk1"/>
              </a:solidFill>
              <a:ea typeface="Calibri"/>
              <a:cs typeface="Calibri"/>
              <a:sym typeface="Calibri"/>
            </a:endParaRPr>
          </a:p>
          <a:p>
            <a:pPr marL="914400" lvl="1" indent="-457200">
              <a:buFont typeface="+mj-lt"/>
              <a:buAutoNum type="arabicPeriod"/>
            </a:pPr>
            <a:endParaRPr lang="en-US" sz="2000" dirty="0" smtClean="0">
              <a:solidFill>
                <a:schemeClr val="dk1"/>
              </a:solidFill>
              <a:ea typeface="Calibri"/>
              <a:cs typeface="Calibri"/>
              <a:sym typeface="Calibri"/>
            </a:endParaRPr>
          </a:p>
          <a:p>
            <a:pPr marL="0" indent="0">
              <a:buNone/>
            </a:pPr>
            <a:endParaRPr lang="en-US" dirty="0"/>
          </a:p>
        </p:txBody>
      </p:sp>
    </p:spTree>
    <p:extLst>
      <p:ext uri="{BB962C8B-B14F-4D97-AF65-F5344CB8AC3E}">
        <p14:creationId xmlns:p14="http://schemas.microsoft.com/office/powerpoint/2010/main" val="1715731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Classifiers</a:t>
            </a:r>
            <a:r>
              <a:rPr lang="en-US" b="1" u="sng" dirty="0" smtClean="0"/>
              <a:t>:</a:t>
            </a:r>
            <a:endParaRPr lang="en-US" b="1" dirty="0"/>
          </a:p>
        </p:txBody>
      </p:sp>
      <p:sp>
        <p:nvSpPr>
          <p:cNvPr id="3" name="Content Placeholder 2"/>
          <p:cNvSpPr>
            <a:spLocks noGrp="1"/>
          </p:cNvSpPr>
          <p:nvPr>
            <p:ph idx="1"/>
          </p:nvPr>
        </p:nvSpPr>
        <p:spPr>
          <a:xfrm>
            <a:off x="838200" y="2047163"/>
            <a:ext cx="10515600" cy="4129799"/>
          </a:xfrm>
        </p:spPr>
        <p:txBody>
          <a:bodyPr/>
          <a:lstStyle/>
          <a:p>
            <a:pPr marL="0" indent="0">
              <a:buNone/>
            </a:pPr>
            <a:r>
              <a:rPr lang="en-US" dirty="0" smtClean="0"/>
              <a:t>3.   AdaboostM1</a:t>
            </a:r>
            <a:endParaRPr lang="en-US" dirty="0"/>
          </a:p>
          <a:p>
            <a:pPr lvl="1"/>
            <a:r>
              <a:rPr lang="en-US" dirty="0" smtClean="0">
                <a:solidFill>
                  <a:srgbClr val="000000"/>
                </a:solidFill>
                <a:ea typeface="Calibri"/>
                <a:cs typeface="Calibri"/>
                <a:sym typeface="Calibri"/>
              </a:rPr>
              <a:t>AdaBoost </a:t>
            </a:r>
            <a:r>
              <a:rPr lang="en-US" dirty="0">
                <a:solidFill>
                  <a:srgbClr val="000000"/>
                </a:solidFill>
                <a:ea typeface="Calibri"/>
                <a:cs typeface="Calibri"/>
                <a:sym typeface="Calibri"/>
              </a:rPr>
              <a:t>(</a:t>
            </a:r>
            <a:r>
              <a:rPr lang="en-US" i="1" dirty="0">
                <a:solidFill>
                  <a:srgbClr val="000000"/>
                </a:solidFill>
                <a:ea typeface="Calibri"/>
                <a:cs typeface="Calibri"/>
                <a:sym typeface="Calibri"/>
              </a:rPr>
              <a:t>Ada – Adaptive ,Boost – Boosting</a:t>
            </a:r>
            <a:r>
              <a:rPr lang="en-US" dirty="0" smtClean="0">
                <a:solidFill>
                  <a:srgbClr val="000000"/>
                </a:solidFill>
                <a:ea typeface="Calibri"/>
                <a:cs typeface="Calibri"/>
                <a:sym typeface="Calibri"/>
              </a:rPr>
              <a:t>)</a:t>
            </a:r>
            <a:endParaRPr lang="en-US" dirty="0">
              <a:solidFill>
                <a:srgbClr val="000000"/>
              </a:solidFill>
              <a:ea typeface="Calibri"/>
              <a:cs typeface="Calibri"/>
              <a:sym typeface="Calibri"/>
            </a:endParaRPr>
          </a:p>
          <a:p>
            <a:pPr lvl="1"/>
            <a:r>
              <a:rPr lang="en-US" dirty="0">
                <a:sym typeface="Calibri"/>
              </a:rPr>
              <a:t>Adaptive </a:t>
            </a:r>
            <a:r>
              <a:rPr lang="en-US" dirty="0" smtClean="0">
                <a:sym typeface="Calibri"/>
              </a:rPr>
              <a:t>- </a:t>
            </a:r>
            <a:r>
              <a:rPr lang="en-US" dirty="0" smtClean="0"/>
              <a:t>AdaBoost </a:t>
            </a:r>
            <a:r>
              <a:rPr lang="en-US" dirty="0"/>
              <a:t>is adaptive in the sense that subsequent weak learners are </a:t>
            </a:r>
            <a:r>
              <a:rPr lang="en-US" dirty="0" smtClean="0"/>
              <a:t>improved </a:t>
            </a:r>
            <a:r>
              <a:rPr lang="en-US" dirty="0"/>
              <a:t>in favor of those instances misclassified by previous classifiers</a:t>
            </a:r>
            <a:r>
              <a:rPr lang="en-US" dirty="0" smtClean="0"/>
              <a:t>.</a:t>
            </a:r>
          </a:p>
          <a:p>
            <a:pPr lvl="1"/>
            <a:r>
              <a:rPr lang="en-US" dirty="0" smtClean="0"/>
              <a:t>Boosting-Boosting </a:t>
            </a:r>
            <a:r>
              <a:rPr lang="en-US" dirty="0"/>
              <a:t>in </a:t>
            </a:r>
            <a:r>
              <a:rPr lang="en-US" dirty="0" smtClean="0"/>
              <a:t> </a:t>
            </a:r>
            <a:r>
              <a:rPr lang="en-US" dirty="0"/>
              <a:t>machine learning </a:t>
            </a:r>
            <a:r>
              <a:rPr lang="en-US" dirty="0" smtClean="0"/>
              <a:t>algorithms convert </a:t>
            </a:r>
            <a:r>
              <a:rPr lang="en-US" dirty="0"/>
              <a:t>weak learners to strong ones.</a:t>
            </a:r>
          </a:p>
        </p:txBody>
      </p:sp>
    </p:spTree>
    <p:extLst>
      <p:ext uri="{BB962C8B-B14F-4D97-AF65-F5344CB8AC3E}">
        <p14:creationId xmlns:p14="http://schemas.microsoft.com/office/powerpoint/2010/main" val="1552143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92" y="154547"/>
            <a:ext cx="10800008" cy="1536142"/>
          </a:xfrm>
        </p:spPr>
        <p:txBody>
          <a:bodyPr>
            <a:normAutofit/>
          </a:bodyPr>
          <a:lstStyle/>
          <a:p>
            <a:r>
              <a:rPr lang="en-US" sz="4000" b="1" u="sng" dirty="0" smtClean="0"/>
              <a:t>Working of the model:</a:t>
            </a:r>
            <a:endParaRPr lang="en-US" sz="4000" b="1" u="sng" dirty="0"/>
          </a:p>
        </p:txBody>
      </p:sp>
      <p:sp>
        <p:nvSpPr>
          <p:cNvPr id="3" name="Content Placeholder 2"/>
          <p:cNvSpPr>
            <a:spLocks noGrp="1"/>
          </p:cNvSpPr>
          <p:nvPr>
            <p:ph idx="1"/>
          </p:nvPr>
        </p:nvSpPr>
        <p:spPr>
          <a:xfrm>
            <a:off x="141668" y="1564105"/>
            <a:ext cx="12050332" cy="5171546"/>
          </a:xfrm>
        </p:spPr>
        <p:txBody>
          <a:bodyPr>
            <a:normAutofit/>
          </a:bodyPr>
          <a:lstStyle/>
          <a:p>
            <a:r>
              <a:rPr lang="en-US" dirty="0" smtClean="0"/>
              <a:t>The transformed value of Previous, Open, Low, High, Last and volume serve as the input parameters to the our model.</a:t>
            </a:r>
          </a:p>
          <a:p>
            <a:endParaRPr lang="en-US" dirty="0" smtClean="0"/>
          </a:p>
          <a:p>
            <a:r>
              <a:rPr lang="en-US" dirty="0" smtClean="0"/>
              <a:t>The total number of instances is divide into training and testing sets using Resample class of Weka jar with percentage split as 70% training data and </a:t>
            </a:r>
          </a:p>
          <a:p>
            <a:pPr marL="0" indent="0">
              <a:buNone/>
            </a:pPr>
            <a:r>
              <a:rPr lang="en-US" dirty="0" smtClean="0"/>
              <a:t>   30% as testing data.</a:t>
            </a:r>
          </a:p>
          <a:p>
            <a:endParaRPr lang="en-US" dirty="0" smtClean="0"/>
          </a:p>
          <a:p>
            <a:r>
              <a:rPr lang="en-US" dirty="0" smtClean="0"/>
              <a:t>The generated training and testing sets are provided to the three classifiers.</a:t>
            </a:r>
          </a:p>
          <a:p>
            <a:endParaRPr lang="en-US" dirty="0" smtClean="0"/>
          </a:p>
          <a:p>
            <a:endParaRPr lang="en-US" dirty="0"/>
          </a:p>
        </p:txBody>
      </p:sp>
    </p:spTree>
    <p:extLst>
      <p:ext uri="{BB962C8B-B14F-4D97-AF65-F5344CB8AC3E}">
        <p14:creationId xmlns:p14="http://schemas.microsoft.com/office/powerpoint/2010/main" val="34073339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Working of the model:</a:t>
            </a:r>
            <a:endParaRPr lang="en-US" dirty="0"/>
          </a:p>
        </p:txBody>
      </p:sp>
      <p:sp>
        <p:nvSpPr>
          <p:cNvPr id="3" name="Content Placeholder 2"/>
          <p:cNvSpPr>
            <a:spLocks noGrp="1"/>
          </p:cNvSpPr>
          <p:nvPr>
            <p:ph idx="1"/>
          </p:nvPr>
        </p:nvSpPr>
        <p:spPr/>
        <p:txBody>
          <a:bodyPr/>
          <a:lstStyle/>
          <a:p>
            <a:r>
              <a:rPr lang="en-US" dirty="0"/>
              <a:t>The tested data of these classifiers is again resampled using Resample class with percentage split as 70</a:t>
            </a:r>
            <a:r>
              <a:rPr lang="en-US" dirty="0" smtClean="0"/>
              <a:t>%.</a:t>
            </a:r>
          </a:p>
          <a:p>
            <a:endParaRPr lang="en-US" dirty="0"/>
          </a:p>
          <a:p>
            <a:r>
              <a:rPr lang="en-US" dirty="0"/>
              <a:t>The generated training and testing sets form the input to the Multilayer Perceptron neural network and the corresponding model is generated</a:t>
            </a:r>
            <a:r>
              <a:rPr lang="en-US" dirty="0" smtClean="0"/>
              <a:t>.</a:t>
            </a:r>
          </a:p>
          <a:p>
            <a:pPr marL="0" indent="0">
              <a:buNone/>
            </a:pPr>
            <a:endParaRPr lang="en-US" dirty="0"/>
          </a:p>
          <a:p>
            <a:r>
              <a:rPr lang="en-US" dirty="0"/>
              <a:t>Thus, based on these generated models, the output is provided to the user in form of UP/DOWN.</a:t>
            </a:r>
          </a:p>
          <a:p>
            <a:endParaRPr lang="en-US" dirty="0"/>
          </a:p>
        </p:txBody>
      </p:sp>
    </p:spTree>
    <p:extLst>
      <p:ext uri="{BB962C8B-B14F-4D97-AF65-F5344CB8AC3E}">
        <p14:creationId xmlns:p14="http://schemas.microsoft.com/office/powerpoint/2010/main" val="1095220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t>Results:</a:t>
            </a:r>
            <a:endParaRPr lang="en-US" sz="4000" b="1" u="sng" dirty="0"/>
          </a:p>
        </p:txBody>
      </p:sp>
      <p:sp>
        <p:nvSpPr>
          <p:cNvPr id="4" name="Content Placeholder 3"/>
          <p:cNvSpPr>
            <a:spLocks noGrp="1"/>
          </p:cNvSpPr>
          <p:nvPr>
            <p:ph sz="half" idx="1"/>
          </p:nvPr>
        </p:nvSpPr>
        <p:spPr>
          <a:xfrm>
            <a:off x="218941" y="1493949"/>
            <a:ext cx="5800859" cy="5151550"/>
          </a:xfrm>
        </p:spPr>
        <p:txBody>
          <a:bodyPr>
            <a:normAutofit fontScale="85000" lnSpcReduction="20000"/>
          </a:bodyPr>
          <a:lstStyle/>
          <a:p>
            <a:r>
              <a:rPr lang="en-US" dirty="0"/>
              <a:t>The comparison criteria used for the results are:</a:t>
            </a:r>
            <a:endParaRPr lang="en-IN" dirty="0"/>
          </a:p>
          <a:p>
            <a:pPr marL="514350" lvl="0" indent="-514350">
              <a:buFont typeface="+mj-lt"/>
              <a:buAutoNum type="arabicPeriod"/>
            </a:pPr>
            <a:r>
              <a:rPr lang="en-US" b="1" dirty="0"/>
              <a:t>Correctly Classified Instances</a:t>
            </a:r>
            <a:r>
              <a:rPr lang="en-US" dirty="0"/>
              <a:t>: Abbreviated as ‘CCI (%)’. It is a percentage of instances that have been predicted correctly by the algorithm.</a:t>
            </a:r>
            <a:endParaRPr lang="en-IN" dirty="0"/>
          </a:p>
          <a:p>
            <a:pPr marL="514350" lvl="0" indent="-514350">
              <a:buFont typeface="+mj-lt"/>
              <a:buAutoNum type="arabicPeriod"/>
            </a:pPr>
            <a:r>
              <a:rPr lang="en-US" b="1" dirty="0"/>
              <a:t>RMS Error</a:t>
            </a:r>
            <a:r>
              <a:rPr lang="en-US" dirty="0"/>
              <a:t>: It is the Root Mean Squared Error for the algorithm.</a:t>
            </a:r>
            <a:endParaRPr lang="en-IN" dirty="0"/>
          </a:p>
          <a:p>
            <a:pPr marL="514350" lvl="0" indent="-514350">
              <a:buFont typeface="+mj-lt"/>
              <a:buAutoNum type="arabicPeriod"/>
            </a:pPr>
            <a:r>
              <a:rPr lang="en-US" b="1" dirty="0"/>
              <a:t>F-Measure</a:t>
            </a:r>
            <a:r>
              <a:rPr lang="en-US" dirty="0"/>
              <a:t>: It is s measure of a test’s accuracy.</a:t>
            </a:r>
            <a:endParaRPr lang="en-IN" dirty="0"/>
          </a:p>
          <a:p>
            <a:pPr marL="514350" lvl="0" indent="-514350">
              <a:buFont typeface="+mj-lt"/>
              <a:buAutoNum type="arabicPeriod"/>
            </a:pPr>
            <a:r>
              <a:rPr lang="en-US" b="1" dirty="0"/>
              <a:t>Precision</a:t>
            </a:r>
            <a:r>
              <a:rPr lang="en-US" dirty="0"/>
              <a:t>: Precision is the fraction of retrieved instances that are acceptable or correctly predicted instances in this case.</a:t>
            </a:r>
            <a:endParaRPr lang="en-IN" dirty="0"/>
          </a:p>
          <a:p>
            <a:pPr marL="514350" lvl="0" indent="-514350">
              <a:buFont typeface="+mj-lt"/>
              <a:buAutoNum type="arabicPeriod"/>
            </a:pPr>
            <a:r>
              <a:rPr lang="en-US" b="1" dirty="0"/>
              <a:t>Recall</a:t>
            </a:r>
            <a:r>
              <a:rPr lang="en-US" dirty="0"/>
              <a:t>: Recall is the fraction of relevant instances that are retrieved.</a:t>
            </a:r>
            <a:endParaRPr lang="en-IN" dirty="0"/>
          </a:p>
          <a:p>
            <a:pPr marL="514350" indent="-514350">
              <a:buFont typeface="+mj-lt"/>
              <a:buAutoNum type="arabicPeriod"/>
            </a:pPr>
            <a:endParaRPr lang="en-IN" dirty="0"/>
          </a:p>
        </p:txBody>
      </p:sp>
      <p:sp>
        <p:nvSpPr>
          <p:cNvPr id="7" name="Rectangle 6"/>
          <p:cNvSpPr/>
          <p:nvPr/>
        </p:nvSpPr>
        <p:spPr>
          <a:xfrm>
            <a:off x="6433522" y="1152317"/>
            <a:ext cx="2112245" cy="341632"/>
          </a:xfrm>
          <a:prstGeom prst="rect">
            <a:avLst/>
          </a:prstGeom>
        </p:spPr>
        <p:txBody>
          <a:bodyPr wrap="none">
            <a:spAutoFit/>
          </a:bodyPr>
          <a:lstStyle/>
          <a:p>
            <a:pPr marL="342900" lvl="0" indent="-342900" algn="ctr">
              <a:lnSpc>
                <a:spcPct val="90000"/>
              </a:lnSpc>
              <a:spcBef>
                <a:spcPts val="1200"/>
              </a:spcBef>
              <a:spcAft>
                <a:spcPts val="600"/>
              </a:spcAft>
              <a:buSzPts val="800"/>
              <a:buFont typeface="Arial" panose="020B0604020202020204" pitchFamily="34" charset="0"/>
              <a:buChar char="•"/>
              <a:tabLst>
                <a:tab pos="685800" algn="l"/>
              </a:tabLst>
            </a:pPr>
            <a:r>
              <a:rPr lang="en-US" cap="small" dirty="0">
                <a:latin typeface="Times New Roman" panose="02020603050405020304" pitchFamily="18" charset="0"/>
                <a:ea typeface="Times New Roman" panose="02020603050405020304" pitchFamily="18" charset="0"/>
              </a:rPr>
              <a:t>Results for </a:t>
            </a:r>
            <a:r>
              <a:rPr lang="en-US" cap="small" dirty="0" smtClean="0">
                <a:latin typeface="Times New Roman" panose="02020603050405020304" pitchFamily="18" charset="0"/>
                <a:ea typeface="Times New Roman" panose="02020603050405020304" pitchFamily="18" charset="0"/>
              </a:rPr>
              <a:t>‘A’</a:t>
            </a:r>
            <a:endParaRPr lang="en-IN" cap="small" dirty="0">
              <a:effectLst/>
              <a:latin typeface="Times New Roman" panose="02020603050405020304" pitchFamily="18" charset="0"/>
              <a:ea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752363356"/>
              </p:ext>
            </p:extLst>
          </p:nvPr>
        </p:nvGraphicFramePr>
        <p:xfrm>
          <a:off x="6217383" y="1690687"/>
          <a:ext cx="5708453" cy="4452535"/>
        </p:xfrm>
        <a:graphic>
          <a:graphicData uri="http://schemas.openxmlformats.org/drawingml/2006/table">
            <a:tbl>
              <a:tblPr firstRow="1" firstCol="1" bandRow="1">
                <a:tableStyleId>{5C22544A-7EE6-4342-B048-85BDC9FD1C3A}</a:tableStyleId>
              </a:tblPr>
              <a:tblGrid>
                <a:gridCol w="1482503"/>
                <a:gridCol w="851686"/>
                <a:gridCol w="811369"/>
                <a:gridCol w="965915"/>
                <a:gridCol w="927279"/>
                <a:gridCol w="669701"/>
              </a:tblGrid>
              <a:tr h="890507">
                <a:tc>
                  <a:txBody>
                    <a:bodyPr/>
                    <a:lstStyle/>
                    <a:p>
                      <a:pPr algn="ctr">
                        <a:spcAft>
                          <a:spcPts val="0"/>
                        </a:spcAft>
                      </a:pPr>
                      <a:r>
                        <a:rPr lang="en-US" sz="1600" b="1" dirty="0">
                          <a:effectLst/>
                        </a:rPr>
                        <a:t>ALGORITHMS</a:t>
                      </a:r>
                      <a:endParaRPr lang="en-IN" sz="16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600" b="1" dirty="0">
                          <a:effectLst/>
                        </a:rPr>
                        <a:t>CCI (%)</a:t>
                      </a:r>
                      <a:endParaRPr lang="en-IN" sz="16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600" b="1">
                          <a:effectLst/>
                        </a:rPr>
                        <a:t>RMS Error</a:t>
                      </a:r>
                      <a:endParaRPr lang="en-IN" sz="16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600" b="1">
                          <a:effectLst/>
                        </a:rPr>
                        <a:t>F-Measure</a:t>
                      </a:r>
                      <a:endParaRPr lang="en-IN" sz="16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600" b="1">
                          <a:effectLst/>
                        </a:rPr>
                        <a:t>Precision</a:t>
                      </a:r>
                      <a:endParaRPr lang="en-IN" sz="16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600" b="1">
                          <a:effectLst/>
                        </a:rPr>
                        <a:t>Recall</a:t>
                      </a:r>
                      <a:endParaRPr lang="en-IN" sz="1600" b="1">
                        <a:effectLst/>
                        <a:latin typeface="Times New Roman" panose="02020603050405020304" pitchFamily="18" charset="0"/>
                        <a:ea typeface="Times New Roman" panose="02020603050405020304" pitchFamily="18" charset="0"/>
                      </a:endParaRPr>
                    </a:p>
                  </a:txBody>
                  <a:tcPr marL="68580" marR="68580" marT="0" marB="0"/>
                </a:tc>
              </a:tr>
              <a:tr h="890507">
                <a:tc>
                  <a:txBody>
                    <a:bodyPr/>
                    <a:lstStyle/>
                    <a:p>
                      <a:pPr algn="just">
                        <a:spcAft>
                          <a:spcPts val="0"/>
                        </a:spcAft>
                      </a:pPr>
                      <a:r>
                        <a:rPr lang="en-US" sz="1600" b="1">
                          <a:effectLst/>
                        </a:rPr>
                        <a:t>Naïve Bayes</a:t>
                      </a:r>
                      <a:endParaRPr lang="en-IN" sz="16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dirty="0">
                          <a:effectLst/>
                        </a:rPr>
                        <a:t>63.7584</a:t>
                      </a:r>
                      <a:endParaRPr lang="en-IN" sz="16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0.3915</a:t>
                      </a:r>
                      <a:endParaRPr lang="en-IN" sz="16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0.637</a:t>
                      </a:r>
                      <a:endParaRPr lang="en-IN" sz="16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0.637</a:t>
                      </a:r>
                      <a:endParaRPr lang="en-IN" sz="16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0.638</a:t>
                      </a:r>
                      <a:endParaRPr lang="en-IN" sz="1600" b="0">
                        <a:effectLst/>
                        <a:latin typeface="Times New Roman" panose="02020603050405020304" pitchFamily="18" charset="0"/>
                        <a:ea typeface="Times New Roman" panose="02020603050405020304" pitchFamily="18" charset="0"/>
                      </a:endParaRPr>
                    </a:p>
                  </a:txBody>
                  <a:tcPr marL="68580" marR="68580" marT="0" marB="0"/>
                </a:tc>
              </a:tr>
              <a:tr h="890507">
                <a:tc>
                  <a:txBody>
                    <a:bodyPr/>
                    <a:lstStyle/>
                    <a:p>
                      <a:pPr algn="just">
                        <a:spcAft>
                          <a:spcPts val="0"/>
                        </a:spcAft>
                      </a:pPr>
                      <a:r>
                        <a:rPr lang="en-US" sz="1600" b="1">
                          <a:effectLst/>
                        </a:rPr>
                        <a:t>J48</a:t>
                      </a:r>
                      <a:endParaRPr lang="en-IN" sz="16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dirty="0">
                          <a:effectLst/>
                        </a:rPr>
                        <a:t>68.4564</a:t>
                      </a:r>
                      <a:endParaRPr lang="en-IN" sz="16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dirty="0">
                          <a:effectLst/>
                        </a:rPr>
                        <a:t>0.4596</a:t>
                      </a:r>
                      <a:endParaRPr lang="en-IN" sz="16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dirty="0">
                          <a:effectLst/>
                        </a:rPr>
                        <a:t>0.682</a:t>
                      </a:r>
                      <a:endParaRPr lang="en-IN" sz="16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dirty="0">
                          <a:effectLst/>
                        </a:rPr>
                        <a:t>0.719</a:t>
                      </a:r>
                      <a:endParaRPr lang="en-IN" sz="16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0.685</a:t>
                      </a:r>
                      <a:endParaRPr lang="en-IN" sz="1600" b="0">
                        <a:effectLst/>
                        <a:latin typeface="Times New Roman" panose="02020603050405020304" pitchFamily="18" charset="0"/>
                        <a:ea typeface="Times New Roman" panose="02020603050405020304" pitchFamily="18" charset="0"/>
                      </a:endParaRPr>
                    </a:p>
                  </a:txBody>
                  <a:tcPr marL="68580" marR="68580" marT="0" marB="0"/>
                </a:tc>
              </a:tr>
              <a:tr h="890507">
                <a:tc>
                  <a:txBody>
                    <a:bodyPr/>
                    <a:lstStyle/>
                    <a:p>
                      <a:pPr algn="just">
                        <a:spcAft>
                          <a:spcPts val="0"/>
                        </a:spcAft>
                      </a:pPr>
                      <a:r>
                        <a:rPr lang="en-US" sz="1600" b="1" dirty="0">
                          <a:effectLst/>
                        </a:rPr>
                        <a:t>Adaboost M1</a:t>
                      </a:r>
                      <a:endParaRPr lang="en-IN" sz="16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74.4966</a:t>
                      </a:r>
                      <a:endParaRPr lang="en-IN" sz="16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0.4172</a:t>
                      </a:r>
                      <a:endParaRPr lang="en-IN" sz="16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0.745</a:t>
                      </a:r>
                      <a:endParaRPr lang="en-IN" sz="16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dirty="0">
                          <a:effectLst/>
                        </a:rPr>
                        <a:t>0.759</a:t>
                      </a:r>
                      <a:endParaRPr lang="en-IN" sz="16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dirty="0">
                          <a:effectLst/>
                        </a:rPr>
                        <a:t>0.745</a:t>
                      </a:r>
                      <a:endParaRPr lang="en-IN" sz="1600" b="0" dirty="0">
                        <a:effectLst/>
                        <a:latin typeface="Times New Roman" panose="02020603050405020304" pitchFamily="18" charset="0"/>
                        <a:ea typeface="Times New Roman" panose="02020603050405020304" pitchFamily="18" charset="0"/>
                      </a:endParaRPr>
                    </a:p>
                  </a:txBody>
                  <a:tcPr marL="68580" marR="68580" marT="0" marB="0"/>
                </a:tc>
              </a:tr>
              <a:tr h="890507">
                <a:tc>
                  <a:txBody>
                    <a:bodyPr/>
                    <a:lstStyle/>
                    <a:p>
                      <a:pPr algn="just">
                        <a:spcAft>
                          <a:spcPts val="0"/>
                        </a:spcAft>
                      </a:pPr>
                      <a:r>
                        <a:rPr lang="en-US" sz="1600" b="1">
                          <a:effectLst/>
                        </a:rPr>
                        <a:t>Hybrid Model</a:t>
                      </a:r>
                      <a:endParaRPr lang="en-IN" sz="16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81.2500</a:t>
                      </a:r>
                      <a:endParaRPr lang="en-IN" sz="16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0.3853</a:t>
                      </a:r>
                      <a:endParaRPr lang="en-IN" sz="16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0.816</a:t>
                      </a:r>
                      <a:endParaRPr lang="en-IN" sz="16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0.825</a:t>
                      </a:r>
                      <a:endParaRPr lang="en-IN" sz="16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dirty="0">
                          <a:effectLst/>
                        </a:rPr>
                        <a:t>0.813</a:t>
                      </a:r>
                      <a:endParaRPr lang="en-IN" sz="1600" b="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2733885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0893" y="1281107"/>
            <a:ext cx="2125004" cy="341632"/>
          </a:xfrm>
          <a:prstGeom prst="rect">
            <a:avLst/>
          </a:prstGeom>
        </p:spPr>
        <p:txBody>
          <a:bodyPr wrap="none">
            <a:spAutoFit/>
          </a:bodyPr>
          <a:lstStyle/>
          <a:p>
            <a:pPr marL="342900" lvl="0" indent="-342900" algn="ctr">
              <a:lnSpc>
                <a:spcPct val="90000"/>
              </a:lnSpc>
              <a:spcBef>
                <a:spcPts val="1200"/>
              </a:spcBef>
              <a:spcAft>
                <a:spcPts val="600"/>
              </a:spcAft>
              <a:buSzPts val="800"/>
              <a:buFont typeface="Arial" panose="020B0604020202020204" pitchFamily="34" charset="0"/>
              <a:buChar char="•"/>
              <a:tabLst>
                <a:tab pos="685800" algn="l"/>
              </a:tabLst>
            </a:pPr>
            <a:r>
              <a:rPr lang="en-US" cap="small" dirty="0">
                <a:latin typeface="Times New Roman" panose="02020603050405020304" pitchFamily="18" charset="0"/>
                <a:ea typeface="Times New Roman" panose="02020603050405020304" pitchFamily="18" charset="0"/>
              </a:rPr>
              <a:t>Results for </a:t>
            </a:r>
            <a:r>
              <a:rPr lang="en-US" cap="small" dirty="0" smtClean="0">
                <a:latin typeface="Times New Roman" panose="02020603050405020304" pitchFamily="18" charset="0"/>
                <a:ea typeface="Times New Roman" panose="02020603050405020304" pitchFamily="18" charset="0"/>
              </a:rPr>
              <a:t>‘B’</a:t>
            </a:r>
            <a:endParaRPr lang="en-IN" cap="small" dirty="0">
              <a:effectLst/>
              <a:latin typeface="Times New Roman" panose="02020603050405020304" pitchFamily="18" charset="0"/>
              <a:ea typeface="Times New Roman" panose="02020603050405020304" pitchFamily="18" charset="0"/>
            </a:endParaRPr>
          </a:p>
        </p:txBody>
      </p:sp>
      <p:sp>
        <p:nvSpPr>
          <p:cNvPr id="7" name="Rectangle 6"/>
          <p:cNvSpPr/>
          <p:nvPr/>
        </p:nvSpPr>
        <p:spPr>
          <a:xfrm>
            <a:off x="8101397" y="1281107"/>
            <a:ext cx="2125004" cy="341632"/>
          </a:xfrm>
          <a:prstGeom prst="rect">
            <a:avLst/>
          </a:prstGeom>
        </p:spPr>
        <p:txBody>
          <a:bodyPr wrap="none">
            <a:spAutoFit/>
          </a:bodyPr>
          <a:lstStyle/>
          <a:p>
            <a:pPr marL="342900" lvl="0" indent="-342900" algn="ctr">
              <a:lnSpc>
                <a:spcPct val="90000"/>
              </a:lnSpc>
              <a:spcBef>
                <a:spcPts val="1200"/>
              </a:spcBef>
              <a:spcAft>
                <a:spcPts val="600"/>
              </a:spcAft>
              <a:buSzPts val="800"/>
              <a:buFont typeface="Arial" panose="020B0604020202020204" pitchFamily="34" charset="0"/>
              <a:buChar char="•"/>
              <a:tabLst>
                <a:tab pos="685800" algn="l"/>
              </a:tabLst>
            </a:pPr>
            <a:r>
              <a:rPr lang="en-US" cap="small" dirty="0">
                <a:latin typeface="Times New Roman" panose="02020603050405020304" pitchFamily="18" charset="0"/>
                <a:ea typeface="Times New Roman" panose="02020603050405020304" pitchFamily="18" charset="0"/>
              </a:rPr>
              <a:t>Results for </a:t>
            </a:r>
            <a:r>
              <a:rPr lang="en-US" cap="small" dirty="0" smtClean="0">
                <a:latin typeface="Times New Roman" panose="02020603050405020304" pitchFamily="18" charset="0"/>
                <a:ea typeface="Times New Roman" panose="02020603050405020304" pitchFamily="18" charset="0"/>
              </a:rPr>
              <a:t>‘C’</a:t>
            </a:r>
            <a:endParaRPr lang="en-IN" cap="small" dirty="0">
              <a:effectLst/>
              <a:latin typeface="Times New Roman" panose="02020603050405020304" pitchFamily="18" charset="0"/>
              <a:ea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24735758"/>
              </p:ext>
            </p:extLst>
          </p:nvPr>
        </p:nvGraphicFramePr>
        <p:xfrm>
          <a:off x="305980" y="1970467"/>
          <a:ext cx="5682695" cy="3979574"/>
        </p:xfrm>
        <a:graphic>
          <a:graphicData uri="http://schemas.openxmlformats.org/drawingml/2006/table">
            <a:tbl>
              <a:tblPr firstRow="1" firstCol="1" bandRow="1">
                <a:tableStyleId>{5C22544A-7EE6-4342-B048-85BDC9FD1C3A}</a:tableStyleId>
              </a:tblPr>
              <a:tblGrid>
                <a:gridCol w="1463921"/>
                <a:gridCol w="870352"/>
                <a:gridCol w="797913"/>
                <a:gridCol w="938466"/>
                <a:gridCol w="916843"/>
                <a:gridCol w="695200"/>
              </a:tblGrid>
              <a:tr h="887734">
                <a:tc>
                  <a:txBody>
                    <a:bodyPr/>
                    <a:lstStyle/>
                    <a:p>
                      <a:pPr algn="ctr">
                        <a:spcAft>
                          <a:spcPts val="0"/>
                        </a:spcAft>
                      </a:pPr>
                      <a:r>
                        <a:rPr lang="en-US" sz="1600" b="1" dirty="0">
                          <a:effectLst/>
                        </a:rPr>
                        <a:t>ALGORITHMS</a:t>
                      </a:r>
                      <a:endParaRPr lang="en-IN" sz="16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600" b="1">
                          <a:effectLst/>
                        </a:rPr>
                        <a:t>CCI (%)</a:t>
                      </a:r>
                      <a:endParaRPr lang="en-IN" sz="16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600" b="1" dirty="0">
                          <a:effectLst/>
                        </a:rPr>
                        <a:t>RMS Error</a:t>
                      </a:r>
                      <a:endParaRPr lang="en-IN" sz="16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600" b="1">
                          <a:effectLst/>
                        </a:rPr>
                        <a:t>F-Measure</a:t>
                      </a:r>
                      <a:endParaRPr lang="en-IN" sz="16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600" b="1">
                          <a:effectLst/>
                        </a:rPr>
                        <a:t>Precision</a:t>
                      </a:r>
                      <a:endParaRPr lang="en-IN" sz="16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600" b="1">
                          <a:effectLst/>
                        </a:rPr>
                        <a:t>Recall</a:t>
                      </a:r>
                      <a:endParaRPr lang="en-IN" sz="1600" b="1">
                        <a:effectLst/>
                        <a:latin typeface="Times New Roman" panose="02020603050405020304" pitchFamily="18" charset="0"/>
                        <a:ea typeface="Times New Roman" panose="02020603050405020304" pitchFamily="18" charset="0"/>
                      </a:endParaRPr>
                    </a:p>
                  </a:txBody>
                  <a:tcPr marL="68580" marR="68580" marT="0" marB="0"/>
                </a:tc>
              </a:tr>
              <a:tr h="772960">
                <a:tc>
                  <a:txBody>
                    <a:bodyPr/>
                    <a:lstStyle/>
                    <a:p>
                      <a:pPr algn="just">
                        <a:spcAft>
                          <a:spcPts val="0"/>
                        </a:spcAft>
                      </a:pPr>
                      <a:r>
                        <a:rPr lang="en-US" sz="1600" b="1">
                          <a:effectLst/>
                        </a:rPr>
                        <a:t>Naïve Bayes</a:t>
                      </a:r>
                      <a:endParaRPr lang="en-IN" sz="16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dirty="0">
                          <a:effectLst/>
                        </a:rPr>
                        <a:t>75.1678</a:t>
                      </a:r>
                      <a:endParaRPr lang="en-IN" sz="16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0.4122</a:t>
                      </a:r>
                      <a:endParaRPr lang="en-IN" sz="16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dirty="0">
                          <a:effectLst/>
                        </a:rPr>
                        <a:t>0.741</a:t>
                      </a:r>
                      <a:endParaRPr lang="en-IN" sz="16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0.778</a:t>
                      </a:r>
                      <a:endParaRPr lang="en-IN" sz="16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0.752</a:t>
                      </a:r>
                      <a:endParaRPr lang="en-IN" sz="1600" b="0">
                        <a:effectLst/>
                        <a:latin typeface="Times New Roman" panose="02020603050405020304" pitchFamily="18" charset="0"/>
                        <a:ea typeface="Times New Roman" panose="02020603050405020304" pitchFamily="18" charset="0"/>
                      </a:endParaRPr>
                    </a:p>
                  </a:txBody>
                  <a:tcPr marL="68580" marR="68580" marT="0" marB="0"/>
                </a:tc>
              </a:tr>
              <a:tr h="772960">
                <a:tc>
                  <a:txBody>
                    <a:bodyPr/>
                    <a:lstStyle/>
                    <a:p>
                      <a:pPr algn="just">
                        <a:spcAft>
                          <a:spcPts val="0"/>
                        </a:spcAft>
                      </a:pPr>
                      <a:r>
                        <a:rPr lang="en-US" sz="1600" b="1">
                          <a:effectLst/>
                        </a:rPr>
                        <a:t>J48</a:t>
                      </a:r>
                      <a:endParaRPr lang="en-IN" sz="16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dirty="0">
                          <a:effectLst/>
                        </a:rPr>
                        <a:t>74.4966</a:t>
                      </a:r>
                      <a:endParaRPr lang="en-IN" sz="16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dirty="0">
                          <a:effectLst/>
                        </a:rPr>
                        <a:t>0.4172</a:t>
                      </a:r>
                      <a:endParaRPr lang="en-IN" sz="16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dirty="0">
                          <a:effectLst/>
                        </a:rPr>
                        <a:t>0.745</a:t>
                      </a:r>
                      <a:endParaRPr lang="en-IN" sz="16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0.759</a:t>
                      </a:r>
                      <a:endParaRPr lang="en-IN" sz="16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0.745</a:t>
                      </a:r>
                      <a:endParaRPr lang="en-IN" sz="1600" b="0">
                        <a:effectLst/>
                        <a:latin typeface="Times New Roman" panose="02020603050405020304" pitchFamily="18" charset="0"/>
                        <a:ea typeface="Times New Roman" panose="02020603050405020304" pitchFamily="18" charset="0"/>
                      </a:endParaRPr>
                    </a:p>
                  </a:txBody>
                  <a:tcPr marL="68580" marR="68580" marT="0" marB="0"/>
                </a:tc>
              </a:tr>
              <a:tr h="772960">
                <a:tc>
                  <a:txBody>
                    <a:bodyPr/>
                    <a:lstStyle/>
                    <a:p>
                      <a:pPr algn="just">
                        <a:spcAft>
                          <a:spcPts val="0"/>
                        </a:spcAft>
                      </a:pPr>
                      <a:r>
                        <a:rPr lang="en-US" sz="1600" b="1" dirty="0">
                          <a:effectLst/>
                        </a:rPr>
                        <a:t>Adaboost M1</a:t>
                      </a:r>
                      <a:endParaRPr lang="en-IN" sz="16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68.4564</a:t>
                      </a:r>
                      <a:endParaRPr lang="en-IN" sz="16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0.4596</a:t>
                      </a:r>
                      <a:endParaRPr lang="en-IN" sz="16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dirty="0">
                          <a:effectLst/>
                        </a:rPr>
                        <a:t>0.682</a:t>
                      </a:r>
                      <a:endParaRPr lang="en-IN" sz="16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dirty="0">
                          <a:effectLst/>
                        </a:rPr>
                        <a:t>0.719</a:t>
                      </a:r>
                      <a:endParaRPr lang="en-IN" sz="16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0.685</a:t>
                      </a:r>
                      <a:endParaRPr lang="en-IN" sz="1600" b="0">
                        <a:effectLst/>
                        <a:latin typeface="Times New Roman" panose="02020603050405020304" pitchFamily="18" charset="0"/>
                        <a:ea typeface="Times New Roman" panose="02020603050405020304" pitchFamily="18" charset="0"/>
                      </a:endParaRPr>
                    </a:p>
                  </a:txBody>
                  <a:tcPr marL="68580" marR="68580" marT="0" marB="0"/>
                </a:tc>
              </a:tr>
              <a:tr h="772960">
                <a:tc>
                  <a:txBody>
                    <a:bodyPr/>
                    <a:lstStyle/>
                    <a:p>
                      <a:pPr algn="just">
                        <a:spcAft>
                          <a:spcPts val="0"/>
                        </a:spcAft>
                      </a:pPr>
                      <a:r>
                        <a:rPr lang="en-US" sz="1600" b="1">
                          <a:effectLst/>
                        </a:rPr>
                        <a:t>Hybrid Model</a:t>
                      </a:r>
                      <a:endParaRPr lang="en-IN" sz="16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76.2500</a:t>
                      </a:r>
                      <a:endParaRPr lang="en-IN" sz="16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0.4753</a:t>
                      </a:r>
                      <a:endParaRPr lang="en-IN" sz="16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0.616</a:t>
                      </a:r>
                      <a:endParaRPr lang="en-IN" sz="16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dirty="0">
                          <a:effectLst/>
                        </a:rPr>
                        <a:t>0.725</a:t>
                      </a:r>
                      <a:endParaRPr lang="en-IN" sz="16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dirty="0">
                          <a:effectLst/>
                        </a:rPr>
                        <a:t>0.613</a:t>
                      </a:r>
                      <a:endParaRPr lang="en-IN" sz="1600" b="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871871482"/>
              </p:ext>
            </p:extLst>
          </p:nvPr>
        </p:nvGraphicFramePr>
        <p:xfrm>
          <a:off x="6152989" y="1974159"/>
          <a:ext cx="5837242" cy="3975879"/>
        </p:xfrm>
        <a:graphic>
          <a:graphicData uri="http://schemas.openxmlformats.org/drawingml/2006/table">
            <a:tbl>
              <a:tblPr firstRow="1" firstCol="1" bandRow="1">
                <a:tableStyleId>{5C22544A-7EE6-4342-B048-85BDC9FD1C3A}</a:tableStyleId>
              </a:tblPr>
              <a:tblGrid>
                <a:gridCol w="1503734"/>
                <a:gridCol w="894022"/>
                <a:gridCol w="819613"/>
                <a:gridCol w="963989"/>
                <a:gridCol w="941777"/>
                <a:gridCol w="714107"/>
              </a:tblGrid>
              <a:tr h="914895">
                <a:tc>
                  <a:txBody>
                    <a:bodyPr/>
                    <a:lstStyle/>
                    <a:p>
                      <a:pPr algn="ctr">
                        <a:spcAft>
                          <a:spcPts val="0"/>
                        </a:spcAft>
                      </a:pPr>
                      <a:r>
                        <a:rPr lang="en-US" sz="1600" b="1" dirty="0">
                          <a:effectLst/>
                        </a:rPr>
                        <a:t>ALGORITHMS</a:t>
                      </a:r>
                      <a:endParaRPr lang="en-IN" sz="16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600" b="1">
                          <a:effectLst/>
                        </a:rPr>
                        <a:t>CCI (%)</a:t>
                      </a:r>
                      <a:endParaRPr lang="en-IN" sz="16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600" b="1">
                          <a:effectLst/>
                        </a:rPr>
                        <a:t>RMS Error</a:t>
                      </a:r>
                      <a:endParaRPr lang="en-IN" sz="16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600" b="1">
                          <a:effectLst/>
                        </a:rPr>
                        <a:t>F-Measure</a:t>
                      </a:r>
                      <a:endParaRPr lang="en-IN" sz="16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600" b="1">
                          <a:effectLst/>
                        </a:rPr>
                        <a:t>Precision</a:t>
                      </a:r>
                      <a:endParaRPr lang="en-IN" sz="16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600" b="1">
                          <a:effectLst/>
                        </a:rPr>
                        <a:t>Recall</a:t>
                      </a:r>
                      <a:endParaRPr lang="en-IN" sz="1600" b="1">
                        <a:effectLst/>
                        <a:latin typeface="Times New Roman" panose="02020603050405020304" pitchFamily="18" charset="0"/>
                        <a:ea typeface="Times New Roman" panose="02020603050405020304" pitchFamily="18" charset="0"/>
                      </a:endParaRPr>
                    </a:p>
                  </a:txBody>
                  <a:tcPr marL="68580" marR="68580" marT="0" marB="0"/>
                </a:tc>
              </a:tr>
              <a:tr h="765246">
                <a:tc>
                  <a:txBody>
                    <a:bodyPr/>
                    <a:lstStyle/>
                    <a:p>
                      <a:pPr algn="just">
                        <a:spcAft>
                          <a:spcPts val="0"/>
                        </a:spcAft>
                      </a:pPr>
                      <a:r>
                        <a:rPr lang="en-US" sz="1600" b="1">
                          <a:effectLst/>
                        </a:rPr>
                        <a:t>Naïve Bayes</a:t>
                      </a:r>
                      <a:endParaRPr lang="en-IN" sz="16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dirty="0">
                          <a:effectLst/>
                        </a:rPr>
                        <a:t>70.3682</a:t>
                      </a:r>
                      <a:endParaRPr lang="en-IN" sz="16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0.3124</a:t>
                      </a:r>
                      <a:endParaRPr lang="en-IN" sz="16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0.659</a:t>
                      </a:r>
                      <a:endParaRPr lang="en-IN" sz="16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0.689</a:t>
                      </a:r>
                      <a:endParaRPr lang="en-IN" sz="16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0.734</a:t>
                      </a:r>
                      <a:endParaRPr lang="en-IN" sz="1600" b="0">
                        <a:effectLst/>
                        <a:latin typeface="Times New Roman" panose="02020603050405020304" pitchFamily="18" charset="0"/>
                        <a:ea typeface="Times New Roman" panose="02020603050405020304" pitchFamily="18" charset="0"/>
                      </a:endParaRPr>
                    </a:p>
                  </a:txBody>
                  <a:tcPr marL="68580" marR="68580" marT="0" marB="0"/>
                </a:tc>
              </a:tr>
              <a:tr h="765246">
                <a:tc>
                  <a:txBody>
                    <a:bodyPr/>
                    <a:lstStyle/>
                    <a:p>
                      <a:pPr algn="just">
                        <a:spcAft>
                          <a:spcPts val="0"/>
                        </a:spcAft>
                      </a:pPr>
                      <a:r>
                        <a:rPr lang="en-US" sz="1600" b="1">
                          <a:effectLst/>
                        </a:rPr>
                        <a:t>J48</a:t>
                      </a:r>
                      <a:endParaRPr lang="en-IN" sz="16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dirty="0">
                          <a:effectLst/>
                        </a:rPr>
                        <a:t>68.8889</a:t>
                      </a:r>
                      <a:endParaRPr lang="en-IN" sz="16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0.4172</a:t>
                      </a:r>
                      <a:endParaRPr lang="en-IN" sz="16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0.689</a:t>
                      </a:r>
                      <a:endParaRPr lang="en-IN" sz="16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0.759</a:t>
                      </a:r>
                      <a:endParaRPr lang="en-IN" sz="16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0.745</a:t>
                      </a:r>
                      <a:endParaRPr lang="en-IN" sz="1600" b="0">
                        <a:effectLst/>
                        <a:latin typeface="Times New Roman" panose="02020603050405020304" pitchFamily="18" charset="0"/>
                        <a:ea typeface="Times New Roman" panose="02020603050405020304" pitchFamily="18" charset="0"/>
                      </a:endParaRPr>
                    </a:p>
                  </a:txBody>
                  <a:tcPr marL="68580" marR="68580" marT="0" marB="0"/>
                </a:tc>
              </a:tr>
              <a:tr h="765246">
                <a:tc>
                  <a:txBody>
                    <a:bodyPr/>
                    <a:lstStyle/>
                    <a:p>
                      <a:pPr algn="just">
                        <a:spcAft>
                          <a:spcPts val="0"/>
                        </a:spcAft>
                      </a:pPr>
                      <a:r>
                        <a:rPr lang="en-US" sz="1600" b="1" dirty="0">
                          <a:effectLst/>
                        </a:rPr>
                        <a:t>Adaboost M1</a:t>
                      </a:r>
                      <a:endParaRPr lang="en-IN" sz="16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dirty="0">
                          <a:effectLst/>
                        </a:rPr>
                        <a:t>68.4564</a:t>
                      </a:r>
                      <a:endParaRPr lang="en-IN" sz="16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dirty="0">
                          <a:effectLst/>
                        </a:rPr>
                        <a:t>0.4596</a:t>
                      </a:r>
                      <a:endParaRPr lang="en-IN" sz="16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0.682</a:t>
                      </a:r>
                      <a:endParaRPr lang="en-IN" sz="16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0.719</a:t>
                      </a:r>
                      <a:endParaRPr lang="en-IN" sz="16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0.685</a:t>
                      </a:r>
                      <a:endParaRPr lang="en-IN" sz="1600" b="0">
                        <a:effectLst/>
                        <a:latin typeface="Times New Roman" panose="02020603050405020304" pitchFamily="18" charset="0"/>
                        <a:ea typeface="Times New Roman" panose="02020603050405020304" pitchFamily="18" charset="0"/>
                      </a:endParaRPr>
                    </a:p>
                  </a:txBody>
                  <a:tcPr marL="68580" marR="68580" marT="0" marB="0"/>
                </a:tc>
              </a:tr>
              <a:tr h="765246">
                <a:tc>
                  <a:txBody>
                    <a:bodyPr/>
                    <a:lstStyle/>
                    <a:p>
                      <a:pPr algn="just">
                        <a:spcAft>
                          <a:spcPts val="0"/>
                        </a:spcAft>
                      </a:pPr>
                      <a:r>
                        <a:rPr lang="en-US" sz="1600" b="1">
                          <a:effectLst/>
                        </a:rPr>
                        <a:t>Hybrid Model</a:t>
                      </a:r>
                      <a:endParaRPr lang="en-IN" sz="16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a:effectLst/>
                        </a:rPr>
                        <a:t>72.2500</a:t>
                      </a:r>
                      <a:endParaRPr lang="en-IN" sz="16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dirty="0">
                          <a:effectLst/>
                        </a:rPr>
                        <a:t>0.3753</a:t>
                      </a:r>
                      <a:endParaRPr lang="en-IN" sz="16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dirty="0">
                          <a:effectLst/>
                        </a:rPr>
                        <a:t>0.593</a:t>
                      </a:r>
                      <a:endParaRPr lang="en-IN" sz="16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dirty="0">
                          <a:effectLst/>
                        </a:rPr>
                        <a:t>0.689</a:t>
                      </a:r>
                      <a:endParaRPr lang="en-IN" sz="16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600" b="0" dirty="0">
                          <a:effectLst/>
                        </a:rPr>
                        <a:t>0.589</a:t>
                      </a:r>
                      <a:endParaRPr lang="en-IN" sz="1600" b="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5309883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t>Future Scope:</a:t>
            </a:r>
            <a:endParaRPr lang="en-US" sz="4000" b="1" u="sng" dirty="0"/>
          </a:p>
        </p:txBody>
      </p:sp>
      <p:sp>
        <p:nvSpPr>
          <p:cNvPr id="3" name="Content Placeholder 2"/>
          <p:cNvSpPr>
            <a:spLocks noGrp="1"/>
          </p:cNvSpPr>
          <p:nvPr>
            <p:ph idx="1"/>
          </p:nvPr>
        </p:nvSpPr>
        <p:spPr>
          <a:xfrm>
            <a:off x="838200" y="1690688"/>
            <a:ext cx="10515600" cy="4838901"/>
          </a:xfrm>
        </p:spPr>
        <p:txBody>
          <a:bodyPr>
            <a:normAutofit/>
          </a:bodyPr>
          <a:lstStyle/>
          <a:p>
            <a:r>
              <a:rPr lang="en-US" dirty="0" smtClean="0"/>
              <a:t>The </a:t>
            </a:r>
            <a:r>
              <a:rPr lang="en-US" dirty="0"/>
              <a:t>results </a:t>
            </a:r>
            <a:r>
              <a:rPr lang="en-US" dirty="0" smtClean="0"/>
              <a:t>of our </a:t>
            </a:r>
            <a:r>
              <a:rPr lang="en-US" dirty="0"/>
              <a:t>proposed model </a:t>
            </a:r>
            <a:r>
              <a:rPr lang="en-US" dirty="0" smtClean="0"/>
              <a:t>were </a:t>
            </a:r>
            <a:r>
              <a:rPr lang="en-US" dirty="0"/>
              <a:t>not perfect. </a:t>
            </a:r>
            <a:endParaRPr lang="en-US" dirty="0" smtClean="0"/>
          </a:p>
          <a:p>
            <a:endParaRPr lang="en-US" dirty="0" smtClean="0"/>
          </a:p>
          <a:p>
            <a:r>
              <a:rPr lang="en-US" dirty="0" smtClean="0"/>
              <a:t>Sentimental analysis of a company’s website for extracting knowledge from their newsfeed is crucial for this purpose.</a:t>
            </a:r>
          </a:p>
          <a:p>
            <a:endParaRPr lang="en-US" dirty="0" smtClean="0"/>
          </a:p>
          <a:p>
            <a:r>
              <a:rPr lang="en-US" dirty="0" smtClean="0"/>
              <a:t>Better prediction in form of magnitude of fluctuation.</a:t>
            </a:r>
          </a:p>
          <a:p>
            <a:endParaRPr lang="en-US" dirty="0" smtClean="0"/>
          </a:p>
          <a:p>
            <a:r>
              <a:rPr lang="en-US" dirty="0" smtClean="0"/>
              <a:t>Combination of our neural network classification model and sentimental analysis of company’s website could provide better accuracy.</a:t>
            </a:r>
          </a:p>
        </p:txBody>
      </p:sp>
    </p:spTree>
    <p:extLst>
      <p:ext uri="{BB962C8B-B14F-4D97-AF65-F5344CB8AC3E}">
        <p14:creationId xmlns:p14="http://schemas.microsoft.com/office/powerpoint/2010/main" val="3023891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2855"/>
            <a:ext cx="10515600" cy="806851"/>
          </a:xfrm>
        </p:spPr>
        <p:txBody>
          <a:bodyPr>
            <a:normAutofit/>
          </a:bodyPr>
          <a:lstStyle/>
          <a:p>
            <a:r>
              <a:rPr lang="en-US" sz="4000" b="1" u="sng" dirty="0" smtClean="0"/>
              <a:t>Flow of the presentation:</a:t>
            </a:r>
            <a:endParaRPr lang="en-US" sz="4000" b="1" u="sng" dirty="0"/>
          </a:p>
        </p:txBody>
      </p:sp>
      <p:sp>
        <p:nvSpPr>
          <p:cNvPr id="3" name="Content Placeholder 2"/>
          <p:cNvSpPr>
            <a:spLocks noGrp="1"/>
          </p:cNvSpPr>
          <p:nvPr>
            <p:ph idx="1"/>
          </p:nvPr>
        </p:nvSpPr>
        <p:spPr>
          <a:xfrm>
            <a:off x="838200" y="2047740"/>
            <a:ext cx="10515600" cy="4005329"/>
          </a:xfrm>
        </p:spPr>
        <p:txBody>
          <a:bodyPr>
            <a:normAutofit/>
          </a:bodyPr>
          <a:lstStyle/>
          <a:p>
            <a:r>
              <a:rPr lang="en-US" dirty="0" smtClean="0"/>
              <a:t>Working of the Stock Market</a:t>
            </a:r>
          </a:p>
          <a:p>
            <a:r>
              <a:rPr lang="en-US" dirty="0" smtClean="0"/>
              <a:t>‘Stock Market Prediction’?</a:t>
            </a:r>
          </a:p>
          <a:p>
            <a:r>
              <a:rPr lang="en-US" dirty="0" smtClean="0"/>
              <a:t>Existing Research work</a:t>
            </a:r>
          </a:p>
          <a:p>
            <a:r>
              <a:rPr lang="en-US" dirty="0" smtClean="0"/>
              <a:t>Our proposed model</a:t>
            </a:r>
          </a:p>
          <a:p>
            <a:r>
              <a:rPr lang="en-US" dirty="0" smtClean="0"/>
              <a:t>Results</a:t>
            </a:r>
          </a:p>
          <a:p>
            <a:r>
              <a:rPr lang="en-US" dirty="0" smtClean="0"/>
              <a:t>Future scope</a:t>
            </a:r>
          </a:p>
        </p:txBody>
      </p:sp>
    </p:spTree>
    <p:extLst>
      <p:ext uri="{BB962C8B-B14F-4D97-AF65-F5344CB8AC3E}">
        <p14:creationId xmlns:p14="http://schemas.microsoft.com/office/powerpoint/2010/main" val="17417564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38" y="2786353"/>
            <a:ext cx="10515600" cy="1000036"/>
          </a:xfrm>
        </p:spPr>
        <p:txBody>
          <a:bodyPr>
            <a:normAutofit/>
          </a:bodyPr>
          <a:lstStyle/>
          <a:p>
            <a:r>
              <a:rPr lang="en-US" sz="2800" b="1" u="sng" dirty="0" smtClean="0"/>
              <a:t>References:</a:t>
            </a:r>
            <a:endParaRPr lang="en-US" sz="2800" b="1" u="sng" dirty="0"/>
          </a:p>
        </p:txBody>
      </p:sp>
      <p:sp>
        <p:nvSpPr>
          <p:cNvPr id="3" name="Content Placeholder 2"/>
          <p:cNvSpPr>
            <a:spLocks noGrp="1"/>
          </p:cNvSpPr>
          <p:nvPr>
            <p:ph idx="1"/>
          </p:nvPr>
        </p:nvSpPr>
        <p:spPr>
          <a:xfrm>
            <a:off x="632138" y="993933"/>
            <a:ext cx="10515600" cy="2253802"/>
          </a:xfrm>
        </p:spPr>
        <p:txBody>
          <a:bodyPr/>
          <a:lstStyle/>
          <a:p>
            <a:r>
              <a:rPr lang="en-US" dirty="0" smtClean="0"/>
              <a:t>We would like to thank NSE of India for providing historical stock data of companies.</a:t>
            </a:r>
          </a:p>
          <a:p>
            <a:r>
              <a:rPr lang="en-US" dirty="0" smtClean="0"/>
              <a:t>We would also like to thank all the authors who have contributed to this area of research. </a:t>
            </a:r>
            <a:endParaRPr lang="en-US" dirty="0"/>
          </a:p>
        </p:txBody>
      </p:sp>
      <p:sp>
        <p:nvSpPr>
          <p:cNvPr id="4" name="Title 1"/>
          <p:cNvSpPr txBox="1">
            <a:spLocks/>
          </p:cNvSpPr>
          <p:nvPr/>
        </p:nvSpPr>
        <p:spPr>
          <a:xfrm>
            <a:off x="632138" y="-1664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u="sng" dirty="0" smtClean="0"/>
              <a:t>Acknowledgement:</a:t>
            </a:r>
            <a:endParaRPr lang="en-US" sz="2800" b="1" u="sng" dirty="0"/>
          </a:p>
        </p:txBody>
      </p:sp>
      <p:sp>
        <p:nvSpPr>
          <p:cNvPr id="5" name="Title 1"/>
          <p:cNvSpPr txBox="1">
            <a:spLocks/>
          </p:cNvSpPr>
          <p:nvPr/>
        </p:nvSpPr>
        <p:spPr>
          <a:xfrm>
            <a:off x="633211" y="3786389"/>
            <a:ext cx="10515600" cy="316594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14350" lvl="0" indent="-514350">
              <a:buFont typeface="+mj-lt"/>
              <a:buAutoNum type="arabicPeriod"/>
            </a:pPr>
            <a:r>
              <a:rPr lang="en-US" sz="2800" dirty="0" err="1">
                <a:latin typeface="+mn-lt"/>
              </a:rPr>
              <a:t>Enke</a:t>
            </a:r>
            <a:r>
              <a:rPr lang="en-US" sz="2800" dirty="0">
                <a:latin typeface="+mn-lt"/>
              </a:rPr>
              <a:t>, D., </a:t>
            </a:r>
            <a:r>
              <a:rPr lang="en-US" sz="2800" dirty="0" err="1">
                <a:latin typeface="+mn-lt"/>
              </a:rPr>
              <a:t>Thawornwong</a:t>
            </a:r>
            <a:r>
              <a:rPr lang="en-US" sz="2800" dirty="0">
                <a:latin typeface="+mn-lt"/>
              </a:rPr>
              <a:t>, S. (2005) “The use of data mining and neural networks for forecasting stock market returns”, Expert Systems with Applications, 29, pp. </a:t>
            </a:r>
            <a:r>
              <a:rPr lang="en-US" sz="2800" dirty="0" smtClean="0">
                <a:latin typeface="+mn-lt"/>
              </a:rPr>
              <a:t>927-940.</a:t>
            </a:r>
          </a:p>
          <a:p>
            <a:pPr marL="514350" lvl="0" indent="-514350">
              <a:buFont typeface="+mj-lt"/>
              <a:buAutoNum type="arabicPeriod"/>
            </a:pPr>
            <a:r>
              <a:rPr lang="en-US" sz="2800" dirty="0" smtClean="0">
                <a:latin typeface="+mn-lt"/>
              </a:rPr>
              <a:t>Qasem </a:t>
            </a:r>
            <a:r>
              <a:rPr lang="en-US" sz="2800" dirty="0">
                <a:latin typeface="+mn-lt"/>
              </a:rPr>
              <a:t>A. Al-</a:t>
            </a:r>
            <a:r>
              <a:rPr lang="en-US" sz="2800" dirty="0" err="1">
                <a:latin typeface="+mn-lt"/>
              </a:rPr>
              <a:t>Radaideh</a:t>
            </a:r>
            <a:r>
              <a:rPr lang="en-US" sz="2800" dirty="0">
                <a:latin typeface="+mn-lt"/>
              </a:rPr>
              <a:t>, Adel Abu, </a:t>
            </a:r>
            <a:r>
              <a:rPr lang="en-US" sz="2800" dirty="0" err="1">
                <a:latin typeface="+mn-lt"/>
              </a:rPr>
              <a:t>Assaf</a:t>
            </a:r>
            <a:r>
              <a:rPr lang="en-US" sz="2800" dirty="0">
                <a:latin typeface="+mn-lt"/>
              </a:rPr>
              <a:t> </a:t>
            </a:r>
            <a:r>
              <a:rPr lang="en-US" sz="2800" dirty="0" err="1">
                <a:latin typeface="+mn-lt"/>
              </a:rPr>
              <a:t>Eman</a:t>
            </a:r>
            <a:r>
              <a:rPr lang="en-US" sz="2800" dirty="0">
                <a:latin typeface="+mn-lt"/>
              </a:rPr>
              <a:t> </a:t>
            </a:r>
            <a:r>
              <a:rPr lang="en-US" sz="2800" dirty="0" err="1">
                <a:latin typeface="+mn-lt"/>
              </a:rPr>
              <a:t>Alnagi</a:t>
            </a:r>
            <a:r>
              <a:rPr lang="en-US" sz="2800" dirty="0">
                <a:latin typeface="+mn-lt"/>
              </a:rPr>
              <a:t> (2013) “Predicting Stock Prices using Data </a:t>
            </a:r>
            <a:r>
              <a:rPr lang="en-US" sz="2800" dirty="0" smtClean="0">
                <a:latin typeface="+mn-lt"/>
              </a:rPr>
              <a:t>M </a:t>
            </a:r>
            <a:r>
              <a:rPr lang="en-US" sz="2800" dirty="0" err="1" smtClean="0">
                <a:latin typeface="+mn-lt"/>
              </a:rPr>
              <a:t>ining</a:t>
            </a:r>
            <a:r>
              <a:rPr lang="en-US" sz="2800" dirty="0" smtClean="0">
                <a:latin typeface="+mn-lt"/>
              </a:rPr>
              <a:t> Techiniques”</a:t>
            </a:r>
          </a:p>
          <a:p>
            <a:pPr marL="514350" lvl="0" indent="-514350">
              <a:buFont typeface="+mj-lt"/>
              <a:buAutoNum type="arabicPeriod"/>
            </a:pPr>
            <a:r>
              <a:rPr lang="en-US" sz="2800" dirty="0" smtClean="0">
                <a:latin typeface="+mn-lt"/>
              </a:rPr>
              <a:t>http</a:t>
            </a:r>
            <a:r>
              <a:rPr lang="en-US" sz="2800" dirty="0">
                <a:latin typeface="+mn-lt"/>
              </a:rPr>
              <a:t>://www.nseindia.com/products/content/equities/equities/eq_security.htm  </a:t>
            </a:r>
            <a:endParaRPr lang="en-US" sz="2800" dirty="0" smtClean="0">
              <a:latin typeface="+mn-lt"/>
            </a:endParaRPr>
          </a:p>
          <a:p>
            <a:pPr marL="514350" lvl="0" indent="-514350">
              <a:buFont typeface="+mj-lt"/>
              <a:buAutoNum type="arabicPeriod"/>
            </a:pPr>
            <a:r>
              <a:rPr lang="en-US" sz="2800" dirty="0" smtClean="0">
                <a:latin typeface="+mn-lt"/>
              </a:rPr>
              <a:t>Witten</a:t>
            </a:r>
            <a:r>
              <a:rPr lang="en-US" sz="2800" dirty="0">
                <a:latin typeface="+mn-lt"/>
              </a:rPr>
              <a:t>, Ian H., and </a:t>
            </a:r>
            <a:r>
              <a:rPr lang="en-US" sz="2800" dirty="0" err="1">
                <a:latin typeface="+mn-lt"/>
              </a:rPr>
              <a:t>Eibe</a:t>
            </a:r>
            <a:r>
              <a:rPr lang="en-US" sz="2800" dirty="0">
                <a:latin typeface="+mn-lt"/>
              </a:rPr>
              <a:t> Frank. Data Mining: Practical machine learning tools and techniques. Morgan Kaufmann, 2005.</a:t>
            </a:r>
          </a:p>
          <a:p>
            <a:endParaRPr lang="en-US" sz="2800" b="1" u="sng" dirty="0">
              <a:latin typeface="+mn-lt"/>
            </a:endParaRPr>
          </a:p>
        </p:txBody>
      </p:sp>
    </p:spTree>
    <p:extLst>
      <p:ext uri="{BB962C8B-B14F-4D97-AF65-F5344CB8AC3E}">
        <p14:creationId xmlns:p14="http://schemas.microsoft.com/office/powerpoint/2010/main" val="14885353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0333" y="2653047"/>
            <a:ext cx="3644721" cy="1304322"/>
          </a:xfrm>
        </p:spPr>
        <p:txBody>
          <a:bodyPr/>
          <a:lstStyle/>
          <a:p>
            <a:r>
              <a:rPr lang="en-US" dirty="0" smtClean="0"/>
              <a:t>THANK YOU</a:t>
            </a:r>
            <a:endParaRPr lang="en-US" dirty="0"/>
          </a:p>
        </p:txBody>
      </p:sp>
    </p:spTree>
    <p:extLst>
      <p:ext uri="{BB962C8B-B14F-4D97-AF65-F5344CB8AC3E}">
        <p14:creationId xmlns:p14="http://schemas.microsoft.com/office/powerpoint/2010/main" val="16740071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t>Working of Stock Market</a:t>
            </a:r>
            <a:endParaRPr lang="en-US" sz="4000" b="1" u="sng" dirty="0"/>
          </a:p>
        </p:txBody>
      </p:sp>
      <p:sp>
        <p:nvSpPr>
          <p:cNvPr id="3" name="Content Placeholder 2"/>
          <p:cNvSpPr>
            <a:spLocks noGrp="1"/>
          </p:cNvSpPr>
          <p:nvPr>
            <p:ph idx="1"/>
          </p:nvPr>
        </p:nvSpPr>
        <p:spPr>
          <a:xfrm>
            <a:off x="838200" y="1690688"/>
            <a:ext cx="10868696" cy="5167312"/>
          </a:xfrm>
        </p:spPr>
        <p:txBody>
          <a:bodyPr>
            <a:normAutofit/>
          </a:bodyPr>
          <a:lstStyle/>
          <a:p>
            <a:r>
              <a:rPr lang="en-IN" dirty="0" smtClean="0"/>
              <a:t>STOCK : share in ownership of a company. Or owners claim on the company’s assets.</a:t>
            </a:r>
          </a:p>
          <a:p>
            <a:endParaRPr lang="en-IN" dirty="0" smtClean="0"/>
          </a:p>
          <a:p>
            <a:r>
              <a:rPr lang="en-US" dirty="0"/>
              <a:t>These companies can set the initial price of the stock and can also decide the total number of shares of stock to be issued.</a:t>
            </a:r>
            <a:endParaRPr lang="en-IN" dirty="0"/>
          </a:p>
          <a:p>
            <a:endParaRPr lang="en-IN" dirty="0" smtClean="0"/>
          </a:p>
          <a:p>
            <a:r>
              <a:rPr lang="en-IN" dirty="0" smtClean="0"/>
              <a:t>A </a:t>
            </a:r>
            <a:r>
              <a:rPr lang="en-IN" dirty="0"/>
              <a:t>stock market is a marketplace, facilitating exchange of stocks between the buyers and </a:t>
            </a:r>
            <a:r>
              <a:rPr lang="en-IN" dirty="0" smtClean="0"/>
              <a:t>sellers. </a:t>
            </a:r>
          </a:p>
          <a:p>
            <a:endParaRPr lang="en-IN" dirty="0" smtClean="0"/>
          </a:p>
          <a:p>
            <a:r>
              <a:rPr lang="en-IN" dirty="0" smtClean="0"/>
              <a:t>Thus </a:t>
            </a:r>
            <a:r>
              <a:rPr lang="en-IN" dirty="0"/>
              <a:t>we see the rise and fall in the price of any company’s stock.</a:t>
            </a:r>
            <a:endParaRPr lang="en-US" dirty="0"/>
          </a:p>
        </p:txBody>
      </p:sp>
    </p:spTree>
    <p:extLst>
      <p:ext uri="{BB962C8B-B14F-4D97-AF65-F5344CB8AC3E}">
        <p14:creationId xmlns:p14="http://schemas.microsoft.com/office/powerpoint/2010/main" val="1759111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637" y="714486"/>
            <a:ext cx="10515600" cy="1111139"/>
          </a:xfrm>
        </p:spPr>
        <p:txBody>
          <a:bodyPr>
            <a:noAutofit/>
          </a:bodyPr>
          <a:lstStyle/>
          <a:p>
            <a:r>
              <a:rPr lang="en-US" sz="4000" b="1" u="sng" dirty="0" smtClean="0"/>
              <a:t/>
            </a:r>
            <a:br>
              <a:rPr lang="en-US" sz="4000" b="1" u="sng" dirty="0" smtClean="0"/>
            </a:br>
            <a:r>
              <a:rPr lang="en-US" sz="4000" b="1" u="sng" dirty="0" smtClean="0"/>
              <a:t>‘Stock Market Prediction’</a:t>
            </a:r>
            <a:br>
              <a:rPr lang="en-US" sz="4000" b="1" u="sng" dirty="0" smtClean="0"/>
            </a:br>
            <a:endParaRPr lang="en-US" sz="4000" b="1" u="sng" dirty="0"/>
          </a:p>
        </p:txBody>
      </p:sp>
      <p:sp>
        <p:nvSpPr>
          <p:cNvPr id="3" name="Content Placeholder 2"/>
          <p:cNvSpPr>
            <a:spLocks noGrp="1"/>
          </p:cNvSpPr>
          <p:nvPr>
            <p:ph idx="1"/>
          </p:nvPr>
        </p:nvSpPr>
        <p:spPr>
          <a:xfrm>
            <a:off x="800637" y="2506662"/>
            <a:ext cx="10515600" cy="4351338"/>
          </a:xfrm>
        </p:spPr>
        <p:txBody>
          <a:bodyPr/>
          <a:lstStyle/>
          <a:p>
            <a:r>
              <a:rPr lang="en-US" dirty="0" smtClean="0"/>
              <a:t>Predicting the state of a particular stock beforehand.</a:t>
            </a:r>
          </a:p>
          <a:p>
            <a:r>
              <a:rPr lang="en-US" dirty="0" smtClean="0"/>
              <a:t>Predicting accurate price of stock is difficult</a:t>
            </a:r>
          </a:p>
          <a:p>
            <a:r>
              <a:rPr lang="en-US" dirty="0" smtClean="0"/>
              <a:t>Our </a:t>
            </a:r>
            <a:r>
              <a:rPr lang="en-US" dirty="0"/>
              <a:t>proposed </a:t>
            </a:r>
            <a:r>
              <a:rPr lang="en-US" dirty="0" smtClean="0"/>
              <a:t>model </a:t>
            </a:r>
            <a:r>
              <a:rPr lang="en-US" dirty="0"/>
              <a:t>is not designed to predict the exact values of the </a:t>
            </a:r>
            <a:r>
              <a:rPr lang="en-US" dirty="0" smtClean="0"/>
              <a:t>stock </a:t>
            </a:r>
            <a:r>
              <a:rPr lang="en-US" dirty="0"/>
              <a:t>rather it is designed to predict whether the stock price for any particular stock will increase or decrease for the following day</a:t>
            </a:r>
            <a:r>
              <a:rPr lang="en-US" dirty="0" smtClean="0"/>
              <a:t>.</a:t>
            </a:r>
          </a:p>
          <a:p>
            <a:endParaRPr lang="en-US" dirty="0"/>
          </a:p>
        </p:txBody>
      </p:sp>
    </p:spTree>
    <p:extLst>
      <p:ext uri="{BB962C8B-B14F-4D97-AF65-F5344CB8AC3E}">
        <p14:creationId xmlns:p14="http://schemas.microsoft.com/office/powerpoint/2010/main" val="1269990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350" y="52475"/>
            <a:ext cx="10515600" cy="1325563"/>
          </a:xfrm>
        </p:spPr>
        <p:txBody>
          <a:bodyPr>
            <a:normAutofit/>
          </a:bodyPr>
          <a:lstStyle/>
          <a:p>
            <a:r>
              <a:rPr lang="en-US" sz="4000" b="1" u="sng" dirty="0" smtClean="0"/>
              <a:t>Existing Research Work:</a:t>
            </a:r>
            <a:endParaRPr lang="en-US" sz="4000" b="1" u="sng" dirty="0"/>
          </a:p>
        </p:txBody>
      </p:sp>
      <p:sp>
        <p:nvSpPr>
          <p:cNvPr id="3" name="Content Placeholder 2"/>
          <p:cNvSpPr>
            <a:spLocks noGrp="1"/>
          </p:cNvSpPr>
          <p:nvPr>
            <p:ph idx="1"/>
          </p:nvPr>
        </p:nvSpPr>
        <p:spPr>
          <a:xfrm>
            <a:off x="838200" y="1378038"/>
            <a:ext cx="10515600" cy="5479961"/>
          </a:xfrm>
        </p:spPr>
        <p:txBody>
          <a:bodyPr>
            <a:normAutofit/>
          </a:bodyPr>
          <a:lstStyle/>
          <a:p>
            <a:r>
              <a:rPr lang="en-IN" dirty="0" smtClean="0"/>
              <a:t>The </a:t>
            </a:r>
            <a:r>
              <a:rPr lang="en-IN" dirty="0"/>
              <a:t>research </a:t>
            </a:r>
            <a:r>
              <a:rPr lang="en-IN" dirty="0" smtClean="0"/>
              <a:t>by</a:t>
            </a:r>
            <a:r>
              <a:rPr lang="en-IN" baseline="30000" dirty="0" smtClean="0"/>
              <a:t> </a:t>
            </a:r>
            <a:r>
              <a:rPr lang="en-GB" dirty="0" smtClean="0"/>
              <a:t>Enke and Thawornwong in their paper </a:t>
            </a:r>
            <a:r>
              <a:rPr lang="en-GB" dirty="0"/>
              <a:t>“The use </a:t>
            </a:r>
            <a:r>
              <a:rPr lang="en-GB" dirty="0" smtClean="0"/>
              <a:t>of neural network </a:t>
            </a:r>
            <a:r>
              <a:rPr lang="en-GB" dirty="0"/>
              <a:t>for forecasting stock market returns”</a:t>
            </a:r>
            <a:r>
              <a:rPr lang="en-IN" dirty="0" smtClean="0"/>
              <a:t> (</a:t>
            </a:r>
            <a:r>
              <a:rPr lang="en-GB" dirty="0" smtClean="0"/>
              <a:t>2005) </a:t>
            </a:r>
            <a:r>
              <a:rPr lang="en-IN" dirty="0" smtClean="0"/>
              <a:t>used </a:t>
            </a:r>
            <a:r>
              <a:rPr lang="en-IN" dirty="0" smtClean="0">
                <a:solidFill>
                  <a:srgbClr val="FF0000"/>
                </a:solidFill>
              </a:rPr>
              <a:t>Neural Network </a:t>
            </a:r>
            <a:r>
              <a:rPr lang="en-IN" dirty="0"/>
              <a:t>for predicting stock market </a:t>
            </a:r>
            <a:r>
              <a:rPr lang="en-IN" dirty="0" smtClean="0"/>
              <a:t>trends which provided a reasonable accuracy. </a:t>
            </a:r>
          </a:p>
          <a:p>
            <a:endParaRPr lang="en-IN" dirty="0" smtClean="0"/>
          </a:p>
          <a:p>
            <a:r>
              <a:rPr lang="en-IN" dirty="0" smtClean="0"/>
              <a:t>The </a:t>
            </a:r>
            <a:r>
              <a:rPr lang="en-IN" dirty="0"/>
              <a:t>research </a:t>
            </a:r>
            <a:r>
              <a:rPr lang="en-IN" dirty="0" smtClean="0"/>
              <a:t>by</a:t>
            </a:r>
            <a:r>
              <a:rPr lang="en-IN" baseline="30000" dirty="0"/>
              <a:t> </a:t>
            </a:r>
            <a:r>
              <a:rPr lang="en-US" dirty="0" smtClean="0"/>
              <a:t>Qasem and </a:t>
            </a:r>
            <a:r>
              <a:rPr lang="en-US" dirty="0"/>
              <a:t>Adel </a:t>
            </a:r>
            <a:r>
              <a:rPr lang="en-US" dirty="0" smtClean="0"/>
              <a:t>Abu in their paper </a:t>
            </a:r>
            <a:r>
              <a:rPr lang="en-US" dirty="0"/>
              <a:t>“Predicting Stock Prices using Data Mining </a:t>
            </a:r>
            <a:r>
              <a:rPr lang="en-US" dirty="0" smtClean="0"/>
              <a:t>Techiniques” (2013) </a:t>
            </a:r>
            <a:r>
              <a:rPr lang="en-IN" dirty="0" smtClean="0"/>
              <a:t>used </a:t>
            </a:r>
            <a:r>
              <a:rPr lang="en-IN" dirty="0">
                <a:solidFill>
                  <a:srgbClr val="FF0000"/>
                </a:solidFill>
              </a:rPr>
              <a:t>Id3 classification </a:t>
            </a:r>
            <a:r>
              <a:rPr lang="en-IN" dirty="0"/>
              <a:t>algorithm was used for making the decision from the knowledge extracted from the historical prices of stocks listed in Amman Stock Exchange (ASE</a:t>
            </a:r>
            <a:r>
              <a:rPr lang="en-IN" dirty="0" smtClean="0"/>
              <a:t>).</a:t>
            </a:r>
          </a:p>
          <a:p>
            <a:endParaRPr lang="en-IN" dirty="0" smtClean="0"/>
          </a:p>
          <a:p>
            <a:endParaRPr lang="en-US" dirty="0"/>
          </a:p>
          <a:p>
            <a:endParaRPr lang="en-IN" dirty="0" smtClean="0"/>
          </a:p>
          <a:p>
            <a:endParaRPr lang="en-US" dirty="0"/>
          </a:p>
        </p:txBody>
      </p:sp>
    </p:spTree>
    <p:extLst>
      <p:ext uri="{BB962C8B-B14F-4D97-AF65-F5344CB8AC3E}">
        <p14:creationId xmlns:p14="http://schemas.microsoft.com/office/powerpoint/2010/main" val="2553690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Factors causing fluctuation:</a:t>
            </a:r>
            <a:br>
              <a:rPr lang="en-IN" dirty="0"/>
            </a:br>
            <a:endParaRPr lang="en-IN" dirty="0"/>
          </a:p>
        </p:txBody>
      </p:sp>
      <p:sp>
        <p:nvSpPr>
          <p:cNvPr id="3" name="Content Placeholder 2"/>
          <p:cNvSpPr>
            <a:spLocks noGrp="1"/>
          </p:cNvSpPr>
          <p:nvPr>
            <p:ph idx="1"/>
          </p:nvPr>
        </p:nvSpPr>
        <p:spPr/>
        <p:txBody>
          <a:bodyPr>
            <a:normAutofit/>
          </a:bodyPr>
          <a:lstStyle/>
          <a:p>
            <a:r>
              <a:rPr lang="en-IN" dirty="0" smtClean="0"/>
              <a:t>Political events</a:t>
            </a:r>
          </a:p>
          <a:p>
            <a:r>
              <a:rPr lang="en-IN" dirty="0" smtClean="0"/>
              <a:t>Economic condition</a:t>
            </a:r>
          </a:p>
          <a:p>
            <a:r>
              <a:rPr lang="en-IN" dirty="0" smtClean="0"/>
              <a:t>Financial reports</a:t>
            </a:r>
          </a:p>
          <a:p>
            <a:r>
              <a:rPr lang="en-IN" dirty="0" smtClean="0"/>
              <a:t>General news. </a:t>
            </a:r>
          </a:p>
          <a:p>
            <a:endParaRPr lang="en-IN" dirty="0" smtClean="0"/>
          </a:p>
          <a:p>
            <a:r>
              <a:rPr lang="en-IN" dirty="0" smtClean="0"/>
              <a:t>Mentality</a:t>
            </a:r>
            <a:r>
              <a:rPr lang="en-IN" dirty="0"/>
              <a:t>, attitude and reaction to these factors are different for investors in different </a:t>
            </a:r>
            <a:r>
              <a:rPr lang="en-IN" dirty="0" smtClean="0"/>
              <a:t>nations</a:t>
            </a:r>
          </a:p>
          <a:p>
            <a:endParaRPr lang="en-IN" dirty="0"/>
          </a:p>
          <a:p>
            <a:pPr marL="0" indent="0">
              <a:buNone/>
            </a:pPr>
            <a:endParaRPr lang="en-IN" dirty="0"/>
          </a:p>
        </p:txBody>
      </p:sp>
    </p:spTree>
    <p:extLst>
      <p:ext uri="{BB962C8B-B14F-4D97-AF65-F5344CB8AC3E}">
        <p14:creationId xmlns:p14="http://schemas.microsoft.com/office/powerpoint/2010/main" val="1007901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Definition</a:t>
            </a:r>
            <a:endParaRPr lang="en-IN" dirty="0"/>
          </a:p>
        </p:txBody>
      </p:sp>
      <p:sp>
        <p:nvSpPr>
          <p:cNvPr id="3" name="Content Placeholder 2"/>
          <p:cNvSpPr>
            <a:spLocks noGrp="1"/>
          </p:cNvSpPr>
          <p:nvPr>
            <p:ph idx="1"/>
          </p:nvPr>
        </p:nvSpPr>
        <p:spPr/>
        <p:txBody>
          <a:bodyPr>
            <a:normAutofit/>
          </a:bodyPr>
          <a:lstStyle/>
          <a:p>
            <a:pPr marL="0" indent="0">
              <a:buNone/>
            </a:pPr>
            <a:r>
              <a:rPr lang="en-IN" sz="3200" dirty="0" smtClean="0"/>
              <a:t>Previously studied models predict stocks with about 55-65% accuracy.</a:t>
            </a:r>
          </a:p>
          <a:p>
            <a:endParaRPr lang="en-IN" sz="3200" dirty="0" smtClean="0"/>
          </a:p>
          <a:p>
            <a:r>
              <a:rPr lang="en-IN" sz="3200" dirty="0" smtClean="0"/>
              <a:t>To design a model that can predict whether the price of a stock will fall or rise.</a:t>
            </a:r>
            <a:endParaRPr lang="en-IN" sz="3200" dirty="0"/>
          </a:p>
        </p:txBody>
      </p:sp>
    </p:spTree>
    <p:extLst>
      <p:ext uri="{BB962C8B-B14F-4D97-AF65-F5344CB8AC3E}">
        <p14:creationId xmlns:p14="http://schemas.microsoft.com/office/powerpoint/2010/main" val="1867706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t>Proposed Model</a:t>
            </a:r>
            <a:endParaRPr lang="en-US" sz="4000" b="1" u="sng" dirty="0"/>
          </a:p>
        </p:txBody>
      </p:sp>
      <p:sp>
        <p:nvSpPr>
          <p:cNvPr id="3" name="Content Placeholder 2"/>
          <p:cNvSpPr>
            <a:spLocks noGrp="1"/>
          </p:cNvSpPr>
          <p:nvPr>
            <p:ph idx="1"/>
          </p:nvPr>
        </p:nvSpPr>
        <p:spPr>
          <a:xfrm>
            <a:off x="838200" y="1690688"/>
            <a:ext cx="11164910" cy="4259351"/>
          </a:xfrm>
        </p:spPr>
        <p:txBody>
          <a:bodyPr/>
          <a:lstStyle/>
          <a:p>
            <a:r>
              <a:rPr lang="en-US" dirty="0" smtClean="0"/>
              <a:t>The model will be explained under the following 5 sections:</a:t>
            </a:r>
          </a:p>
          <a:p>
            <a:endParaRPr lang="en-US" dirty="0" smtClean="0"/>
          </a:p>
          <a:p>
            <a:pPr marL="514350" indent="-514350">
              <a:buFont typeface="+mj-lt"/>
              <a:buAutoNum type="arabicPeriod"/>
            </a:pPr>
            <a:r>
              <a:rPr lang="en-US" dirty="0" smtClean="0"/>
              <a:t>Collection and Preparation of the Data</a:t>
            </a:r>
          </a:p>
          <a:p>
            <a:pPr marL="514350" indent="-514350">
              <a:buFont typeface="+mj-lt"/>
              <a:buAutoNum type="arabicPeriod"/>
            </a:pPr>
            <a:r>
              <a:rPr lang="en-US" dirty="0" smtClean="0"/>
              <a:t>Transformation of the Data</a:t>
            </a:r>
          </a:p>
          <a:p>
            <a:pPr marL="514350" indent="-514350">
              <a:buFont typeface="+mj-lt"/>
              <a:buAutoNum type="arabicPeriod"/>
            </a:pPr>
            <a:r>
              <a:rPr lang="en-US" dirty="0" smtClean="0"/>
              <a:t>Structure of the model</a:t>
            </a:r>
          </a:p>
          <a:p>
            <a:pPr marL="514350" indent="-514350">
              <a:buFont typeface="+mj-lt"/>
              <a:buAutoNum type="arabicPeriod"/>
            </a:pPr>
            <a:r>
              <a:rPr lang="en-US" dirty="0" smtClean="0"/>
              <a:t>Working of the model</a:t>
            </a:r>
          </a:p>
          <a:p>
            <a:pPr marL="514350" indent="-514350">
              <a:buFont typeface="+mj-lt"/>
              <a:buAutoNum type="arabicPeriod"/>
            </a:pPr>
            <a:r>
              <a:rPr lang="en-US" dirty="0" smtClean="0"/>
              <a:t>Results of the model</a:t>
            </a:r>
            <a:endParaRPr lang="en-US" dirty="0"/>
          </a:p>
        </p:txBody>
      </p:sp>
    </p:spTree>
    <p:extLst>
      <p:ext uri="{BB962C8B-B14F-4D97-AF65-F5344CB8AC3E}">
        <p14:creationId xmlns:p14="http://schemas.microsoft.com/office/powerpoint/2010/main" val="40950460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1521"/>
            <a:ext cx="10515600" cy="789167"/>
          </a:xfrm>
        </p:spPr>
        <p:txBody>
          <a:bodyPr>
            <a:normAutofit fontScale="90000"/>
          </a:bodyPr>
          <a:lstStyle/>
          <a:p>
            <a:r>
              <a:rPr lang="en-US" b="1" u="sng" dirty="0" smtClean="0"/>
              <a:t>Collection and Preparing of the Data</a:t>
            </a:r>
            <a:br>
              <a:rPr lang="en-US" b="1" u="sng" dirty="0" smtClean="0"/>
            </a:br>
            <a:endParaRPr lang="en-US" b="1" u="sng" dirty="0"/>
          </a:p>
        </p:txBody>
      </p:sp>
      <p:sp>
        <p:nvSpPr>
          <p:cNvPr id="3" name="Content Placeholder 2"/>
          <p:cNvSpPr>
            <a:spLocks noGrp="1"/>
          </p:cNvSpPr>
          <p:nvPr>
            <p:ph idx="1"/>
          </p:nvPr>
        </p:nvSpPr>
        <p:spPr>
          <a:xfrm>
            <a:off x="838199" y="1825625"/>
            <a:ext cx="11061879" cy="3046626"/>
          </a:xfrm>
        </p:spPr>
        <p:txBody>
          <a:bodyPr>
            <a:normAutofit/>
          </a:bodyPr>
          <a:lstStyle/>
          <a:p>
            <a:r>
              <a:rPr lang="en-US" dirty="0"/>
              <a:t>The website </a:t>
            </a:r>
            <a:r>
              <a:rPr lang="en-US" dirty="0" smtClean="0"/>
              <a:t>www.nseindia.com provides detailed </a:t>
            </a:r>
            <a:r>
              <a:rPr lang="en-US" dirty="0"/>
              <a:t>historical </a:t>
            </a:r>
            <a:r>
              <a:rPr lang="en-US" dirty="0" smtClean="0"/>
              <a:t>data </a:t>
            </a:r>
            <a:r>
              <a:rPr lang="en-US" dirty="0"/>
              <a:t>of companies listed on the National Stock </a:t>
            </a:r>
            <a:r>
              <a:rPr lang="en-US" dirty="0" smtClean="0"/>
              <a:t>Exchange of India.</a:t>
            </a:r>
          </a:p>
          <a:p>
            <a:r>
              <a:rPr lang="en-GB" dirty="0" smtClean="0"/>
              <a:t>The </a:t>
            </a:r>
            <a:r>
              <a:rPr lang="en-GB" dirty="0"/>
              <a:t>website provides a detailed data on the stocks providing the values of the Date, Previous Close price, Open Price, High Price, Low Price, Last Price, Close Price, Average Price, Total Traded Quantity, Turnover Rupees in Lakhs, Deliverable Quantity and percentage Delivery Quantity to Traded </a:t>
            </a:r>
            <a:r>
              <a:rPr lang="en-GB" dirty="0" smtClean="0"/>
              <a:t>Quantity</a:t>
            </a:r>
            <a:r>
              <a:rPr lang="en-GB" dirty="0"/>
              <a:t> </a:t>
            </a:r>
            <a:r>
              <a:rPr lang="en-GB" dirty="0" smtClean="0"/>
              <a:t>(total 12 attributes)</a:t>
            </a:r>
            <a:endParaRPr lang="en-US" dirty="0" smtClean="0"/>
          </a:p>
        </p:txBody>
      </p:sp>
      <p:pic>
        <p:nvPicPr>
          <p:cNvPr id="4" name="Picture 3"/>
          <p:cNvPicPr>
            <a:picLocks noChangeAspect="1"/>
          </p:cNvPicPr>
          <p:nvPr/>
        </p:nvPicPr>
        <p:blipFill>
          <a:blip r:embed="rId2"/>
          <a:stretch>
            <a:fillRect/>
          </a:stretch>
        </p:blipFill>
        <p:spPr>
          <a:xfrm>
            <a:off x="147637" y="4872250"/>
            <a:ext cx="11896725" cy="1883391"/>
          </a:xfrm>
          <a:prstGeom prst="rect">
            <a:avLst/>
          </a:prstGeom>
        </p:spPr>
      </p:pic>
    </p:spTree>
    <p:extLst>
      <p:ext uri="{BB962C8B-B14F-4D97-AF65-F5344CB8AC3E}">
        <p14:creationId xmlns:p14="http://schemas.microsoft.com/office/powerpoint/2010/main" val="36504539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1011</TotalTime>
  <Words>1230</Words>
  <Application>Microsoft Office PowerPoint</Application>
  <PresentationFormat>Widescreen</PresentationFormat>
  <Paragraphs>231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Stock Market Prediction Using Hybrid Model</vt:lpstr>
      <vt:lpstr>Flow of the presentation:</vt:lpstr>
      <vt:lpstr>Working of Stock Market</vt:lpstr>
      <vt:lpstr> ‘Stock Market Prediction’ </vt:lpstr>
      <vt:lpstr>Existing Research Work:</vt:lpstr>
      <vt:lpstr>Factors causing fluctuation: </vt:lpstr>
      <vt:lpstr>Problem Definition</vt:lpstr>
      <vt:lpstr>Proposed Model</vt:lpstr>
      <vt:lpstr>Collection and Preparing of the Data </vt:lpstr>
      <vt:lpstr>Collection and Preparing of the Data </vt:lpstr>
      <vt:lpstr>Transformation of the Data</vt:lpstr>
      <vt:lpstr>Building the model:</vt:lpstr>
      <vt:lpstr>Classifiers:</vt:lpstr>
      <vt:lpstr>Classifiers:</vt:lpstr>
      <vt:lpstr>Working of the model:</vt:lpstr>
      <vt:lpstr>Working of the model:</vt:lpstr>
      <vt:lpstr>Results:</vt:lpstr>
      <vt:lpstr>PowerPoint Presentation</vt:lpstr>
      <vt:lpstr>Future Scope:</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 using Neural Network Classification model</dc:title>
  <dc:creator>Parin Sanghavi</dc:creator>
  <cp:lastModifiedBy>Sumedh Phadke</cp:lastModifiedBy>
  <cp:revision>117</cp:revision>
  <dcterms:created xsi:type="dcterms:W3CDTF">2015-03-31T09:29:57Z</dcterms:created>
  <dcterms:modified xsi:type="dcterms:W3CDTF">2015-04-22T09:11:32Z</dcterms:modified>
</cp:coreProperties>
</file>