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training_support@analyticsvidhya.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87d4d81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87d4d81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this, we will see how we can read different type of file format data in Hive because </a:t>
            </a:r>
            <a:r>
              <a:rPr lang="en" sz="1400"/>
              <a:t>obviously, in a real-world, we will be dealing with various file formats. So it is extremely important that we know how to read such formats in Hive.</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87d4d811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87d4d811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Finally, we will have a look at how we can create and query with Views in Hive.</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7d4d811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7d4d81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87d4d811c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187d4d811c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While going through the course if you get stuck anywhere or if you have any queries</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Feel free to use the discussion forum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87d4d811c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187d4d811c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 you can also reach out to us through email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email us at </a:t>
            </a:r>
            <a:r>
              <a:rPr lang="en" u="sng">
                <a:solidFill>
                  <a:srgbClr val="0097A7"/>
                </a:solidFill>
                <a:hlinkClick r:id="rId2">
                  <a:extLst>
                    <a:ext uri="{A12FA001-AC4F-418D-AE19-62706E023703}">
                      <ahyp:hlinkClr val="tx"/>
                    </a:ext>
                  </a:extLst>
                </a:hlinkClick>
              </a:rPr>
              <a:t>training_support@analyticsvidhya.com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87d4d811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87d4d811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you know, data is growing at a phenomenal 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7d4d811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7d4d811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need a framework like Hadoop to handle this huge data in a distributed environment. However…</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there are multiple tools that work on top of Hadoop which make the task of working with big data a piece of cake. However, one of the </a:t>
            </a:r>
            <a:r>
              <a:rPr lang="en"/>
              <a:t>tools</a:t>
            </a:r>
            <a:r>
              <a:rPr lang="en"/>
              <a:t> that is used very popularly in the industry to work with big data on hadoop is</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Hive.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87d4d811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87d4d811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Hive is actually a data warehouse built on top of hadoop. You can think of a data warehouse as a central repository where data is stored from various sources.</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It is popularly used for analysis of big data as it presents the data in a tabular format just like you have in a relational database.</a:t>
            </a:r>
            <a:endParaRPr/>
          </a:p>
          <a:p>
            <a:pPr indent="0" lvl="0" marL="0" rtl="0" algn="l">
              <a:spcBef>
                <a:spcPts val="0"/>
              </a:spcBef>
              <a:spcAft>
                <a:spcPts val="0"/>
              </a:spcAft>
              <a:buNone/>
            </a:pPr>
            <a:r>
              <a:rPr lang="en"/>
              <a:t>&lt;&lt;click&gt;&gt;</a:t>
            </a:r>
            <a:endParaRPr/>
          </a:p>
          <a:p>
            <a:pPr indent="0" lvl="0" marL="0" rtl="0" algn="l">
              <a:spcBef>
                <a:spcPts val="0"/>
              </a:spcBef>
              <a:spcAft>
                <a:spcPts val="0"/>
              </a:spcAft>
              <a:buNone/>
            </a:pPr>
            <a:r>
              <a:rPr lang="en"/>
              <a:t>And it has a very simple querying language which is very similar to sql. So, in this course…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4e1845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4e1845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we will talk about the basics of hive. We will understand the overview of hive, why we need it and what is its basic </a:t>
            </a:r>
            <a:r>
              <a:rPr lang="en" sz="1400"/>
              <a:t>architecture</a:t>
            </a:r>
            <a:r>
              <a:rPr lang="en" sz="1400"/>
              <a: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87d4d81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87d4d81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move on to implementing some basic commands in Hive. Here we will broadly cover the data definition commands that will come in handy while working in Hive.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7d4d81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87d4d81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Once we cover that, we will look at the necessary commands for query the data in Hive. Here we will cover commands to filter data, group data, sort the data, and a couple of other commands.</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87d4d811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87d4d811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this, we move onto implementing joins in Hive.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87d4d811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87d4d811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will cover the concepts of </a:t>
            </a:r>
            <a:r>
              <a:rPr lang="en" sz="1400"/>
              <a:t>partitioning</a:t>
            </a:r>
            <a:r>
              <a:rPr lang="en" sz="1400"/>
              <a:t> and bucketing in Hive which are extremely important when dealing with huge amounts of data in Hive.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52400" y="2796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52400" y="2796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52400" y="2796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52400" y="152400"/>
            <a:ext cx="9144000" cy="5143500"/>
          </a:xfrm>
          <a:prstGeom prst="rect">
            <a:avLst/>
          </a:prstGeom>
          <a:noFill/>
          <a:ln>
            <a:noFill/>
          </a:ln>
        </p:spPr>
      </p:pic>
      <p:sp>
        <p:nvSpPr>
          <p:cNvPr id="7" name="Google Shape;7;p1"/>
          <p:cNvSpPr txBox="1"/>
          <p:nvPr>
            <p:ph type="title"/>
          </p:nvPr>
        </p:nvSpPr>
        <p:spPr>
          <a:xfrm>
            <a:off x="152400" y="279650"/>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hyperlink" Target="mailto:training_support@analyticsvidhya.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Fundamentals of Hive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140" name="Google Shape;140;p22"/>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sp>
        <p:nvSpPr>
          <p:cNvPr id="141" name="Google Shape;141;p22"/>
          <p:cNvSpPr/>
          <p:nvPr/>
        </p:nvSpPr>
        <p:spPr>
          <a:xfrm>
            <a:off x="5875100"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3. Hive Query Language</a:t>
            </a:r>
            <a:endParaRPr sz="1100">
              <a:latin typeface="Roboto"/>
              <a:ea typeface="Roboto"/>
              <a:cs typeface="Roboto"/>
              <a:sym typeface="Roboto"/>
            </a:endParaRPr>
          </a:p>
        </p:txBody>
      </p:sp>
      <p:sp>
        <p:nvSpPr>
          <p:cNvPr id="142" name="Google Shape;142;p22"/>
          <p:cNvSpPr/>
          <p:nvPr/>
        </p:nvSpPr>
        <p:spPr>
          <a:xfrm>
            <a:off x="1173550" y="28736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4. Joins</a:t>
            </a:r>
            <a:endParaRPr sz="1100">
              <a:latin typeface="Roboto"/>
              <a:ea typeface="Roboto"/>
              <a:cs typeface="Roboto"/>
              <a:sym typeface="Roboto"/>
            </a:endParaRPr>
          </a:p>
        </p:txBody>
      </p:sp>
      <p:sp>
        <p:nvSpPr>
          <p:cNvPr id="143" name="Google Shape;143;p22"/>
          <p:cNvSpPr/>
          <p:nvPr/>
        </p:nvSpPr>
        <p:spPr>
          <a:xfrm>
            <a:off x="3562425" y="2883900"/>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5. Partitioning &amp; Bucketing</a:t>
            </a:r>
            <a:endParaRPr sz="1100">
              <a:latin typeface="Roboto"/>
              <a:ea typeface="Roboto"/>
              <a:cs typeface="Roboto"/>
              <a:sym typeface="Roboto"/>
            </a:endParaRPr>
          </a:p>
        </p:txBody>
      </p:sp>
      <p:sp>
        <p:nvSpPr>
          <p:cNvPr id="144" name="Google Shape;144;p22"/>
          <p:cNvSpPr/>
          <p:nvPr/>
        </p:nvSpPr>
        <p:spPr>
          <a:xfrm>
            <a:off x="5875100" y="2883900"/>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6. File Formats</a:t>
            </a:r>
            <a:endParaRPr sz="1100">
              <a:latin typeface="Roboto"/>
              <a:ea typeface="Roboto"/>
              <a:cs typeface="Roboto"/>
              <a:sym typeface="Roboto"/>
            </a:endParaRPr>
          </a:p>
        </p:txBody>
      </p:sp>
      <p:pic>
        <p:nvPicPr>
          <p:cNvPr id="145" name="Google Shape;145;p22"/>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146" name="Google Shape;146;p22"/>
          <p:cNvPicPr preferRelativeResize="0"/>
          <p:nvPr/>
        </p:nvPicPr>
        <p:blipFill>
          <a:blip r:embed="rId4">
            <a:alphaModFix/>
          </a:blip>
          <a:stretch>
            <a:fillRect/>
          </a:stretch>
        </p:blipFill>
        <p:spPr>
          <a:xfrm>
            <a:off x="4268275" y="593650"/>
            <a:ext cx="607450" cy="607450"/>
          </a:xfrm>
          <a:prstGeom prst="rect">
            <a:avLst/>
          </a:prstGeom>
          <a:noFill/>
          <a:ln>
            <a:noFill/>
          </a:ln>
        </p:spPr>
      </p:pic>
      <p:pic>
        <p:nvPicPr>
          <p:cNvPr id="147" name="Google Shape;147;p22"/>
          <p:cNvPicPr preferRelativeResize="0"/>
          <p:nvPr/>
        </p:nvPicPr>
        <p:blipFill>
          <a:blip r:embed="rId5">
            <a:alphaModFix/>
          </a:blip>
          <a:stretch>
            <a:fillRect/>
          </a:stretch>
        </p:blipFill>
        <p:spPr>
          <a:xfrm>
            <a:off x="6600075" y="593650"/>
            <a:ext cx="607450" cy="607450"/>
          </a:xfrm>
          <a:prstGeom prst="rect">
            <a:avLst/>
          </a:prstGeom>
          <a:noFill/>
          <a:ln>
            <a:noFill/>
          </a:ln>
        </p:spPr>
      </p:pic>
      <p:pic>
        <p:nvPicPr>
          <p:cNvPr id="148" name="Google Shape;148;p22"/>
          <p:cNvPicPr preferRelativeResize="0"/>
          <p:nvPr/>
        </p:nvPicPr>
        <p:blipFill>
          <a:blip r:embed="rId6">
            <a:alphaModFix/>
          </a:blip>
          <a:stretch>
            <a:fillRect/>
          </a:stretch>
        </p:blipFill>
        <p:spPr>
          <a:xfrm>
            <a:off x="1928900" y="2134400"/>
            <a:ext cx="546700" cy="546700"/>
          </a:xfrm>
          <a:prstGeom prst="rect">
            <a:avLst/>
          </a:prstGeom>
          <a:noFill/>
          <a:ln>
            <a:noFill/>
          </a:ln>
        </p:spPr>
      </p:pic>
      <p:pic>
        <p:nvPicPr>
          <p:cNvPr id="149" name="Google Shape;149;p22"/>
          <p:cNvPicPr preferRelativeResize="0"/>
          <p:nvPr/>
        </p:nvPicPr>
        <p:blipFill>
          <a:blip r:embed="rId7">
            <a:alphaModFix/>
          </a:blip>
          <a:stretch>
            <a:fillRect/>
          </a:stretch>
        </p:blipFill>
        <p:spPr>
          <a:xfrm>
            <a:off x="6630450" y="2134400"/>
            <a:ext cx="546700" cy="546700"/>
          </a:xfrm>
          <a:prstGeom prst="rect">
            <a:avLst/>
          </a:prstGeom>
          <a:noFill/>
          <a:ln>
            <a:noFill/>
          </a:ln>
        </p:spPr>
      </p:pic>
      <p:pic>
        <p:nvPicPr>
          <p:cNvPr id="150" name="Google Shape;150;p22"/>
          <p:cNvPicPr preferRelativeResize="0"/>
          <p:nvPr/>
        </p:nvPicPr>
        <p:blipFill>
          <a:blip r:embed="rId8">
            <a:alphaModFix/>
          </a:blip>
          <a:stretch>
            <a:fillRect/>
          </a:stretch>
        </p:blipFill>
        <p:spPr>
          <a:xfrm>
            <a:off x="4317775" y="2093575"/>
            <a:ext cx="546700" cy="54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156" name="Google Shape;156;p23"/>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sp>
        <p:nvSpPr>
          <p:cNvPr id="157" name="Google Shape;157;p23"/>
          <p:cNvSpPr/>
          <p:nvPr/>
        </p:nvSpPr>
        <p:spPr>
          <a:xfrm>
            <a:off x="5875100"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3. Hive Query Language</a:t>
            </a:r>
            <a:endParaRPr sz="1100">
              <a:latin typeface="Roboto"/>
              <a:ea typeface="Roboto"/>
              <a:cs typeface="Roboto"/>
              <a:sym typeface="Roboto"/>
            </a:endParaRPr>
          </a:p>
        </p:txBody>
      </p:sp>
      <p:sp>
        <p:nvSpPr>
          <p:cNvPr id="158" name="Google Shape;158;p23"/>
          <p:cNvSpPr/>
          <p:nvPr/>
        </p:nvSpPr>
        <p:spPr>
          <a:xfrm>
            <a:off x="1173550" y="28736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4. Joins</a:t>
            </a:r>
            <a:endParaRPr sz="1100">
              <a:latin typeface="Roboto"/>
              <a:ea typeface="Roboto"/>
              <a:cs typeface="Roboto"/>
              <a:sym typeface="Roboto"/>
            </a:endParaRPr>
          </a:p>
        </p:txBody>
      </p:sp>
      <p:sp>
        <p:nvSpPr>
          <p:cNvPr id="159" name="Google Shape;159;p23"/>
          <p:cNvSpPr/>
          <p:nvPr/>
        </p:nvSpPr>
        <p:spPr>
          <a:xfrm>
            <a:off x="3562425" y="2883900"/>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5. Partitioning &amp; Bucketing</a:t>
            </a:r>
            <a:endParaRPr sz="1100">
              <a:latin typeface="Roboto"/>
              <a:ea typeface="Roboto"/>
              <a:cs typeface="Roboto"/>
              <a:sym typeface="Roboto"/>
            </a:endParaRPr>
          </a:p>
        </p:txBody>
      </p:sp>
      <p:sp>
        <p:nvSpPr>
          <p:cNvPr id="160" name="Google Shape;160;p23"/>
          <p:cNvSpPr/>
          <p:nvPr/>
        </p:nvSpPr>
        <p:spPr>
          <a:xfrm>
            <a:off x="5875100" y="2883900"/>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6. File Formats</a:t>
            </a:r>
            <a:endParaRPr sz="1100">
              <a:latin typeface="Roboto"/>
              <a:ea typeface="Roboto"/>
              <a:cs typeface="Roboto"/>
              <a:sym typeface="Roboto"/>
            </a:endParaRPr>
          </a:p>
        </p:txBody>
      </p:sp>
      <p:sp>
        <p:nvSpPr>
          <p:cNvPr id="161" name="Google Shape;161;p23"/>
          <p:cNvSpPr/>
          <p:nvPr/>
        </p:nvSpPr>
        <p:spPr>
          <a:xfrm>
            <a:off x="1173550" y="430652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7. Views in Hive</a:t>
            </a:r>
            <a:endParaRPr sz="1100">
              <a:latin typeface="Roboto"/>
              <a:ea typeface="Roboto"/>
              <a:cs typeface="Roboto"/>
              <a:sym typeface="Roboto"/>
            </a:endParaRPr>
          </a:p>
        </p:txBody>
      </p:sp>
      <p:pic>
        <p:nvPicPr>
          <p:cNvPr id="162" name="Google Shape;162;p23"/>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163" name="Google Shape;163;p23"/>
          <p:cNvPicPr preferRelativeResize="0"/>
          <p:nvPr/>
        </p:nvPicPr>
        <p:blipFill>
          <a:blip r:embed="rId4">
            <a:alphaModFix/>
          </a:blip>
          <a:stretch>
            <a:fillRect/>
          </a:stretch>
        </p:blipFill>
        <p:spPr>
          <a:xfrm>
            <a:off x="4268275" y="593650"/>
            <a:ext cx="607450" cy="607450"/>
          </a:xfrm>
          <a:prstGeom prst="rect">
            <a:avLst/>
          </a:prstGeom>
          <a:noFill/>
          <a:ln>
            <a:noFill/>
          </a:ln>
        </p:spPr>
      </p:pic>
      <p:pic>
        <p:nvPicPr>
          <p:cNvPr id="164" name="Google Shape;164;p23"/>
          <p:cNvPicPr preferRelativeResize="0"/>
          <p:nvPr/>
        </p:nvPicPr>
        <p:blipFill>
          <a:blip r:embed="rId5">
            <a:alphaModFix/>
          </a:blip>
          <a:stretch>
            <a:fillRect/>
          </a:stretch>
        </p:blipFill>
        <p:spPr>
          <a:xfrm>
            <a:off x="6600075" y="593650"/>
            <a:ext cx="607450" cy="607450"/>
          </a:xfrm>
          <a:prstGeom prst="rect">
            <a:avLst/>
          </a:prstGeom>
          <a:noFill/>
          <a:ln>
            <a:noFill/>
          </a:ln>
        </p:spPr>
      </p:pic>
      <p:pic>
        <p:nvPicPr>
          <p:cNvPr id="165" name="Google Shape;165;p23"/>
          <p:cNvPicPr preferRelativeResize="0"/>
          <p:nvPr/>
        </p:nvPicPr>
        <p:blipFill>
          <a:blip r:embed="rId6">
            <a:alphaModFix/>
          </a:blip>
          <a:stretch>
            <a:fillRect/>
          </a:stretch>
        </p:blipFill>
        <p:spPr>
          <a:xfrm>
            <a:off x="1928900" y="2134400"/>
            <a:ext cx="546700" cy="546700"/>
          </a:xfrm>
          <a:prstGeom prst="rect">
            <a:avLst/>
          </a:prstGeom>
          <a:noFill/>
          <a:ln>
            <a:noFill/>
          </a:ln>
        </p:spPr>
      </p:pic>
      <p:pic>
        <p:nvPicPr>
          <p:cNvPr id="166" name="Google Shape;166;p23"/>
          <p:cNvPicPr preferRelativeResize="0"/>
          <p:nvPr/>
        </p:nvPicPr>
        <p:blipFill>
          <a:blip r:embed="rId7">
            <a:alphaModFix/>
          </a:blip>
          <a:stretch>
            <a:fillRect/>
          </a:stretch>
        </p:blipFill>
        <p:spPr>
          <a:xfrm>
            <a:off x="6630450" y="2134400"/>
            <a:ext cx="546700" cy="546700"/>
          </a:xfrm>
          <a:prstGeom prst="rect">
            <a:avLst/>
          </a:prstGeom>
          <a:noFill/>
          <a:ln>
            <a:noFill/>
          </a:ln>
        </p:spPr>
      </p:pic>
      <p:pic>
        <p:nvPicPr>
          <p:cNvPr id="167" name="Google Shape;167;p23"/>
          <p:cNvPicPr preferRelativeResize="0"/>
          <p:nvPr/>
        </p:nvPicPr>
        <p:blipFill>
          <a:blip r:embed="rId8">
            <a:alphaModFix/>
          </a:blip>
          <a:stretch>
            <a:fillRect/>
          </a:stretch>
        </p:blipFill>
        <p:spPr>
          <a:xfrm>
            <a:off x="1898525" y="3514225"/>
            <a:ext cx="607450" cy="607450"/>
          </a:xfrm>
          <a:prstGeom prst="rect">
            <a:avLst/>
          </a:prstGeom>
          <a:noFill/>
          <a:ln>
            <a:noFill/>
          </a:ln>
        </p:spPr>
      </p:pic>
      <p:pic>
        <p:nvPicPr>
          <p:cNvPr id="168" name="Google Shape;168;p23"/>
          <p:cNvPicPr preferRelativeResize="0"/>
          <p:nvPr/>
        </p:nvPicPr>
        <p:blipFill>
          <a:blip r:embed="rId9">
            <a:alphaModFix/>
          </a:blip>
          <a:stretch>
            <a:fillRect/>
          </a:stretch>
        </p:blipFill>
        <p:spPr>
          <a:xfrm>
            <a:off x="4317775" y="2093575"/>
            <a:ext cx="546700" cy="54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628801" y="485150"/>
            <a:ext cx="7908600" cy="478200"/>
          </a:xfrm>
          <a:prstGeom prst="rect">
            <a:avLst/>
          </a:prstGeom>
          <a:noFill/>
          <a:ln>
            <a:noFill/>
          </a:ln>
        </p:spPr>
        <p:txBody>
          <a:bodyPr anchorCtr="0" anchor="ctr" bIns="34275" lIns="34275" spcFirstLastPara="1" rIns="34275" wrap="square" tIns="3427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FF0000"/>
                </a:solidFill>
                <a:latin typeface="Roboto"/>
                <a:ea typeface="Roboto"/>
                <a:cs typeface="Roboto"/>
                <a:sym typeface="Roboto"/>
              </a:rPr>
              <a:t>Instructors</a:t>
            </a:r>
            <a:endParaRPr sz="2800">
              <a:solidFill>
                <a:srgbClr val="FF0000"/>
              </a:solidFill>
              <a:latin typeface="Roboto"/>
              <a:ea typeface="Roboto"/>
              <a:cs typeface="Roboto"/>
              <a:sym typeface="Roboto"/>
            </a:endParaRPr>
          </a:p>
        </p:txBody>
      </p:sp>
      <p:sp>
        <p:nvSpPr>
          <p:cNvPr id="174" name="Google Shape;174;p24"/>
          <p:cNvSpPr txBox="1"/>
          <p:nvPr/>
        </p:nvSpPr>
        <p:spPr>
          <a:xfrm>
            <a:off x="371790" y="4094215"/>
            <a:ext cx="224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Siddharth Sonkar</a:t>
            </a:r>
            <a:endParaRPr b="1" sz="1600"/>
          </a:p>
        </p:txBody>
      </p:sp>
      <p:sp>
        <p:nvSpPr>
          <p:cNvPr id="175" name="Google Shape;175;p24"/>
          <p:cNvSpPr txBox="1"/>
          <p:nvPr/>
        </p:nvSpPr>
        <p:spPr>
          <a:xfrm>
            <a:off x="6487646" y="4053325"/>
            <a:ext cx="224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Harshit Nagpal</a:t>
            </a:r>
            <a:endParaRPr b="1" sz="1600"/>
          </a:p>
        </p:txBody>
      </p:sp>
      <p:pic>
        <p:nvPicPr>
          <p:cNvPr id="176" name="Google Shape;176;p24"/>
          <p:cNvPicPr preferRelativeResize="0"/>
          <p:nvPr/>
        </p:nvPicPr>
        <p:blipFill>
          <a:blip r:embed="rId3">
            <a:alphaModFix/>
          </a:blip>
          <a:stretch>
            <a:fillRect/>
          </a:stretch>
        </p:blipFill>
        <p:spPr>
          <a:xfrm>
            <a:off x="311900" y="1418325"/>
            <a:ext cx="2486517" cy="2577676"/>
          </a:xfrm>
          <a:prstGeom prst="rect">
            <a:avLst/>
          </a:prstGeom>
          <a:noFill/>
          <a:ln>
            <a:noFill/>
          </a:ln>
        </p:spPr>
      </p:pic>
      <p:pic>
        <p:nvPicPr>
          <p:cNvPr id="177" name="Google Shape;177;p24"/>
          <p:cNvPicPr preferRelativeResize="0"/>
          <p:nvPr/>
        </p:nvPicPr>
        <p:blipFill rotWithShape="1">
          <a:blip r:embed="rId4">
            <a:alphaModFix/>
          </a:blip>
          <a:srcRect b="0" l="0" r="5069" t="22366"/>
          <a:stretch/>
        </p:blipFill>
        <p:spPr>
          <a:xfrm>
            <a:off x="3297700" y="1417200"/>
            <a:ext cx="2486526" cy="2649999"/>
          </a:xfrm>
          <a:prstGeom prst="rect">
            <a:avLst/>
          </a:prstGeom>
          <a:noFill/>
          <a:ln>
            <a:noFill/>
          </a:ln>
        </p:spPr>
      </p:pic>
      <p:sp>
        <p:nvSpPr>
          <p:cNvPr id="178" name="Google Shape;178;p24"/>
          <p:cNvSpPr txBox="1"/>
          <p:nvPr/>
        </p:nvSpPr>
        <p:spPr>
          <a:xfrm>
            <a:off x="3439093" y="4082835"/>
            <a:ext cx="224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Aniruddha Bhandari</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47873" l="0" r="0" t="0"/>
          <a:stretch/>
        </p:blipFill>
        <p:spPr>
          <a:xfrm>
            <a:off x="1384450" y="1355351"/>
            <a:ext cx="967175" cy="643500"/>
          </a:xfrm>
          <a:prstGeom prst="rect">
            <a:avLst/>
          </a:prstGeom>
          <a:noFill/>
          <a:ln>
            <a:noFill/>
          </a:ln>
        </p:spPr>
      </p:pic>
      <p:sp>
        <p:nvSpPr>
          <p:cNvPr id="184" name="Google Shape;184;p25"/>
          <p:cNvSpPr txBox="1"/>
          <p:nvPr/>
        </p:nvSpPr>
        <p:spPr>
          <a:xfrm>
            <a:off x="2985175" y="1456000"/>
            <a:ext cx="31053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Discussion Forum</a:t>
            </a:r>
            <a:endParaRPr sz="1800">
              <a:latin typeface="Roboto"/>
              <a:ea typeface="Roboto"/>
              <a:cs typeface="Roboto"/>
              <a:sym typeface="Roboto"/>
            </a:endParaRPr>
          </a:p>
        </p:txBody>
      </p:sp>
      <p:sp>
        <p:nvSpPr>
          <p:cNvPr id="185" name="Google Shape;185;p25"/>
          <p:cNvSpPr txBox="1"/>
          <p:nvPr/>
        </p:nvSpPr>
        <p:spPr>
          <a:xfrm>
            <a:off x="628801" y="332750"/>
            <a:ext cx="7908600" cy="478200"/>
          </a:xfrm>
          <a:prstGeom prst="rect">
            <a:avLst/>
          </a:prstGeom>
          <a:noFill/>
          <a:ln>
            <a:noFill/>
          </a:ln>
        </p:spPr>
        <p:txBody>
          <a:bodyPr anchorCtr="0" anchor="ctr" bIns="34275" lIns="34275" spcFirstLastPara="1" rIns="34275" wrap="square" tIns="3427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FF0000"/>
                </a:solidFill>
                <a:latin typeface="Roboto"/>
                <a:ea typeface="Roboto"/>
                <a:cs typeface="Roboto"/>
                <a:sym typeface="Roboto"/>
              </a:rPr>
              <a:t>Course Support</a:t>
            </a:r>
            <a:endParaRPr sz="2800">
              <a:solidFill>
                <a:srgbClr val="FF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rotWithShape="1">
          <a:blip r:embed="rId3">
            <a:alphaModFix/>
          </a:blip>
          <a:srcRect b="47873" l="0" r="0" t="0"/>
          <a:stretch/>
        </p:blipFill>
        <p:spPr>
          <a:xfrm>
            <a:off x="1384450" y="1355351"/>
            <a:ext cx="967175" cy="643500"/>
          </a:xfrm>
          <a:prstGeom prst="rect">
            <a:avLst/>
          </a:prstGeom>
          <a:noFill/>
          <a:ln>
            <a:noFill/>
          </a:ln>
        </p:spPr>
      </p:pic>
      <p:pic>
        <p:nvPicPr>
          <p:cNvPr id="191" name="Google Shape;191;p26"/>
          <p:cNvPicPr preferRelativeResize="0"/>
          <p:nvPr/>
        </p:nvPicPr>
        <p:blipFill>
          <a:blip r:embed="rId4">
            <a:alphaModFix/>
          </a:blip>
          <a:stretch>
            <a:fillRect/>
          </a:stretch>
        </p:blipFill>
        <p:spPr>
          <a:xfrm>
            <a:off x="1509325" y="2616613"/>
            <a:ext cx="717425" cy="471375"/>
          </a:xfrm>
          <a:prstGeom prst="rect">
            <a:avLst/>
          </a:prstGeom>
          <a:noFill/>
          <a:ln>
            <a:noFill/>
          </a:ln>
        </p:spPr>
      </p:pic>
      <p:sp>
        <p:nvSpPr>
          <p:cNvPr id="192" name="Google Shape;192;p26"/>
          <p:cNvSpPr txBox="1"/>
          <p:nvPr/>
        </p:nvSpPr>
        <p:spPr>
          <a:xfrm>
            <a:off x="2985175" y="1456000"/>
            <a:ext cx="31053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Discussion Forum</a:t>
            </a:r>
            <a:endParaRPr sz="1800">
              <a:latin typeface="Roboto"/>
              <a:ea typeface="Roboto"/>
              <a:cs typeface="Roboto"/>
              <a:sym typeface="Roboto"/>
            </a:endParaRPr>
          </a:p>
        </p:txBody>
      </p:sp>
      <p:sp>
        <p:nvSpPr>
          <p:cNvPr id="193" name="Google Shape;193;p26"/>
          <p:cNvSpPr txBox="1"/>
          <p:nvPr/>
        </p:nvSpPr>
        <p:spPr>
          <a:xfrm>
            <a:off x="2985175" y="2599000"/>
            <a:ext cx="5152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Email - </a:t>
            </a:r>
            <a:r>
              <a:rPr lang="en" sz="1800" u="sng">
                <a:solidFill>
                  <a:schemeClr val="hlink"/>
                </a:solidFill>
                <a:latin typeface="Roboto"/>
                <a:ea typeface="Roboto"/>
                <a:cs typeface="Roboto"/>
                <a:sym typeface="Roboto"/>
                <a:hlinkClick r:id="rId5"/>
              </a:rPr>
              <a:t>training_queries@analyticsvidhya.com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94" name="Google Shape;194;p26"/>
          <p:cNvSpPr txBox="1"/>
          <p:nvPr/>
        </p:nvSpPr>
        <p:spPr>
          <a:xfrm>
            <a:off x="628801" y="332750"/>
            <a:ext cx="7908600" cy="478200"/>
          </a:xfrm>
          <a:prstGeom prst="rect">
            <a:avLst/>
          </a:prstGeom>
          <a:noFill/>
          <a:ln>
            <a:noFill/>
          </a:ln>
        </p:spPr>
        <p:txBody>
          <a:bodyPr anchorCtr="0" anchor="ctr" bIns="34275" lIns="34275" spcFirstLastPara="1" rIns="34275" wrap="square" tIns="3427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FF0000"/>
                </a:solidFill>
                <a:latin typeface="Roboto"/>
                <a:ea typeface="Roboto"/>
                <a:cs typeface="Roboto"/>
                <a:sym typeface="Roboto"/>
              </a:rPr>
              <a:t>Course Support</a:t>
            </a:r>
            <a:endParaRPr sz="2800">
              <a:solidFill>
                <a:srgbClr val="FF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76213" y="1047750"/>
            <a:ext cx="8791575" cy="304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mt="70000"/>
          </a:blip>
          <a:stretch>
            <a:fillRect/>
          </a:stretch>
        </p:blipFill>
        <p:spPr>
          <a:xfrm>
            <a:off x="2416725" y="832950"/>
            <a:ext cx="4057051" cy="2227066"/>
          </a:xfrm>
          <a:prstGeom prst="rect">
            <a:avLst/>
          </a:prstGeom>
          <a:noFill/>
          <a:ln>
            <a:noFill/>
          </a:ln>
        </p:spPr>
      </p:pic>
      <p:pic>
        <p:nvPicPr>
          <p:cNvPr id="67" name="Google Shape;67;p15"/>
          <p:cNvPicPr preferRelativeResize="0"/>
          <p:nvPr/>
        </p:nvPicPr>
        <p:blipFill>
          <a:blip r:embed="rId4">
            <a:alphaModFix/>
          </a:blip>
          <a:stretch>
            <a:fillRect/>
          </a:stretch>
        </p:blipFill>
        <p:spPr>
          <a:xfrm>
            <a:off x="2821261" y="1097823"/>
            <a:ext cx="335101" cy="347592"/>
          </a:xfrm>
          <a:prstGeom prst="rect">
            <a:avLst/>
          </a:prstGeom>
          <a:noFill/>
          <a:ln>
            <a:noFill/>
          </a:ln>
        </p:spPr>
      </p:pic>
      <p:pic>
        <p:nvPicPr>
          <p:cNvPr id="68" name="Google Shape;68;p15"/>
          <p:cNvPicPr preferRelativeResize="0"/>
          <p:nvPr/>
        </p:nvPicPr>
        <p:blipFill>
          <a:blip r:embed="rId5">
            <a:alphaModFix/>
          </a:blip>
          <a:stretch>
            <a:fillRect/>
          </a:stretch>
        </p:blipFill>
        <p:spPr>
          <a:xfrm>
            <a:off x="3167520" y="3060012"/>
            <a:ext cx="2555459" cy="687588"/>
          </a:xfrm>
          <a:prstGeom prst="rect">
            <a:avLst/>
          </a:prstGeom>
          <a:noFill/>
          <a:ln>
            <a:noFill/>
          </a:ln>
        </p:spPr>
      </p:pic>
      <p:pic>
        <p:nvPicPr>
          <p:cNvPr id="69" name="Google Shape;69;p15"/>
          <p:cNvPicPr preferRelativeResize="0"/>
          <p:nvPr/>
        </p:nvPicPr>
        <p:blipFill>
          <a:blip r:embed="rId4">
            <a:alphaModFix/>
          </a:blip>
          <a:stretch>
            <a:fillRect/>
          </a:stretch>
        </p:blipFill>
        <p:spPr>
          <a:xfrm>
            <a:off x="3245424" y="2064893"/>
            <a:ext cx="335101" cy="347592"/>
          </a:xfrm>
          <a:prstGeom prst="rect">
            <a:avLst/>
          </a:prstGeom>
          <a:noFill/>
          <a:ln>
            <a:noFill/>
          </a:ln>
        </p:spPr>
      </p:pic>
      <p:pic>
        <p:nvPicPr>
          <p:cNvPr id="70" name="Google Shape;70;p15"/>
          <p:cNvPicPr preferRelativeResize="0"/>
          <p:nvPr/>
        </p:nvPicPr>
        <p:blipFill>
          <a:blip r:embed="rId4">
            <a:alphaModFix/>
          </a:blip>
          <a:stretch>
            <a:fillRect/>
          </a:stretch>
        </p:blipFill>
        <p:spPr>
          <a:xfrm>
            <a:off x="5215058" y="1097823"/>
            <a:ext cx="335101" cy="347592"/>
          </a:xfrm>
          <a:prstGeom prst="rect">
            <a:avLst/>
          </a:prstGeom>
          <a:noFill/>
          <a:ln>
            <a:noFill/>
          </a:ln>
        </p:spPr>
      </p:pic>
      <p:pic>
        <p:nvPicPr>
          <p:cNvPr id="71" name="Google Shape;71;p15"/>
          <p:cNvPicPr preferRelativeResize="0"/>
          <p:nvPr/>
        </p:nvPicPr>
        <p:blipFill>
          <a:blip r:embed="rId4">
            <a:alphaModFix/>
          </a:blip>
          <a:stretch>
            <a:fillRect/>
          </a:stretch>
        </p:blipFill>
        <p:spPr>
          <a:xfrm>
            <a:off x="4357595" y="1836293"/>
            <a:ext cx="335101" cy="347592"/>
          </a:xfrm>
          <a:prstGeom prst="rect">
            <a:avLst/>
          </a:prstGeom>
          <a:noFill/>
          <a:ln>
            <a:noFill/>
          </a:ln>
        </p:spPr>
      </p:pic>
      <p:pic>
        <p:nvPicPr>
          <p:cNvPr id="72" name="Google Shape;72;p15"/>
          <p:cNvPicPr preferRelativeResize="0"/>
          <p:nvPr/>
        </p:nvPicPr>
        <p:blipFill rotWithShape="1">
          <a:blip r:embed="rId6">
            <a:alphaModFix/>
          </a:blip>
          <a:srcRect b="0" l="0" r="48078" t="0"/>
          <a:stretch/>
        </p:blipFill>
        <p:spPr>
          <a:xfrm>
            <a:off x="2519855" y="3791970"/>
            <a:ext cx="543000" cy="788100"/>
          </a:xfrm>
          <a:prstGeom prst="rect">
            <a:avLst/>
          </a:prstGeom>
          <a:noFill/>
          <a:ln>
            <a:noFill/>
          </a:ln>
        </p:spPr>
      </p:pic>
      <p:pic>
        <p:nvPicPr>
          <p:cNvPr id="73" name="Google Shape;73;p15"/>
          <p:cNvPicPr preferRelativeResize="0"/>
          <p:nvPr/>
        </p:nvPicPr>
        <p:blipFill>
          <a:blip r:embed="rId7">
            <a:alphaModFix/>
          </a:blip>
          <a:stretch>
            <a:fillRect/>
          </a:stretch>
        </p:blipFill>
        <p:spPr>
          <a:xfrm>
            <a:off x="3538966" y="3902514"/>
            <a:ext cx="776015" cy="567020"/>
          </a:xfrm>
          <a:prstGeom prst="rect">
            <a:avLst/>
          </a:prstGeom>
          <a:noFill/>
          <a:ln>
            <a:noFill/>
          </a:ln>
        </p:spPr>
      </p:pic>
      <p:pic>
        <p:nvPicPr>
          <p:cNvPr id="74" name="Google Shape;74;p15"/>
          <p:cNvPicPr preferRelativeResize="0"/>
          <p:nvPr/>
        </p:nvPicPr>
        <p:blipFill>
          <a:blip r:embed="rId8">
            <a:alphaModFix/>
          </a:blip>
          <a:stretch>
            <a:fillRect/>
          </a:stretch>
        </p:blipFill>
        <p:spPr>
          <a:xfrm>
            <a:off x="4599093" y="3887155"/>
            <a:ext cx="776100" cy="597600"/>
          </a:xfrm>
          <a:prstGeom prst="rect">
            <a:avLst/>
          </a:prstGeom>
          <a:noFill/>
          <a:ln>
            <a:noFill/>
          </a:ln>
        </p:spPr>
      </p:pic>
      <p:pic>
        <p:nvPicPr>
          <p:cNvPr id="75" name="Google Shape;75;p15"/>
          <p:cNvPicPr preferRelativeResize="0"/>
          <p:nvPr/>
        </p:nvPicPr>
        <p:blipFill>
          <a:blip r:embed="rId9">
            <a:alphaModFix/>
          </a:blip>
          <a:stretch>
            <a:fillRect/>
          </a:stretch>
        </p:blipFill>
        <p:spPr>
          <a:xfrm>
            <a:off x="5638807" y="4111711"/>
            <a:ext cx="810947" cy="269643"/>
          </a:xfrm>
          <a:prstGeom prst="rect">
            <a:avLst/>
          </a:prstGeom>
          <a:noFill/>
          <a:ln>
            <a:noFill/>
          </a:ln>
        </p:spPr>
      </p:pic>
      <p:pic>
        <p:nvPicPr>
          <p:cNvPr id="76" name="Google Shape;76;p15"/>
          <p:cNvPicPr preferRelativeResize="0"/>
          <p:nvPr/>
        </p:nvPicPr>
        <p:blipFill>
          <a:blip r:embed="rId10">
            <a:alphaModFix/>
          </a:blip>
          <a:stretch>
            <a:fillRect/>
          </a:stretch>
        </p:blipFill>
        <p:spPr>
          <a:xfrm>
            <a:off x="6781453" y="3973163"/>
            <a:ext cx="607446" cy="546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4065261" y="684533"/>
            <a:ext cx="1013475" cy="912125"/>
          </a:xfrm>
          <a:prstGeom prst="rect">
            <a:avLst/>
          </a:prstGeom>
          <a:noFill/>
          <a:ln>
            <a:noFill/>
          </a:ln>
        </p:spPr>
      </p:pic>
      <p:sp>
        <p:nvSpPr>
          <p:cNvPr id="82" name="Google Shape;82;p16"/>
          <p:cNvSpPr/>
          <p:nvPr/>
        </p:nvSpPr>
        <p:spPr>
          <a:xfrm>
            <a:off x="2825700" y="2192250"/>
            <a:ext cx="3492600" cy="3795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00000"/>
                </a:solidFill>
                <a:latin typeface="Roboto"/>
                <a:ea typeface="Roboto"/>
                <a:cs typeface="Roboto"/>
                <a:sym typeface="Roboto"/>
              </a:rPr>
              <a:t>Data Warehouse built on top of Hadoop</a:t>
            </a:r>
            <a:endParaRPr>
              <a:latin typeface="Roboto"/>
              <a:ea typeface="Roboto"/>
              <a:cs typeface="Roboto"/>
              <a:sym typeface="Roboto"/>
            </a:endParaRPr>
          </a:p>
        </p:txBody>
      </p:sp>
      <p:sp>
        <p:nvSpPr>
          <p:cNvPr id="83" name="Google Shape;83;p16"/>
          <p:cNvSpPr/>
          <p:nvPr/>
        </p:nvSpPr>
        <p:spPr>
          <a:xfrm>
            <a:off x="2825700" y="2725650"/>
            <a:ext cx="3492600" cy="3795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Roboto"/>
                <a:ea typeface="Roboto"/>
                <a:cs typeface="Roboto"/>
                <a:sym typeface="Roboto"/>
              </a:rPr>
              <a:t>Analysis of big data in tabular format</a:t>
            </a:r>
            <a:endParaRPr>
              <a:latin typeface="Roboto"/>
              <a:ea typeface="Roboto"/>
              <a:cs typeface="Roboto"/>
              <a:sym typeface="Roboto"/>
            </a:endParaRPr>
          </a:p>
        </p:txBody>
      </p:sp>
      <p:sp>
        <p:nvSpPr>
          <p:cNvPr id="84" name="Google Shape;84;p16"/>
          <p:cNvSpPr/>
          <p:nvPr/>
        </p:nvSpPr>
        <p:spPr>
          <a:xfrm>
            <a:off x="2825700" y="3259050"/>
            <a:ext cx="3492600" cy="3795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Roboto"/>
                <a:ea typeface="Roboto"/>
                <a:cs typeface="Roboto"/>
                <a:sym typeface="Roboto"/>
              </a:rPr>
              <a:t>Simple querying language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1898528" y="624013"/>
            <a:ext cx="607446" cy="546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96" name="Google Shape;96;p18"/>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pic>
        <p:nvPicPr>
          <p:cNvPr id="97" name="Google Shape;97;p18"/>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98" name="Google Shape;98;p18"/>
          <p:cNvPicPr preferRelativeResize="0"/>
          <p:nvPr/>
        </p:nvPicPr>
        <p:blipFill>
          <a:blip r:embed="rId4">
            <a:alphaModFix/>
          </a:blip>
          <a:stretch>
            <a:fillRect/>
          </a:stretch>
        </p:blipFill>
        <p:spPr>
          <a:xfrm>
            <a:off x="4268275" y="593650"/>
            <a:ext cx="607450" cy="60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104" name="Google Shape;104;p19"/>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sp>
        <p:nvSpPr>
          <p:cNvPr id="105" name="Google Shape;105;p19"/>
          <p:cNvSpPr/>
          <p:nvPr/>
        </p:nvSpPr>
        <p:spPr>
          <a:xfrm>
            <a:off x="5875100"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3. Hive Query Language</a:t>
            </a:r>
            <a:endParaRPr sz="1100">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107" name="Google Shape;107;p19"/>
          <p:cNvPicPr preferRelativeResize="0"/>
          <p:nvPr/>
        </p:nvPicPr>
        <p:blipFill>
          <a:blip r:embed="rId4">
            <a:alphaModFix/>
          </a:blip>
          <a:stretch>
            <a:fillRect/>
          </a:stretch>
        </p:blipFill>
        <p:spPr>
          <a:xfrm>
            <a:off x="4268275" y="593650"/>
            <a:ext cx="607450" cy="607450"/>
          </a:xfrm>
          <a:prstGeom prst="rect">
            <a:avLst/>
          </a:prstGeom>
          <a:noFill/>
          <a:ln>
            <a:noFill/>
          </a:ln>
        </p:spPr>
      </p:pic>
      <p:pic>
        <p:nvPicPr>
          <p:cNvPr id="108" name="Google Shape;108;p19"/>
          <p:cNvPicPr preferRelativeResize="0"/>
          <p:nvPr/>
        </p:nvPicPr>
        <p:blipFill>
          <a:blip r:embed="rId5">
            <a:alphaModFix/>
          </a:blip>
          <a:stretch>
            <a:fillRect/>
          </a:stretch>
        </p:blipFill>
        <p:spPr>
          <a:xfrm>
            <a:off x="6600075" y="593650"/>
            <a:ext cx="607450" cy="60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114" name="Google Shape;114;p20"/>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sp>
        <p:nvSpPr>
          <p:cNvPr id="115" name="Google Shape;115;p20"/>
          <p:cNvSpPr/>
          <p:nvPr/>
        </p:nvSpPr>
        <p:spPr>
          <a:xfrm>
            <a:off x="5875100"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3. Hive Query Language</a:t>
            </a:r>
            <a:endParaRPr sz="1100">
              <a:latin typeface="Roboto"/>
              <a:ea typeface="Roboto"/>
              <a:cs typeface="Roboto"/>
              <a:sym typeface="Roboto"/>
            </a:endParaRPr>
          </a:p>
        </p:txBody>
      </p:sp>
      <p:sp>
        <p:nvSpPr>
          <p:cNvPr id="116" name="Google Shape;116;p20"/>
          <p:cNvSpPr/>
          <p:nvPr/>
        </p:nvSpPr>
        <p:spPr>
          <a:xfrm>
            <a:off x="1173550" y="28736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4. Joins</a:t>
            </a:r>
            <a:endParaRPr sz="1100">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118" name="Google Shape;118;p20"/>
          <p:cNvPicPr preferRelativeResize="0"/>
          <p:nvPr/>
        </p:nvPicPr>
        <p:blipFill>
          <a:blip r:embed="rId4">
            <a:alphaModFix/>
          </a:blip>
          <a:stretch>
            <a:fillRect/>
          </a:stretch>
        </p:blipFill>
        <p:spPr>
          <a:xfrm>
            <a:off x="4268275" y="593650"/>
            <a:ext cx="607450" cy="607450"/>
          </a:xfrm>
          <a:prstGeom prst="rect">
            <a:avLst/>
          </a:prstGeom>
          <a:noFill/>
          <a:ln>
            <a:noFill/>
          </a:ln>
        </p:spPr>
      </p:pic>
      <p:pic>
        <p:nvPicPr>
          <p:cNvPr id="119" name="Google Shape;119;p20"/>
          <p:cNvPicPr preferRelativeResize="0"/>
          <p:nvPr/>
        </p:nvPicPr>
        <p:blipFill>
          <a:blip r:embed="rId5">
            <a:alphaModFix/>
          </a:blip>
          <a:stretch>
            <a:fillRect/>
          </a:stretch>
        </p:blipFill>
        <p:spPr>
          <a:xfrm>
            <a:off x="6600075" y="593650"/>
            <a:ext cx="607450" cy="607450"/>
          </a:xfrm>
          <a:prstGeom prst="rect">
            <a:avLst/>
          </a:prstGeom>
          <a:noFill/>
          <a:ln>
            <a:noFill/>
          </a:ln>
        </p:spPr>
      </p:pic>
      <p:pic>
        <p:nvPicPr>
          <p:cNvPr id="120" name="Google Shape;120;p20"/>
          <p:cNvPicPr preferRelativeResize="0"/>
          <p:nvPr/>
        </p:nvPicPr>
        <p:blipFill>
          <a:blip r:embed="rId6">
            <a:alphaModFix/>
          </a:blip>
          <a:stretch>
            <a:fillRect/>
          </a:stretch>
        </p:blipFill>
        <p:spPr>
          <a:xfrm>
            <a:off x="1928900" y="2134400"/>
            <a:ext cx="546700" cy="54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1173550" y="14299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1. Introducing Hive</a:t>
            </a:r>
            <a:endParaRPr sz="1100">
              <a:latin typeface="Roboto"/>
              <a:ea typeface="Roboto"/>
              <a:cs typeface="Roboto"/>
              <a:sym typeface="Roboto"/>
            </a:endParaRPr>
          </a:p>
        </p:txBody>
      </p:sp>
      <p:sp>
        <p:nvSpPr>
          <p:cNvPr id="126" name="Google Shape;126;p21"/>
          <p:cNvSpPr/>
          <p:nvPr/>
        </p:nvSpPr>
        <p:spPr>
          <a:xfrm>
            <a:off x="3562425"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2. Basic Hive Commands</a:t>
            </a:r>
            <a:endParaRPr sz="1100">
              <a:latin typeface="Roboto"/>
              <a:ea typeface="Roboto"/>
              <a:cs typeface="Roboto"/>
              <a:sym typeface="Roboto"/>
            </a:endParaRPr>
          </a:p>
        </p:txBody>
      </p:sp>
      <p:sp>
        <p:nvSpPr>
          <p:cNvPr id="127" name="Google Shape;127;p21"/>
          <p:cNvSpPr/>
          <p:nvPr/>
        </p:nvSpPr>
        <p:spPr>
          <a:xfrm>
            <a:off x="5875100" y="1429975"/>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3. Hive Query Language</a:t>
            </a:r>
            <a:endParaRPr sz="1100">
              <a:latin typeface="Roboto"/>
              <a:ea typeface="Roboto"/>
              <a:cs typeface="Roboto"/>
              <a:sym typeface="Roboto"/>
            </a:endParaRPr>
          </a:p>
        </p:txBody>
      </p:sp>
      <p:sp>
        <p:nvSpPr>
          <p:cNvPr id="128" name="Google Shape;128;p21"/>
          <p:cNvSpPr/>
          <p:nvPr/>
        </p:nvSpPr>
        <p:spPr>
          <a:xfrm>
            <a:off x="1173550" y="2873675"/>
            <a:ext cx="21336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4. Joins</a:t>
            </a:r>
            <a:endParaRPr sz="1100">
              <a:latin typeface="Roboto"/>
              <a:ea typeface="Roboto"/>
              <a:cs typeface="Roboto"/>
              <a:sym typeface="Roboto"/>
            </a:endParaRPr>
          </a:p>
        </p:txBody>
      </p:sp>
      <p:sp>
        <p:nvSpPr>
          <p:cNvPr id="129" name="Google Shape;129;p21"/>
          <p:cNvSpPr/>
          <p:nvPr/>
        </p:nvSpPr>
        <p:spPr>
          <a:xfrm>
            <a:off x="3562425" y="2883900"/>
            <a:ext cx="2057400" cy="303300"/>
          </a:xfrm>
          <a:prstGeom prst="roundRect">
            <a:avLst>
              <a:gd fmla="val 16667" name="adj"/>
            </a:avLst>
          </a:prstGeom>
          <a:solidFill>
            <a:srgbClr val="F4CCCC"/>
          </a:solidFill>
          <a:ln cap="flat" cmpd="sng" w="2857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5. Partitioning &amp; Bucketing</a:t>
            </a:r>
            <a:endParaRPr sz="1100">
              <a:latin typeface="Roboto"/>
              <a:ea typeface="Roboto"/>
              <a:cs typeface="Roboto"/>
              <a:sym typeface="Roboto"/>
            </a:endParaRPr>
          </a:p>
        </p:txBody>
      </p:sp>
      <p:pic>
        <p:nvPicPr>
          <p:cNvPr id="130" name="Google Shape;130;p21"/>
          <p:cNvPicPr preferRelativeResize="0"/>
          <p:nvPr/>
        </p:nvPicPr>
        <p:blipFill>
          <a:blip r:embed="rId3">
            <a:alphaModFix/>
          </a:blip>
          <a:stretch>
            <a:fillRect/>
          </a:stretch>
        </p:blipFill>
        <p:spPr>
          <a:xfrm>
            <a:off x="1898528" y="624013"/>
            <a:ext cx="607446" cy="546712"/>
          </a:xfrm>
          <a:prstGeom prst="rect">
            <a:avLst/>
          </a:prstGeom>
          <a:noFill/>
          <a:ln>
            <a:noFill/>
          </a:ln>
        </p:spPr>
      </p:pic>
      <p:pic>
        <p:nvPicPr>
          <p:cNvPr id="131" name="Google Shape;131;p21"/>
          <p:cNvPicPr preferRelativeResize="0"/>
          <p:nvPr/>
        </p:nvPicPr>
        <p:blipFill>
          <a:blip r:embed="rId4">
            <a:alphaModFix/>
          </a:blip>
          <a:stretch>
            <a:fillRect/>
          </a:stretch>
        </p:blipFill>
        <p:spPr>
          <a:xfrm>
            <a:off x="4268275" y="593650"/>
            <a:ext cx="607450" cy="607450"/>
          </a:xfrm>
          <a:prstGeom prst="rect">
            <a:avLst/>
          </a:prstGeom>
          <a:noFill/>
          <a:ln>
            <a:noFill/>
          </a:ln>
        </p:spPr>
      </p:pic>
      <p:pic>
        <p:nvPicPr>
          <p:cNvPr id="132" name="Google Shape;132;p21"/>
          <p:cNvPicPr preferRelativeResize="0"/>
          <p:nvPr/>
        </p:nvPicPr>
        <p:blipFill>
          <a:blip r:embed="rId5">
            <a:alphaModFix/>
          </a:blip>
          <a:stretch>
            <a:fillRect/>
          </a:stretch>
        </p:blipFill>
        <p:spPr>
          <a:xfrm>
            <a:off x="6600075" y="593650"/>
            <a:ext cx="607450" cy="607450"/>
          </a:xfrm>
          <a:prstGeom prst="rect">
            <a:avLst/>
          </a:prstGeom>
          <a:noFill/>
          <a:ln>
            <a:noFill/>
          </a:ln>
        </p:spPr>
      </p:pic>
      <p:pic>
        <p:nvPicPr>
          <p:cNvPr id="133" name="Google Shape;133;p21"/>
          <p:cNvPicPr preferRelativeResize="0"/>
          <p:nvPr/>
        </p:nvPicPr>
        <p:blipFill>
          <a:blip r:embed="rId6">
            <a:alphaModFix/>
          </a:blip>
          <a:stretch>
            <a:fillRect/>
          </a:stretch>
        </p:blipFill>
        <p:spPr>
          <a:xfrm>
            <a:off x="1928900" y="2134400"/>
            <a:ext cx="546700" cy="546700"/>
          </a:xfrm>
          <a:prstGeom prst="rect">
            <a:avLst/>
          </a:prstGeom>
          <a:noFill/>
          <a:ln>
            <a:noFill/>
          </a:ln>
        </p:spPr>
      </p:pic>
      <p:pic>
        <p:nvPicPr>
          <p:cNvPr id="134" name="Google Shape;134;p21"/>
          <p:cNvPicPr preferRelativeResize="0"/>
          <p:nvPr/>
        </p:nvPicPr>
        <p:blipFill>
          <a:blip r:embed="rId7">
            <a:alphaModFix/>
          </a:blip>
          <a:stretch>
            <a:fillRect/>
          </a:stretch>
        </p:blipFill>
        <p:spPr>
          <a:xfrm>
            <a:off x="4317775" y="2093575"/>
            <a:ext cx="546700" cy="54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