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bc5d14b64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bc5d14b64a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Hi. Let’s try and understand what is Hive?</a:t>
            </a:r>
            <a:endParaRPr sz="15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42cd0f4f7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42cd0f4f7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Now, Hive has </a:t>
            </a:r>
            <a:r>
              <a:rPr lang="en" sz="1500">
                <a:solidFill>
                  <a:schemeClr val="dk1"/>
                </a:solidFill>
              </a:rPr>
              <a:t>an SQL like interface known as Hive Query Language or HQL. This makes it very easy for SQL experts to work with Hadoop.</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42cd0f4f7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42cd0f4f7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But </a:t>
            </a:r>
            <a:r>
              <a:rPr lang="en" sz="1500">
                <a:solidFill>
                  <a:schemeClr val="dk1"/>
                </a:solidFill>
              </a:rPr>
              <a:t>Hive </a:t>
            </a:r>
            <a:r>
              <a:rPr lang="en" sz="1500">
                <a:solidFill>
                  <a:schemeClr val="dk1"/>
                </a:solidFill>
              </a:rPr>
              <a:t>actually</a:t>
            </a:r>
            <a:r>
              <a:rPr lang="en" sz="1500">
                <a:solidFill>
                  <a:schemeClr val="dk1"/>
                </a:solidFill>
              </a:rPr>
              <a:t> acts like an abstraction to Mapreduce because any Hive query that we write, is implicitly converted into one or more Mapreduce jobs. So this saves us from the time consuming task of writing Mapreduce code.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42cd0f4f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42cd0f4f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And s</a:t>
            </a:r>
            <a:r>
              <a:rPr lang="en" sz="1500">
                <a:solidFill>
                  <a:schemeClr val="dk1"/>
                </a:solidFill>
              </a:rPr>
              <a:t>ince Hadoop stores data in a file structure format, Hive provides a way to view the data in a tabular format, much like in RDBMS. </a:t>
            </a:r>
            <a:r>
              <a:rPr lang="en" sz="1500">
                <a:solidFill>
                  <a:schemeClr val="dk1"/>
                </a:solidFill>
                <a:highlight>
                  <a:srgbClr val="FF0000"/>
                </a:highlight>
              </a:rPr>
              <a:t>It does it by storing a structure of tables in a separate Metastore. This allows it to easily map the file structure of Hadoop to tabular format, which you see in SQL!</a:t>
            </a:r>
            <a:endParaRPr>
              <a:highlight>
                <a:srgbClr val="FF0000"/>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42cd0f4f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42cd0f4f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rPr>
              <a:t>This makes Hive an extremely popular tool to work with Hadoop framework because we can easily write a mapreduce code in Hive in just a few lines with the relatable interface of a relational database!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42cd0f4f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42cd0f4f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Now, one thing to keep in mind is that Hive is not a relational database. It cannot track real-time processing because of the higher latency compared to RDBMS. </a:t>
            </a:r>
            <a:endParaRPr sz="1500">
              <a:solidFill>
                <a:schemeClr val="dk1"/>
              </a:solidFill>
            </a:endParaRPr>
          </a:p>
          <a:p>
            <a:pPr indent="0" lvl="0" marL="0" rtl="0" algn="l">
              <a:spcBef>
                <a:spcPts val="0"/>
              </a:spcBef>
              <a:spcAft>
                <a:spcPts val="0"/>
              </a:spcAft>
              <a:buNone/>
            </a:pPr>
            <a:r>
              <a:rPr lang="en" sz="1500">
                <a:solidFill>
                  <a:schemeClr val="dk1"/>
                </a:solidFill>
              </a:rPr>
              <a:t>&lt;&lt;click&gt;&gt;</a:t>
            </a:r>
            <a:endParaRPr sz="1500">
              <a:solidFill>
                <a:schemeClr val="dk1"/>
              </a:solidFill>
            </a:endParaRPr>
          </a:p>
          <a:p>
            <a:pPr indent="0" lvl="0" marL="0" rtl="0" algn="l">
              <a:spcBef>
                <a:spcPts val="0"/>
              </a:spcBef>
              <a:spcAft>
                <a:spcPts val="0"/>
              </a:spcAft>
              <a:buNone/>
            </a:pPr>
            <a:r>
              <a:rPr lang="en" sz="1500">
                <a:solidFill>
                  <a:schemeClr val="dk1"/>
                </a:solidFill>
              </a:rPr>
              <a:t>This is because of the batch nature of map-reduce which makes Hive a poor candidate when it comes to writing simple queries that require low-latency. Therefore, it is best suited for processing on huge datasets.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42cd0f4f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42cd0f4f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Now, a lot of companies use Hive for analysing huge amounts of data.</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Airbnb uses Hive to analyse the data stored for over 3 million hosts.</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Guardian, an insurance company, uses Hive </a:t>
            </a:r>
            <a:r>
              <a:rPr lang="en" sz="1400"/>
              <a:t>for batch processing to provide insurance and wealth management products to its over 27 million customers.</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And Vanguard, one of the largest providers of mutual funds in America, uses Hive for performing querying on the data it stores for its customers.</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4e184508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4e184508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That’s it for now. I hope you understood what is hive. See you in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4e18450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4e18450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Back when Facebook started in 2004, it started with a database in the backend. But soon…</a:t>
            </a:r>
            <a:endParaRPr sz="1400"/>
          </a:p>
          <a:p>
            <a:pPr indent="0" lvl="0" marL="0" rtl="0" algn="l">
              <a:spcBef>
                <a:spcPts val="0"/>
              </a:spcBef>
              <a:spcAft>
                <a:spcPts val="0"/>
              </a:spcAft>
              <a:buNone/>
            </a:pPr>
            <a:r>
              <a:rPr lang="en" sz="1400"/>
              <a:t>&lt;&lt;click&gt;&gt;</a:t>
            </a:r>
            <a:endParaRPr sz="1400"/>
          </a:p>
          <a:p>
            <a:pPr indent="0" lvl="0" marL="0" rtl="0" algn="l">
              <a:spcBef>
                <a:spcPts val="0"/>
              </a:spcBef>
              <a:spcAft>
                <a:spcPts val="0"/>
              </a:spcAft>
              <a:buNone/>
            </a:pPr>
            <a:r>
              <a:rPr lang="en" sz="1400"/>
              <a:t>The data started to grow at Facebook and it started becoming difficult to handle such data.</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42cd0f4f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42cd0f4f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So…</a:t>
            </a:r>
            <a:endParaRPr sz="1500">
              <a:solidFill>
                <a:schemeClr val="dk1"/>
              </a:solidFill>
            </a:endParaRPr>
          </a:p>
          <a:p>
            <a:pPr indent="0" lvl="0" marL="0" rtl="0" algn="l">
              <a:spcBef>
                <a:spcPts val="0"/>
              </a:spcBef>
              <a:spcAft>
                <a:spcPts val="0"/>
              </a:spcAft>
              <a:buNone/>
            </a:pPr>
            <a:r>
              <a:rPr lang="en" sz="1500">
                <a:solidFill>
                  <a:schemeClr val="dk1"/>
                </a:solidFill>
              </a:rPr>
              <a:t>&lt;&lt;click&gt;&gt;</a:t>
            </a:r>
            <a:endParaRPr sz="1500">
              <a:solidFill>
                <a:schemeClr val="dk1"/>
              </a:solidFill>
            </a:endParaRPr>
          </a:p>
          <a:p>
            <a:pPr indent="0" lvl="0" marL="0" rtl="0" algn="l">
              <a:spcBef>
                <a:spcPts val="0"/>
              </a:spcBef>
              <a:spcAft>
                <a:spcPts val="0"/>
              </a:spcAft>
              <a:buNone/>
            </a:pPr>
            <a:r>
              <a:rPr lang="en" sz="1500">
                <a:solidFill>
                  <a:schemeClr val="dk1"/>
                </a:solidFill>
              </a:rPr>
              <a:t>Facebook decided to move to Hadoop, around 2006, to manage all the Big Data, which was about a few Tera Bytes per day.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42cd0f4f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42cd0f4f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But the people at Facebook were finding it difficult to write Mapreduce code which required writing multiple lines of Java code…</a:t>
            </a:r>
            <a:endParaRPr sz="1500">
              <a:solidFill>
                <a:schemeClr val="dk1"/>
              </a:solidFill>
            </a:endParaRPr>
          </a:p>
          <a:p>
            <a:pPr indent="0" lvl="0" marL="0" rtl="0" algn="l">
              <a:spcBef>
                <a:spcPts val="0"/>
              </a:spcBef>
              <a:spcAft>
                <a:spcPts val="0"/>
              </a:spcAft>
              <a:buNone/>
            </a:pPr>
            <a:r>
              <a:rPr lang="en" sz="1500">
                <a:solidFill>
                  <a:schemeClr val="dk1"/>
                </a:solidFill>
              </a:rPr>
              <a:t>&lt;&lt;click&gt;&gt;</a:t>
            </a:r>
            <a:endParaRPr sz="1500">
              <a:solidFill>
                <a:schemeClr val="dk1"/>
              </a:solidFill>
            </a:endParaRPr>
          </a:p>
          <a:p>
            <a:pPr indent="0" lvl="0" marL="0" rtl="0" algn="l">
              <a:spcBef>
                <a:spcPts val="0"/>
              </a:spcBef>
              <a:spcAft>
                <a:spcPts val="0"/>
              </a:spcAft>
              <a:buNone/>
            </a:pPr>
            <a:r>
              <a:rPr lang="en" sz="1500">
                <a:solidFill>
                  <a:schemeClr val="dk1"/>
                </a:solidFill>
              </a:rPr>
              <a:t>even for something that could have been done with a simple SQL query.</a:t>
            </a:r>
            <a:endParaRPr sz="15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42cd0f4f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42cd0f4f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rPr>
              <a:t>So, they decided to build something to bring SQL like simple querying to….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42cd0f4f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42cd0f4f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rPr>
              <a:t>…..</a:t>
            </a:r>
            <a:r>
              <a:rPr lang="en" sz="1500">
                <a:solidFill>
                  <a:schemeClr val="dk1"/>
                </a:solidFill>
              </a:rPr>
              <a:t>Hadoop’s distributed framework.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42cd0f4f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42cd0f4f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rPr>
              <a:t>This is where Hive came into the picture.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42cd0f4f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42cd0f4f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Hive is a data warehouse built on top of Hadoop. A data warehouse, in short, is a central store of information for later analysis. It stores information in a standard format which makes it very easy to query it and extract useful insights.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42cd0f4f7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42cd0f4f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This </a:t>
            </a:r>
            <a:r>
              <a:rPr lang="en" sz="1500">
                <a:solidFill>
                  <a:schemeClr val="dk1"/>
                </a:solidFill>
              </a:rPr>
              <a:t>allows users to easily manage and analyse huge amounts of data in Hadoop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ctr">
              <a:spcBef>
                <a:spcPts val="0"/>
              </a:spcBef>
              <a:spcAft>
                <a:spcPts val="0"/>
              </a:spcAft>
              <a:buClr>
                <a:srgbClr val="FF0000"/>
              </a:buClr>
              <a:buSzPts val="2800"/>
              <a:buFont typeface="Roboto"/>
              <a:buNone/>
              <a:defRPr sz="2800">
                <a:solidFill>
                  <a:srgbClr val="FF000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SzPts val="1800"/>
              <a:buFont typeface="Roboto"/>
              <a:buChar char="●"/>
              <a:defRPr sz="1800">
                <a:latin typeface="Roboto"/>
                <a:ea typeface="Roboto"/>
                <a:cs typeface="Roboto"/>
                <a:sym typeface="Roboto"/>
              </a:defRPr>
            </a:lvl1pPr>
            <a:lvl2pPr indent="-317500" lvl="1" marL="914400">
              <a:lnSpc>
                <a:spcPct val="115000"/>
              </a:lnSpc>
              <a:spcBef>
                <a:spcPts val="0"/>
              </a:spcBef>
              <a:spcAft>
                <a:spcPts val="0"/>
              </a:spcAft>
              <a:buSzPts val="1400"/>
              <a:buFont typeface="Roboto"/>
              <a:buChar char="○"/>
              <a:defRPr>
                <a:latin typeface="Roboto"/>
                <a:ea typeface="Roboto"/>
                <a:cs typeface="Roboto"/>
                <a:sym typeface="Roboto"/>
              </a:defRPr>
            </a:lvl2pPr>
            <a:lvl3pPr indent="-317500" lvl="2" marL="1371600">
              <a:lnSpc>
                <a:spcPct val="115000"/>
              </a:lnSpc>
              <a:spcBef>
                <a:spcPts val="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0"/>
              </a:spcBef>
              <a:spcAft>
                <a:spcPts val="0"/>
              </a:spcAft>
              <a:buSzPts val="1400"/>
              <a:buFont typeface="Roboto"/>
              <a:buChar char="■"/>
              <a:defRPr>
                <a:latin typeface="Roboto"/>
                <a:ea typeface="Roboto"/>
                <a:cs typeface="Roboto"/>
                <a:sym typeface="Roboto"/>
              </a:defRPr>
            </a:lvl9pPr>
          </a:lstStyle>
          <a:p/>
        </p:txBody>
      </p:sp>
      <p:sp>
        <p:nvSpPr>
          <p:cNvPr id="9" name="Google Shape;9;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2">
            <a:alphaModFix/>
          </a:blip>
          <a:stretch>
            <a:fillRect/>
          </a:stretch>
        </p:blipFill>
        <p:spPr>
          <a:xfrm>
            <a:off x="7521000" y="4619475"/>
            <a:ext cx="1666700" cy="524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5.png"/><Relationship Id="rId7"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What is Hive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2"/>
          <p:cNvPicPr preferRelativeResize="0"/>
          <p:nvPr/>
        </p:nvPicPr>
        <p:blipFill>
          <a:blip r:embed="rId3">
            <a:alphaModFix/>
          </a:blip>
          <a:stretch>
            <a:fillRect/>
          </a:stretch>
        </p:blipFill>
        <p:spPr>
          <a:xfrm>
            <a:off x="343100" y="3911925"/>
            <a:ext cx="816600" cy="816600"/>
          </a:xfrm>
          <a:prstGeom prst="rect">
            <a:avLst/>
          </a:prstGeom>
          <a:noFill/>
          <a:ln>
            <a:noFill/>
          </a:ln>
        </p:spPr>
      </p:pic>
      <p:sp>
        <p:nvSpPr>
          <p:cNvPr id="140" name="Google Shape;140;p22"/>
          <p:cNvSpPr/>
          <p:nvPr/>
        </p:nvSpPr>
        <p:spPr>
          <a:xfrm>
            <a:off x="1122800" y="2286225"/>
            <a:ext cx="2401200" cy="1624200"/>
          </a:xfrm>
          <a:prstGeom prst="cloudCallout">
            <a:avLst>
              <a:gd fmla="val -46078" name="adj1"/>
              <a:gd fmla="val 60875" name="adj2"/>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pic>
        <p:nvPicPr>
          <p:cNvPr id="141" name="Google Shape;141;p22"/>
          <p:cNvPicPr preferRelativeResize="0"/>
          <p:nvPr/>
        </p:nvPicPr>
        <p:blipFill>
          <a:blip r:embed="rId4">
            <a:alphaModFix/>
          </a:blip>
          <a:stretch>
            <a:fillRect/>
          </a:stretch>
        </p:blipFill>
        <p:spPr>
          <a:xfrm>
            <a:off x="4572001" y="1597550"/>
            <a:ext cx="1082424" cy="974201"/>
          </a:xfrm>
          <a:prstGeom prst="rect">
            <a:avLst/>
          </a:prstGeom>
          <a:noFill/>
          <a:ln>
            <a:noFill/>
          </a:ln>
        </p:spPr>
      </p:pic>
      <p:sp>
        <p:nvSpPr>
          <p:cNvPr id="142" name="Google Shape;142;p22"/>
          <p:cNvSpPr/>
          <p:nvPr/>
        </p:nvSpPr>
        <p:spPr>
          <a:xfrm>
            <a:off x="4039750" y="2928950"/>
            <a:ext cx="4690800" cy="15105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Font typeface="Roboto"/>
              <a:buChar char="●"/>
            </a:pPr>
            <a:r>
              <a:rPr lang="en">
                <a:solidFill>
                  <a:schemeClr val="dk1"/>
                </a:solidFill>
                <a:latin typeface="Roboto"/>
                <a:ea typeface="Roboto"/>
                <a:cs typeface="Roboto"/>
                <a:sym typeface="Roboto"/>
              </a:rPr>
              <a:t>Data Warehouse built on top of Hadoop.</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Analysis of big data in Hadoop.</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Hive Query Language</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3"/>
          <p:cNvPicPr preferRelativeResize="0"/>
          <p:nvPr/>
        </p:nvPicPr>
        <p:blipFill>
          <a:blip r:embed="rId3">
            <a:alphaModFix/>
          </a:blip>
          <a:stretch>
            <a:fillRect/>
          </a:stretch>
        </p:blipFill>
        <p:spPr>
          <a:xfrm>
            <a:off x="343100" y="3911925"/>
            <a:ext cx="816600" cy="816600"/>
          </a:xfrm>
          <a:prstGeom prst="rect">
            <a:avLst/>
          </a:prstGeom>
          <a:noFill/>
          <a:ln>
            <a:noFill/>
          </a:ln>
        </p:spPr>
      </p:pic>
      <p:sp>
        <p:nvSpPr>
          <p:cNvPr id="148" name="Google Shape;148;p23"/>
          <p:cNvSpPr/>
          <p:nvPr/>
        </p:nvSpPr>
        <p:spPr>
          <a:xfrm>
            <a:off x="1122800" y="2286225"/>
            <a:ext cx="2401200" cy="1624200"/>
          </a:xfrm>
          <a:prstGeom prst="cloudCallout">
            <a:avLst>
              <a:gd fmla="val -46078" name="adj1"/>
              <a:gd fmla="val 60875" name="adj2"/>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pic>
        <p:nvPicPr>
          <p:cNvPr id="149" name="Google Shape;149;p23"/>
          <p:cNvPicPr preferRelativeResize="0"/>
          <p:nvPr/>
        </p:nvPicPr>
        <p:blipFill>
          <a:blip r:embed="rId4">
            <a:alphaModFix/>
          </a:blip>
          <a:stretch>
            <a:fillRect/>
          </a:stretch>
        </p:blipFill>
        <p:spPr>
          <a:xfrm>
            <a:off x="4572001" y="1597550"/>
            <a:ext cx="1082424" cy="974201"/>
          </a:xfrm>
          <a:prstGeom prst="rect">
            <a:avLst/>
          </a:prstGeom>
          <a:noFill/>
          <a:ln>
            <a:noFill/>
          </a:ln>
        </p:spPr>
      </p:pic>
      <p:sp>
        <p:nvSpPr>
          <p:cNvPr id="150" name="Google Shape;150;p23"/>
          <p:cNvSpPr/>
          <p:nvPr/>
        </p:nvSpPr>
        <p:spPr>
          <a:xfrm>
            <a:off x="4039750" y="2928950"/>
            <a:ext cx="4690800" cy="15105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Font typeface="Roboto"/>
              <a:buChar char="●"/>
            </a:pPr>
            <a:r>
              <a:rPr lang="en">
                <a:solidFill>
                  <a:schemeClr val="dk1"/>
                </a:solidFill>
                <a:latin typeface="Roboto"/>
                <a:ea typeface="Roboto"/>
                <a:cs typeface="Roboto"/>
                <a:sym typeface="Roboto"/>
              </a:rPr>
              <a:t>Data Warehouse built on top of Hadoop.</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Analysis of big data in Hadoop.</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Hive Query Language</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Map-Reduce tasks</a:t>
            </a:r>
            <a:endParaRPr>
              <a:latin typeface="Roboto"/>
              <a:ea typeface="Roboto"/>
              <a:cs typeface="Roboto"/>
              <a:sym typeface="Roboto"/>
            </a:endParaRPr>
          </a:p>
          <a:p>
            <a:pPr indent="0" lvl="0" marL="457200" rtl="0" algn="l">
              <a:lnSpc>
                <a:spcPct val="115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4"/>
          <p:cNvPicPr preferRelativeResize="0"/>
          <p:nvPr/>
        </p:nvPicPr>
        <p:blipFill>
          <a:blip r:embed="rId3">
            <a:alphaModFix/>
          </a:blip>
          <a:stretch>
            <a:fillRect/>
          </a:stretch>
        </p:blipFill>
        <p:spPr>
          <a:xfrm>
            <a:off x="343100" y="3911925"/>
            <a:ext cx="816600" cy="816600"/>
          </a:xfrm>
          <a:prstGeom prst="rect">
            <a:avLst/>
          </a:prstGeom>
          <a:noFill/>
          <a:ln>
            <a:noFill/>
          </a:ln>
        </p:spPr>
      </p:pic>
      <p:sp>
        <p:nvSpPr>
          <p:cNvPr id="156" name="Google Shape;156;p24"/>
          <p:cNvSpPr/>
          <p:nvPr/>
        </p:nvSpPr>
        <p:spPr>
          <a:xfrm>
            <a:off x="1122800" y="2286225"/>
            <a:ext cx="2401200" cy="1624200"/>
          </a:xfrm>
          <a:prstGeom prst="cloudCallout">
            <a:avLst>
              <a:gd fmla="val -46078" name="adj1"/>
              <a:gd fmla="val 60875" name="adj2"/>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pic>
        <p:nvPicPr>
          <p:cNvPr id="157" name="Google Shape;157;p24"/>
          <p:cNvPicPr preferRelativeResize="0"/>
          <p:nvPr/>
        </p:nvPicPr>
        <p:blipFill>
          <a:blip r:embed="rId4">
            <a:alphaModFix/>
          </a:blip>
          <a:stretch>
            <a:fillRect/>
          </a:stretch>
        </p:blipFill>
        <p:spPr>
          <a:xfrm>
            <a:off x="4572001" y="1597550"/>
            <a:ext cx="1082424" cy="974201"/>
          </a:xfrm>
          <a:prstGeom prst="rect">
            <a:avLst/>
          </a:prstGeom>
          <a:noFill/>
          <a:ln>
            <a:noFill/>
          </a:ln>
        </p:spPr>
      </p:pic>
      <p:sp>
        <p:nvSpPr>
          <p:cNvPr id="158" name="Google Shape;158;p24"/>
          <p:cNvSpPr/>
          <p:nvPr/>
        </p:nvSpPr>
        <p:spPr>
          <a:xfrm>
            <a:off x="4039750" y="2928950"/>
            <a:ext cx="4690800" cy="15105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Font typeface="Roboto"/>
              <a:buChar char="●"/>
            </a:pPr>
            <a:r>
              <a:rPr lang="en">
                <a:solidFill>
                  <a:schemeClr val="dk1"/>
                </a:solidFill>
                <a:latin typeface="Roboto"/>
                <a:ea typeface="Roboto"/>
                <a:cs typeface="Roboto"/>
                <a:sym typeface="Roboto"/>
              </a:rPr>
              <a:t>Data Warehouse built on top of Hadoop.</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Analysis of big data in Hadoop.</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Hive Query Language</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Map-Reduce tasks</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Tabular format</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5"/>
          <p:cNvPicPr preferRelativeResize="0"/>
          <p:nvPr/>
        </p:nvPicPr>
        <p:blipFill>
          <a:blip r:embed="rId3">
            <a:alphaModFix/>
          </a:blip>
          <a:stretch>
            <a:fillRect/>
          </a:stretch>
        </p:blipFill>
        <p:spPr>
          <a:xfrm>
            <a:off x="343100" y="3911925"/>
            <a:ext cx="816600" cy="816600"/>
          </a:xfrm>
          <a:prstGeom prst="rect">
            <a:avLst/>
          </a:prstGeom>
          <a:noFill/>
          <a:ln>
            <a:noFill/>
          </a:ln>
        </p:spPr>
      </p:pic>
      <p:sp>
        <p:nvSpPr>
          <p:cNvPr id="164" name="Google Shape;164;p25"/>
          <p:cNvSpPr/>
          <p:nvPr/>
        </p:nvSpPr>
        <p:spPr>
          <a:xfrm>
            <a:off x="1122800" y="2286225"/>
            <a:ext cx="2401200" cy="1624200"/>
          </a:xfrm>
          <a:prstGeom prst="cloudCallout">
            <a:avLst>
              <a:gd fmla="val -46078" name="adj1"/>
              <a:gd fmla="val 60875" name="adj2"/>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pic>
        <p:nvPicPr>
          <p:cNvPr id="165" name="Google Shape;165;p25"/>
          <p:cNvPicPr preferRelativeResize="0"/>
          <p:nvPr/>
        </p:nvPicPr>
        <p:blipFill>
          <a:blip r:embed="rId4">
            <a:alphaModFix/>
          </a:blip>
          <a:stretch>
            <a:fillRect/>
          </a:stretch>
        </p:blipFill>
        <p:spPr>
          <a:xfrm>
            <a:off x="3890700" y="1448475"/>
            <a:ext cx="3667125" cy="1381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p:nvPr/>
        </p:nvSpPr>
        <p:spPr>
          <a:xfrm>
            <a:off x="4081375" y="1569700"/>
            <a:ext cx="2401200" cy="6444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1" name="Google Shape;171;p26"/>
          <p:cNvPicPr preferRelativeResize="0"/>
          <p:nvPr/>
        </p:nvPicPr>
        <p:blipFill>
          <a:blip r:embed="rId3">
            <a:alphaModFix/>
          </a:blip>
          <a:stretch>
            <a:fillRect/>
          </a:stretch>
        </p:blipFill>
        <p:spPr>
          <a:xfrm>
            <a:off x="343100" y="3911925"/>
            <a:ext cx="816600" cy="816600"/>
          </a:xfrm>
          <a:prstGeom prst="rect">
            <a:avLst/>
          </a:prstGeom>
          <a:noFill/>
          <a:ln>
            <a:noFill/>
          </a:ln>
        </p:spPr>
      </p:pic>
      <p:sp>
        <p:nvSpPr>
          <p:cNvPr id="172" name="Google Shape;172;p26"/>
          <p:cNvSpPr/>
          <p:nvPr/>
        </p:nvSpPr>
        <p:spPr>
          <a:xfrm>
            <a:off x="1122800" y="2286225"/>
            <a:ext cx="2401200" cy="1624200"/>
          </a:xfrm>
          <a:prstGeom prst="cloudCallout">
            <a:avLst>
              <a:gd fmla="val -46078" name="adj1"/>
              <a:gd fmla="val 60875" name="adj2"/>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pic>
        <p:nvPicPr>
          <p:cNvPr id="173" name="Google Shape;173;p26"/>
          <p:cNvPicPr preferRelativeResize="0"/>
          <p:nvPr/>
        </p:nvPicPr>
        <p:blipFill>
          <a:blip r:embed="rId4">
            <a:alphaModFix/>
          </a:blip>
          <a:stretch>
            <a:fillRect/>
          </a:stretch>
        </p:blipFill>
        <p:spPr>
          <a:xfrm>
            <a:off x="4159325" y="1686795"/>
            <a:ext cx="346250" cy="346225"/>
          </a:xfrm>
          <a:prstGeom prst="rect">
            <a:avLst/>
          </a:prstGeom>
          <a:noFill/>
          <a:ln>
            <a:noFill/>
          </a:ln>
        </p:spPr>
      </p:pic>
      <p:pic>
        <p:nvPicPr>
          <p:cNvPr id="174" name="Google Shape;174;p26"/>
          <p:cNvPicPr preferRelativeResize="0"/>
          <p:nvPr/>
        </p:nvPicPr>
        <p:blipFill>
          <a:blip r:embed="rId4">
            <a:alphaModFix/>
          </a:blip>
          <a:stretch>
            <a:fillRect/>
          </a:stretch>
        </p:blipFill>
        <p:spPr>
          <a:xfrm>
            <a:off x="4616525" y="1686795"/>
            <a:ext cx="346250" cy="346225"/>
          </a:xfrm>
          <a:prstGeom prst="rect">
            <a:avLst/>
          </a:prstGeom>
          <a:noFill/>
          <a:ln>
            <a:noFill/>
          </a:ln>
        </p:spPr>
      </p:pic>
      <p:pic>
        <p:nvPicPr>
          <p:cNvPr id="175" name="Google Shape;175;p26"/>
          <p:cNvPicPr preferRelativeResize="0"/>
          <p:nvPr/>
        </p:nvPicPr>
        <p:blipFill>
          <a:blip r:embed="rId4">
            <a:alphaModFix/>
          </a:blip>
          <a:stretch>
            <a:fillRect/>
          </a:stretch>
        </p:blipFill>
        <p:spPr>
          <a:xfrm>
            <a:off x="5073725" y="1686795"/>
            <a:ext cx="346250" cy="346225"/>
          </a:xfrm>
          <a:prstGeom prst="rect">
            <a:avLst/>
          </a:prstGeom>
          <a:noFill/>
          <a:ln>
            <a:noFill/>
          </a:ln>
        </p:spPr>
      </p:pic>
      <p:pic>
        <p:nvPicPr>
          <p:cNvPr id="176" name="Google Shape;176;p26"/>
          <p:cNvPicPr preferRelativeResize="0"/>
          <p:nvPr/>
        </p:nvPicPr>
        <p:blipFill>
          <a:blip r:embed="rId4">
            <a:alphaModFix/>
          </a:blip>
          <a:stretch>
            <a:fillRect/>
          </a:stretch>
        </p:blipFill>
        <p:spPr>
          <a:xfrm>
            <a:off x="5530925" y="1686795"/>
            <a:ext cx="346250" cy="346225"/>
          </a:xfrm>
          <a:prstGeom prst="rect">
            <a:avLst/>
          </a:prstGeom>
          <a:noFill/>
          <a:ln>
            <a:noFill/>
          </a:ln>
        </p:spPr>
      </p:pic>
      <p:pic>
        <p:nvPicPr>
          <p:cNvPr id="177" name="Google Shape;177;p26"/>
          <p:cNvPicPr preferRelativeResize="0"/>
          <p:nvPr/>
        </p:nvPicPr>
        <p:blipFill>
          <a:blip r:embed="rId4">
            <a:alphaModFix/>
          </a:blip>
          <a:stretch>
            <a:fillRect/>
          </a:stretch>
        </p:blipFill>
        <p:spPr>
          <a:xfrm>
            <a:off x="5988125" y="1686795"/>
            <a:ext cx="346250" cy="346225"/>
          </a:xfrm>
          <a:prstGeom prst="rect">
            <a:avLst/>
          </a:prstGeom>
          <a:noFill/>
          <a:ln>
            <a:noFill/>
          </a:ln>
        </p:spPr>
      </p:pic>
      <p:sp>
        <p:nvSpPr>
          <p:cNvPr id="178" name="Google Shape;178;p26"/>
          <p:cNvSpPr/>
          <p:nvPr/>
        </p:nvSpPr>
        <p:spPr>
          <a:xfrm>
            <a:off x="4733589" y="2319959"/>
            <a:ext cx="1234800" cy="428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Map-Reduce</a:t>
            </a:r>
            <a:endParaRPr sz="12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7"/>
          <p:cNvPicPr preferRelativeResize="0"/>
          <p:nvPr/>
        </p:nvPicPr>
        <p:blipFill>
          <a:blip r:embed="rId3">
            <a:alphaModFix/>
          </a:blip>
          <a:stretch>
            <a:fillRect/>
          </a:stretch>
        </p:blipFill>
        <p:spPr>
          <a:xfrm>
            <a:off x="2930100" y="1367200"/>
            <a:ext cx="2224748" cy="998301"/>
          </a:xfrm>
          <a:prstGeom prst="rect">
            <a:avLst/>
          </a:prstGeom>
          <a:noFill/>
          <a:ln>
            <a:noFill/>
          </a:ln>
        </p:spPr>
      </p:pic>
      <p:sp>
        <p:nvSpPr>
          <p:cNvPr id="184" name="Google Shape;184;p27"/>
          <p:cNvSpPr/>
          <p:nvPr/>
        </p:nvSpPr>
        <p:spPr>
          <a:xfrm>
            <a:off x="1733375" y="439275"/>
            <a:ext cx="6219900" cy="428700"/>
          </a:xfrm>
          <a:prstGeom prst="roundRect">
            <a:avLst>
              <a:gd fmla="val 16667" name="adj"/>
            </a:avLst>
          </a:prstGeom>
          <a:solidFill>
            <a:srgbClr val="CFE2F3"/>
          </a:solid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Who uses Hive?</a:t>
            </a:r>
            <a:endParaRPr>
              <a:latin typeface="Roboto"/>
              <a:ea typeface="Roboto"/>
              <a:cs typeface="Roboto"/>
              <a:sym typeface="Roboto"/>
            </a:endParaRPr>
          </a:p>
        </p:txBody>
      </p:sp>
      <p:pic>
        <p:nvPicPr>
          <p:cNvPr id="185" name="Google Shape;185;p27"/>
          <p:cNvPicPr preferRelativeResize="0"/>
          <p:nvPr/>
        </p:nvPicPr>
        <p:blipFill>
          <a:blip r:embed="rId4">
            <a:alphaModFix/>
          </a:blip>
          <a:stretch>
            <a:fillRect/>
          </a:stretch>
        </p:blipFill>
        <p:spPr>
          <a:xfrm>
            <a:off x="4753750" y="2517888"/>
            <a:ext cx="2954375" cy="541250"/>
          </a:xfrm>
          <a:prstGeom prst="rect">
            <a:avLst/>
          </a:prstGeom>
          <a:noFill/>
          <a:ln>
            <a:noFill/>
          </a:ln>
        </p:spPr>
      </p:pic>
      <p:pic>
        <p:nvPicPr>
          <p:cNvPr id="186" name="Google Shape;186;p27"/>
          <p:cNvPicPr preferRelativeResize="0"/>
          <p:nvPr/>
        </p:nvPicPr>
        <p:blipFill>
          <a:blip r:embed="rId5">
            <a:alphaModFix/>
          </a:blip>
          <a:stretch>
            <a:fillRect/>
          </a:stretch>
        </p:blipFill>
        <p:spPr>
          <a:xfrm>
            <a:off x="2701500" y="3302575"/>
            <a:ext cx="2679926" cy="756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nvSpPr>
        <p:spPr>
          <a:xfrm>
            <a:off x="311700" y="228540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20">
                <a:solidFill>
                  <a:srgbClr val="FF0000"/>
                </a:solidFill>
                <a:latin typeface="Roboto"/>
                <a:ea typeface="Roboto"/>
                <a:cs typeface="Roboto"/>
                <a:sym typeface="Roboto"/>
              </a:rPr>
              <a:t>Thank You!</a:t>
            </a:r>
            <a:endParaRPr sz="2820">
              <a:solidFill>
                <a:srgbClr val="FF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4537600" y="2159550"/>
            <a:ext cx="1097550" cy="1097550"/>
          </a:xfrm>
          <a:prstGeom prst="rect">
            <a:avLst/>
          </a:prstGeom>
          <a:noFill/>
          <a:ln>
            <a:noFill/>
          </a:ln>
        </p:spPr>
      </p:pic>
      <p:pic>
        <p:nvPicPr>
          <p:cNvPr id="62" name="Google Shape;62;p14"/>
          <p:cNvPicPr preferRelativeResize="0"/>
          <p:nvPr/>
        </p:nvPicPr>
        <p:blipFill>
          <a:blip r:embed="rId4">
            <a:alphaModFix/>
          </a:blip>
          <a:stretch>
            <a:fillRect/>
          </a:stretch>
        </p:blipFill>
        <p:spPr>
          <a:xfrm>
            <a:off x="4540300" y="788713"/>
            <a:ext cx="561300" cy="561300"/>
          </a:xfrm>
          <a:prstGeom prst="rect">
            <a:avLst/>
          </a:prstGeom>
          <a:noFill/>
          <a:ln>
            <a:noFill/>
          </a:ln>
        </p:spPr>
      </p:pic>
      <p:pic>
        <p:nvPicPr>
          <p:cNvPr id="63" name="Google Shape;63;p14"/>
          <p:cNvPicPr preferRelativeResize="0"/>
          <p:nvPr/>
        </p:nvPicPr>
        <p:blipFill>
          <a:blip r:embed="rId4">
            <a:alphaModFix/>
          </a:blip>
          <a:stretch>
            <a:fillRect/>
          </a:stretch>
        </p:blipFill>
        <p:spPr>
          <a:xfrm>
            <a:off x="5146775" y="858038"/>
            <a:ext cx="561300" cy="561300"/>
          </a:xfrm>
          <a:prstGeom prst="rect">
            <a:avLst/>
          </a:prstGeom>
          <a:noFill/>
          <a:ln>
            <a:noFill/>
          </a:ln>
        </p:spPr>
      </p:pic>
      <p:pic>
        <p:nvPicPr>
          <p:cNvPr id="64" name="Google Shape;64;p14"/>
          <p:cNvPicPr preferRelativeResize="0"/>
          <p:nvPr/>
        </p:nvPicPr>
        <p:blipFill>
          <a:blip r:embed="rId4">
            <a:alphaModFix/>
          </a:blip>
          <a:stretch>
            <a:fillRect/>
          </a:stretch>
        </p:blipFill>
        <p:spPr>
          <a:xfrm>
            <a:off x="4085125" y="1344563"/>
            <a:ext cx="561300" cy="561300"/>
          </a:xfrm>
          <a:prstGeom prst="rect">
            <a:avLst/>
          </a:prstGeom>
          <a:noFill/>
          <a:ln>
            <a:noFill/>
          </a:ln>
        </p:spPr>
      </p:pic>
      <p:pic>
        <p:nvPicPr>
          <p:cNvPr id="65" name="Google Shape;65;p14"/>
          <p:cNvPicPr preferRelativeResize="0"/>
          <p:nvPr/>
        </p:nvPicPr>
        <p:blipFill>
          <a:blip r:embed="rId4">
            <a:alphaModFix/>
          </a:blip>
          <a:stretch>
            <a:fillRect/>
          </a:stretch>
        </p:blipFill>
        <p:spPr>
          <a:xfrm>
            <a:off x="4763597" y="1495538"/>
            <a:ext cx="561300" cy="561300"/>
          </a:xfrm>
          <a:prstGeom prst="rect">
            <a:avLst/>
          </a:prstGeom>
          <a:noFill/>
          <a:ln>
            <a:noFill/>
          </a:ln>
        </p:spPr>
      </p:pic>
      <p:pic>
        <p:nvPicPr>
          <p:cNvPr id="66" name="Google Shape;66;p14"/>
          <p:cNvPicPr preferRelativeResize="0"/>
          <p:nvPr/>
        </p:nvPicPr>
        <p:blipFill>
          <a:blip r:embed="rId4">
            <a:alphaModFix/>
          </a:blip>
          <a:stretch>
            <a:fillRect/>
          </a:stretch>
        </p:blipFill>
        <p:spPr>
          <a:xfrm>
            <a:off x="3854500" y="636313"/>
            <a:ext cx="561300" cy="561300"/>
          </a:xfrm>
          <a:prstGeom prst="rect">
            <a:avLst/>
          </a:prstGeom>
          <a:noFill/>
          <a:ln>
            <a:noFill/>
          </a:ln>
        </p:spPr>
      </p:pic>
      <p:pic>
        <p:nvPicPr>
          <p:cNvPr id="67" name="Google Shape;67;p14"/>
          <p:cNvPicPr preferRelativeResize="0"/>
          <p:nvPr/>
        </p:nvPicPr>
        <p:blipFill>
          <a:blip r:embed="rId4">
            <a:alphaModFix/>
          </a:blip>
          <a:stretch>
            <a:fillRect/>
          </a:stretch>
        </p:blipFill>
        <p:spPr>
          <a:xfrm>
            <a:off x="4540300" y="179113"/>
            <a:ext cx="561300" cy="561300"/>
          </a:xfrm>
          <a:prstGeom prst="rect">
            <a:avLst/>
          </a:prstGeom>
          <a:noFill/>
          <a:ln>
            <a:noFill/>
          </a:ln>
        </p:spPr>
      </p:pic>
      <p:pic>
        <p:nvPicPr>
          <p:cNvPr id="68" name="Google Shape;68;p14"/>
          <p:cNvPicPr preferRelativeResize="0"/>
          <p:nvPr/>
        </p:nvPicPr>
        <p:blipFill>
          <a:blip r:embed="rId4">
            <a:alphaModFix/>
          </a:blip>
          <a:stretch>
            <a:fillRect/>
          </a:stretch>
        </p:blipFill>
        <p:spPr>
          <a:xfrm>
            <a:off x="5146775" y="248438"/>
            <a:ext cx="561300" cy="561300"/>
          </a:xfrm>
          <a:prstGeom prst="rect">
            <a:avLst/>
          </a:prstGeom>
          <a:noFill/>
          <a:ln>
            <a:noFill/>
          </a:ln>
        </p:spPr>
      </p:pic>
      <p:pic>
        <p:nvPicPr>
          <p:cNvPr id="69" name="Google Shape;69;p14"/>
          <p:cNvPicPr preferRelativeResize="0"/>
          <p:nvPr/>
        </p:nvPicPr>
        <p:blipFill>
          <a:blip r:embed="rId4">
            <a:alphaModFix/>
          </a:blip>
          <a:stretch>
            <a:fillRect/>
          </a:stretch>
        </p:blipFill>
        <p:spPr>
          <a:xfrm>
            <a:off x="5401101" y="1495538"/>
            <a:ext cx="561300" cy="561300"/>
          </a:xfrm>
          <a:prstGeom prst="rect">
            <a:avLst/>
          </a:prstGeom>
          <a:noFill/>
          <a:ln>
            <a:noFill/>
          </a:ln>
        </p:spPr>
      </p:pic>
      <p:pic>
        <p:nvPicPr>
          <p:cNvPr id="70" name="Google Shape;70;p14"/>
          <p:cNvPicPr preferRelativeResize="0"/>
          <p:nvPr/>
        </p:nvPicPr>
        <p:blipFill>
          <a:blip r:embed="rId5">
            <a:alphaModFix/>
          </a:blip>
          <a:stretch>
            <a:fillRect/>
          </a:stretch>
        </p:blipFill>
        <p:spPr>
          <a:xfrm>
            <a:off x="343088" y="3911900"/>
            <a:ext cx="816625" cy="816625"/>
          </a:xfrm>
          <a:prstGeom prst="rect">
            <a:avLst/>
          </a:prstGeom>
          <a:noFill/>
          <a:ln>
            <a:noFill/>
          </a:ln>
        </p:spPr>
      </p:pic>
      <p:sp>
        <p:nvSpPr>
          <p:cNvPr id="71" name="Google Shape;71;p14"/>
          <p:cNvSpPr/>
          <p:nvPr/>
        </p:nvSpPr>
        <p:spPr>
          <a:xfrm>
            <a:off x="1122800" y="2286225"/>
            <a:ext cx="2401200" cy="1624200"/>
          </a:xfrm>
          <a:prstGeom prst="cloudCallout">
            <a:avLst>
              <a:gd fmla="val -46078" name="adj1"/>
              <a:gd fmla="val 60875" name="adj2"/>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 name="Google Shape;72;p14"/>
          <p:cNvPicPr preferRelativeResize="0"/>
          <p:nvPr/>
        </p:nvPicPr>
        <p:blipFill>
          <a:blip r:embed="rId6">
            <a:alphaModFix/>
          </a:blip>
          <a:stretch>
            <a:fillRect/>
          </a:stretch>
        </p:blipFill>
        <p:spPr>
          <a:xfrm>
            <a:off x="1944075" y="2791188"/>
            <a:ext cx="614275" cy="614275"/>
          </a:xfrm>
          <a:prstGeom prst="rect">
            <a:avLst/>
          </a:prstGeom>
          <a:noFill/>
          <a:ln>
            <a:noFill/>
          </a:ln>
        </p:spPr>
      </p:pic>
      <p:pic>
        <p:nvPicPr>
          <p:cNvPr id="73" name="Google Shape;73;p14"/>
          <p:cNvPicPr preferRelativeResize="0"/>
          <p:nvPr/>
        </p:nvPicPr>
        <p:blipFill>
          <a:blip r:embed="rId7">
            <a:alphaModFix/>
          </a:blip>
          <a:stretch>
            <a:fillRect/>
          </a:stretch>
        </p:blipFill>
        <p:spPr>
          <a:xfrm>
            <a:off x="343088" y="3911900"/>
            <a:ext cx="816625" cy="816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par>
                                <p:cTn fill="hold" nodeType="with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par>
                                <p:cTn fill="hold" nodeType="with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5"/>
          <p:cNvPicPr preferRelativeResize="0"/>
          <p:nvPr/>
        </p:nvPicPr>
        <p:blipFill>
          <a:blip r:embed="rId3">
            <a:alphaModFix amt="70000"/>
          </a:blip>
          <a:stretch>
            <a:fillRect/>
          </a:stretch>
        </p:blipFill>
        <p:spPr>
          <a:xfrm>
            <a:off x="3114325" y="1061550"/>
            <a:ext cx="3435650" cy="1818025"/>
          </a:xfrm>
          <a:prstGeom prst="rect">
            <a:avLst/>
          </a:prstGeom>
          <a:noFill/>
          <a:ln>
            <a:noFill/>
          </a:ln>
        </p:spPr>
      </p:pic>
      <p:pic>
        <p:nvPicPr>
          <p:cNvPr id="79" name="Google Shape;79;p15"/>
          <p:cNvPicPr preferRelativeResize="0"/>
          <p:nvPr/>
        </p:nvPicPr>
        <p:blipFill>
          <a:blip r:embed="rId4">
            <a:alphaModFix/>
          </a:blip>
          <a:stretch>
            <a:fillRect/>
          </a:stretch>
        </p:blipFill>
        <p:spPr>
          <a:xfrm>
            <a:off x="3456900" y="1277774"/>
            <a:ext cx="283775" cy="283750"/>
          </a:xfrm>
          <a:prstGeom prst="rect">
            <a:avLst/>
          </a:prstGeom>
          <a:noFill/>
          <a:ln>
            <a:noFill/>
          </a:ln>
        </p:spPr>
      </p:pic>
      <p:pic>
        <p:nvPicPr>
          <p:cNvPr id="80" name="Google Shape;80;p15"/>
          <p:cNvPicPr preferRelativeResize="0"/>
          <p:nvPr/>
        </p:nvPicPr>
        <p:blipFill>
          <a:blip r:embed="rId5">
            <a:alphaModFix/>
          </a:blip>
          <a:stretch>
            <a:fillRect/>
          </a:stretch>
        </p:blipFill>
        <p:spPr>
          <a:xfrm>
            <a:off x="3750124" y="2879572"/>
            <a:ext cx="2164051" cy="561300"/>
          </a:xfrm>
          <a:prstGeom prst="rect">
            <a:avLst/>
          </a:prstGeom>
          <a:noFill/>
          <a:ln>
            <a:noFill/>
          </a:ln>
        </p:spPr>
      </p:pic>
      <p:pic>
        <p:nvPicPr>
          <p:cNvPr id="81" name="Google Shape;81;p15"/>
          <p:cNvPicPr preferRelativeResize="0"/>
          <p:nvPr/>
        </p:nvPicPr>
        <p:blipFill>
          <a:blip r:embed="rId4">
            <a:alphaModFix/>
          </a:blip>
          <a:stretch>
            <a:fillRect/>
          </a:stretch>
        </p:blipFill>
        <p:spPr>
          <a:xfrm>
            <a:off x="3880625" y="2067224"/>
            <a:ext cx="283775" cy="283750"/>
          </a:xfrm>
          <a:prstGeom prst="rect">
            <a:avLst/>
          </a:prstGeom>
          <a:noFill/>
          <a:ln>
            <a:noFill/>
          </a:ln>
        </p:spPr>
      </p:pic>
      <p:pic>
        <p:nvPicPr>
          <p:cNvPr id="82" name="Google Shape;82;p15"/>
          <p:cNvPicPr preferRelativeResize="0"/>
          <p:nvPr/>
        </p:nvPicPr>
        <p:blipFill>
          <a:blip r:embed="rId4">
            <a:alphaModFix/>
          </a:blip>
          <a:stretch>
            <a:fillRect/>
          </a:stretch>
        </p:blipFill>
        <p:spPr>
          <a:xfrm>
            <a:off x="5484050" y="1277774"/>
            <a:ext cx="283775" cy="283750"/>
          </a:xfrm>
          <a:prstGeom prst="rect">
            <a:avLst/>
          </a:prstGeom>
          <a:noFill/>
          <a:ln>
            <a:noFill/>
          </a:ln>
        </p:spPr>
      </p:pic>
      <p:pic>
        <p:nvPicPr>
          <p:cNvPr id="83" name="Google Shape;83;p15"/>
          <p:cNvPicPr preferRelativeResize="0"/>
          <p:nvPr/>
        </p:nvPicPr>
        <p:blipFill>
          <a:blip r:embed="rId4">
            <a:alphaModFix/>
          </a:blip>
          <a:stretch>
            <a:fillRect/>
          </a:stretch>
        </p:blipFill>
        <p:spPr>
          <a:xfrm>
            <a:off x="4822450" y="2067224"/>
            <a:ext cx="283775" cy="283750"/>
          </a:xfrm>
          <a:prstGeom prst="rect">
            <a:avLst/>
          </a:prstGeom>
          <a:noFill/>
          <a:ln>
            <a:noFill/>
          </a:ln>
        </p:spPr>
      </p:pic>
      <p:pic>
        <p:nvPicPr>
          <p:cNvPr id="84" name="Google Shape;84;p15"/>
          <p:cNvPicPr preferRelativeResize="0"/>
          <p:nvPr/>
        </p:nvPicPr>
        <p:blipFill>
          <a:blip r:embed="rId6">
            <a:alphaModFix/>
          </a:blip>
          <a:stretch>
            <a:fillRect/>
          </a:stretch>
        </p:blipFill>
        <p:spPr>
          <a:xfrm>
            <a:off x="343088" y="3911900"/>
            <a:ext cx="816625" cy="816625"/>
          </a:xfrm>
          <a:prstGeom prst="rect">
            <a:avLst/>
          </a:prstGeom>
          <a:noFill/>
          <a:ln>
            <a:noFill/>
          </a:ln>
        </p:spPr>
      </p:pic>
      <p:sp>
        <p:nvSpPr>
          <p:cNvPr id="85" name="Google Shape;85;p15"/>
          <p:cNvSpPr/>
          <p:nvPr/>
        </p:nvSpPr>
        <p:spPr>
          <a:xfrm>
            <a:off x="1122800" y="2286225"/>
            <a:ext cx="2401200" cy="1624200"/>
          </a:xfrm>
          <a:prstGeom prst="cloudCallout">
            <a:avLst>
              <a:gd fmla="val -46078" name="adj1"/>
              <a:gd fmla="val 60875" name="adj2"/>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 name="Google Shape;86;p15"/>
          <p:cNvPicPr preferRelativeResize="0"/>
          <p:nvPr/>
        </p:nvPicPr>
        <p:blipFill>
          <a:blip r:embed="rId7">
            <a:alphaModFix/>
          </a:blip>
          <a:stretch>
            <a:fillRect/>
          </a:stretch>
        </p:blipFill>
        <p:spPr>
          <a:xfrm>
            <a:off x="1944075" y="2791188"/>
            <a:ext cx="614275" cy="614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2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p:nvPr/>
        </p:nvSpPr>
        <p:spPr>
          <a:xfrm>
            <a:off x="1122800" y="2286225"/>
            <a:ext cx="2401200" cy="1624200"/>
          </a:xfrm>
          <a:prstGeom prst="cloudCallout">
            <a:avLst>
              <a:gd fmla="val -46078" name="adj1"/>
              <a:gd fmla="val 60875" name="adj2"/>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 name="Google Shape;92;p16"/>
          <p:cNvPicPr preferRelativeResize="0"/>
          <p:nvPr/>
        </p:nvPicPr>
        <p:blipFill rotWithShape="1">
          <a:blip r:embed="rId3">
            <a:alphaModFix/>
          </a:blip>
          <a:srcRect b="0" l="0" r="0" t="685"/>
          <a:stretch/>
        </p:blipFill>
        <p:spPr>
          <a:xfrm>
            <a:off x="3733800" y="154759"/>
            <a:ext cx="3366700" cy="4805724"/>
          </a:xfrm>
          <a:prstGeom prst="rect">
            <a:avLst/>
          </a:prstGeom>
          <a:noFill/>
          <a:ln>
            <a:noFill/>
          </a:ln>
        </p:spPr>
      </p:pic>
      <p:pic>
        <p:nvPicPr>
          <p:cNvPr id="93" name="Google Shape;93;p16"/>
          <p:cNvPicPr preferRelativeResize="0"/>
          <p:nvPr/>
        </p:nvPicPr>
        <p:blipFill>
          <a:blip r:embed="rId4">
            <a:alphaModFix/>
          </a:blip>
          <a:stretch>
            <a:fillRect/>
          </a:stretch>
        </p:blipFill>
        <p:spPr>
          <a:xfrm>
            <a:off x="343100" y="3911913"/>
            <a:ext cx="816600" cy="816600"/>
          </a:xfrm>
          <a:prstGeom prst="rect">
            <a:avLst/>
          </a:prstGeom>
          <a:noFill/>
          <a:ln>
            <a:noFill/>
          </a:ln>
        </p:spPr>
      </p:pic>
      <p:sp>
        <p:nvSpPr>
          <p:cNvPr id="94" name="Google Shape;94;p16"/>
          <p:cNvSpPr/>
          <p:nvPr/>
        </p:nvSpPr>
        <p:spPr>
          <a:xfrm>
            <a:off x="1685589" y="2853359"/>
            <a:ext cx="1234800" cy="428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Map-Reduce</a:t>
            </a:r>
            <a:endParaRPr sz="1200">
              <a:latin typeface="Roboto"/>
              <a:ea typeface="Roboto"/>
              <a:cs typeface="Roboto"/>
              <a:sym typeface="Roboto"/>
            </a:endParaRPr>
          </a:p>
        </p:txBody>
      </p:sp>
      <p:sp>
        <p:nvSpPr>
          <p:cNvPr id="95" name="Google Shape;95;p16"/>
          <p:cNvSpPr/>
          <p:nvPr/>
        </p:nvSpPr>
        <p:spPr>
          <a:xfrm>
            <a:off x="1705989" y="1024159"/>
            <a:ext cx="1234800" cy="428700"/>
          </a:xfrm>
          <a:prstGeom prst="roundRect">
            <a:avLst>
              <a:gd fmla="val 16667" name="adj"/>
            </a:avLst>
          </a:prstGeom>
          <a:solidFill>
            <a:srgbClr val="F4CCCC"/>
          </a:solid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63 lines!!!</a:t>
            </a:r>
            <a:endParaRPr sz="12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7"/>
          <p:cNvPicPr preferRelativeResize="0"/>
          <p:nvPr/>
        </p:nvPicPr>
        <p:blipFill>
          <a:blip r:embed="rId3">
            <a:alphaModFix/>
          </a:blip>
          <a:stretch>
            <a:fillRect/>
          </a:stretch>
        </p:blipFill>
        <p:spPr>
          <a:xfrm>
            <a:off x="343100" y="3911925"/>
            <a:ext cx="816600" cy="816600"/>
          </a:xfrm>
          <a:prstGeom prst="rect">
            <a:avLst/>
          </a:prstGeom>
          <a:noFill/>
          <a:ln>
            <a:noFill/>
          </a:ln>
        </p:spPr>
      </p:pic>
      <p:sp>
        <p:nvSpPr>
          <p:cNvPr id="101" name="Google Shape;101;p17"/>
          <p:cNvSpPr/>
          <p:nvPr/>
        </p:nvSpPr>
        <p:spPr>
          <a:xfrm>
            <a:off x="1122800" y="2286225"/>
            <a:ext cx="2401200" cy="1624200"/>
          </a:xfrm>
          <a:prstGeom prst="cloudCallout">
            <a:avLst>
              <a:gd fmla="val -46078" name="adj1"/>
              <a:gd fmla="val 60875" name="adj2"/>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SQL like??</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p:txBody>
      </p:sp>
      <p:pic>
        <p:nvPicPr>
          <p:cNvPr id="102" name="Google Shape;102;p17"/>
          <p:cNvPicPr preferRelativeResize="0"/>
          <p:nvPr/>
        </p:nvPicPr>
        <p:blipFill>
          <a:blip r:embed="rId4">
            <a:alphaModFix/>
          </a:blip>
          <a:stretch>
            <a:fillRect/>
          </a:stretch>
        </p:blipFill>
        <p:spPr>
          <a:xfrm>
            <a:off x="3726750" y="1724925"/>
            <a:ext cx="561300" cy="56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8"/>
          <p:cNvPicPr preferRelativeResize="0"/>
          <p:nvPr/>
        </p:nvPicPr>
        <p:blipFill>
          <a:blip r:embed="rId3">
            <a:alphaModFix/>
          </a:blip>
          <a:stretch>
            <a:fillRect/>
          </a:stretch>
        </p:blipFill>
        <p:spPr>
          <a:xfrm>
            <a:off x="343100" y="3911925"/>
            <a:ext cx="816600" cy="816600"/>
          </a:xfrm>
          <a:prstGeom prst="rect">
            <a:avLst/>
          </a:prstGeom>
          <a:noFill/>
          <a:ln>
            <a:noFill/>
          </a:ln>
        </p:spPr>
      </p:pic>
      <p:sp>
        <p:nvSpPr>
          <p:cNvPr id="108" name="Google Shape;108;p18"/>
          <p:cNvSpPr/>
          <p:nvPr/>
        </p:nvSpPr>
        <p:spPr>
          <a:xfrm>
            <a:off x="1122800" y="2286225"/>
            <a:ext cx="2401200" cy="1624200"/>
          </a:xfrm>
          <a:prstGeom prst="cloudCallout">
            <a:avLst>
              <a:gd fmla="val -46078" name="adj1"/>
              <a:gd fmla="val 60875" name="adj2"/>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SQL like??</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On Hadoop??</a:t>
            </a:r>
            <a:endParaRPr>
              <a:latin typeface="Roboto"/>
              <a:ea typeface="Roboto"/>
              <a:cs typeface="Roboto"/>
              <a:sym typeface="Roboto"/>
            </a:endParaRPr>
          </a:p>
        </p:txBody>
      </p:sp>
      <p:pic>
        <p:nvPicPr>
          <p:cNvPr id="109" name="Google Shape;109;p18"/>
          <p:cNvPicPr preferRelativeResize="0"/>
          <p:nvPr/>
        </p:nvPicPr>
        <p:blipFill>
          <a:blip r:embed="rId4">
            <a:alphaModFix/>
          </a:blip>
          <a:stretch>
            <a:fillRect/>
          </a:stretch>
        </p:blipFill>
        <p:spPr>
          <a:xfrm>
            <a:off x="4679474" y="1724922"/>
            <a:ext cx="2164051" cy="561300"/>
          </a:xfrm>
          <a:prstGeom prst="rect">
            <a:avLst/>
          </a:prstGeom>
          <a:noFill/>
          <a:ln>
            <a:noFill/>
          </a:ln>
        </p:spPr>
      </p:pic>
      <p:pic>
        <p:nvPicPr>
          <p:cNvPr id="110" name="Google Shape;110;p18"/>
          <p:cNvPicPr preferRelativeResize="0"/>
          <p:nvPr/>
        </p:nvPicPr>
        <p:blipFill>
          <a:blip r:embed="rId5">
            <a:alphaModFix/>
          </a:blip>
          <a:stretch>
            <a:fillRect/>
          </a:stretch>
        </p:blipFill>
        <p:spPr>
          <a:xfrm>
            <a:off x="3726750" y="1724925"/>
            <a:ext cx="561300" cy="561300"/>
          </a:xfrm>
          <a:prstGeom prst="rect">
            <a:avLst/>
          </a:prstGeom>
          <a:noFill/>
          <a:ln>
            <a:noFill/>
          </a:ln>
        </p:spPr>
      </p:pic>
      <p:sp>
        <p:nvSpPr>
          <p:cNvPr id="111" name="Google Shape;111;p18"/>
          <p:cNvSpPr txBox="1"/>
          <p:nvPr/>
        </p:nvSpPr>
        <p:spPr>
          <a:xfrm>
            <a:off x="4286250" y="1786625"/>
            <a:ext cx="393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Roboto"/>
                <a:ea typeface="Roboto"/>
                <a:cs typeface="Roboto"/>
                <a:sym typeface="Roboto"/>
              </a:rPr>
              <a:t>+</a:t>
            </a:r>
            <a:endParaRPr sz="16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9"/>
          <p:cNvPicPr preferRelativeResize="0"/>
          <p:nvPr/>
        </p:nvPicPr>
        <p:blipFill>
          <a:blip r:embed="rId3">
            <a:alphaModFix/>
          </a:blip>
          <a:stretch>
            <a:fillRect/>
          </a:stretch>
        </p:blipFill>
        <p:spPr>
          <a:xfrm>
            <a:off x="343100" y="3911925"/>
            <a:ext cx="816600" cy="816600"/>
          </a:xfrm>
          <a:prstGeom prst="rect">
            <a:avLst/>
          </a:prstGeom>
          <a:noFill/>
          <a:ln>
            <a:noFill/>
          </a:ln>
        </p:spPr>
      </p:pic>
      <p:sp>
        <p:nvSpPr>
          <p:cNvPr id="117" name="Google Shape;117;p19"/>
          <p:cNvSpPr/>
          <p:nvPr/>
        </p:nvSpPr>
        <p:spPr>
          <a:xfrm>
            <a:off x="1122800" y="2286225"/>
            <a:ext cx="2401200" cy="1624200"/>
          </a:xfrm>
          <a:prstGeom prst="cloudCallout">
            <a:avLst>
              <a:gd fmla="val -46078" name="adj1"/>
              <a:gd fmla="val 60875" name="adj2"/>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pic>
        <p:nvPicPr>
          <p:cNvPr id="118" name="Google Shape;118;p19"/>
          <p:cNvPicPr preferRelativeResize="0"/>
          <p:nvPr/>
        </p:nvPicPr>
        <p:blipFill>
          <a:blip r:embed="rId4">
            <a:alphaModFix/>
          </a:blip>
          <a:stretch>
            <a:fillRect/>
          </a:stretch>
        </p:blipFill>
        <p:spPr>
          <a:xfrm>
            <a:off x="4572001" y="1597550"/>
            <a:ext cx="1082424" cy="974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0"/>
          <p:cNvPicPr preferRelativeResize="0"/>
          <p:nvPr/>
        </p:nvPicPr>
        <p:blipFill>
          <a:blip r:embed="rId3">
            <a:alphaModFix/>
          </a:blip>
          <a:stretch>
            <a:fillRect/>
          </a:stretch>
        </p:blipFill>
        <p:spPr>
          <a:xfrm>
            <a:off x="343100" y="3911925"/>
            <a:ext cx="816600" cy="816600"/>
          </a:xfrm>
          <a:prstGeom prst="rect">
            <a:avLst/>
          </a:prstGeom>
          <a:noFill/>
          <a:ln>
            <a:noFill/>
          </a:ln>
        </p:spPr>
      </p:pic>
      <p:sp>
        <p:nvSpPr>
          <p:cNvPr id="124" name="Google Shape;124;p20"/>
          <p:cNvSpPr/>
          <p:nvPr/>
        </p:nvSpPr>
        <p:spPr>
          <a:xfrm>
            <a:off x="1122800" y="2286225"/>
            <a:ext cx="2401200" cy="1624200"/>
          </a:xfrm>
          <a:prstGeom prst="cloudCallout">
            <a:avLst>
              <a:gd fmla="val -46078" name="adj1"/>
              <a:gd fmla="val 60875" name="adj2"/>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pic>
        <p:nvPicPr>
          <p:cNvPr id="125" name="Google Shape;125;p20"/>
          <p:cNvPicPr preferRelativeResize="0"/>
          <p:nvPr/>
        </p:nvPicPr>
        <p:blipFill>
          <a:blip r:embed="rId4">
            <a:alphaModFix/>
          </a:blip>
          <a:stretch>
            <a:fillRect/>
          </a:stretch>
        </p:blipFill>
        <p:spPr>
          <a:xfrm>
            <a:off x="4572001" y="1597550"/>
            <a:ext cx="1082424" cy="974201"/>
          </a:xfrm>
          <a:prstGeom prst="rect">
            <a:avLst/>
          </a:prstGeom>
          <a:noFill/>
          <a:ln>
            <a:noFill/>
          </a:ln>
        </p:spPr>
      </p:pic>
      <p:sp>
        <p:nvSpPr>
          <p:cNvPr id="126" name="Google Shape;126;p20"/>
          <p:cNvSpPr/>
          <p:nvPr/>
        </p:nvSpPr>
        <p:spPr>
          <a:xfrm>
            <a:off x="4039750" y="2928950"/>
            <a:ext cx="4690800" cy="15105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Font typeface="Roboto"/>
              <a:buChar char="●"/>
            </a:pPr>
            <a:r>
              <a:rPr lang="en">
                <a:solidFill>
                  <a:schemeClr val="dk1"/>
                </a:solidFill>
                <a:latin typeface="Roboto"/>
                <a:ea typeface="Roboto"/>
                <a:cs typeface="Roboto"/>
                <a:sym typeface="Roboto"/>
              </a:rPr>
              <a:t>Data Warehouse built on top of Hadoop.</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1"/>
          <p:cNvPicPr preferRelativeResize="0"/>
          <p:nvPr/>
        </p:nvPicPr>
        <p:blipFill>
          <a:blip r:embed="rId3">
            <a:alphaModFix/>
          </a:blip>
          <a:stretch>
            <a:fillRect/>
          </a:stretch>
        </p:blipFill>
        <p:spPr>
          <a:xfrm>
            <a:off x="343100" y="3911925"/>
            <a:ext cx="816600" cy="816600"/>
          </a:xfrm>
          <a:prstGeom prst="rect">
            <a:avLst/>
          </a:prstGeom>
          <a:noFill/>
          <a:ln>
            <a:noFill/>
          </a:ln>
        </p:spPr>
      </p:pic>
      <p:sp>
        <p:nvSpPr>
          <p:cNvPr id="132" name="Google Shape;132;p21"/>
          <p:cNvSpPr/>
          <p:nvPr/>
        </p:nvSpPr>
        <p:spPr>
          <a:xfrm>
            <a:off x="1122800" y="2286225"/>
            <a:ext cx="2401200" cy="1624200"/>
          </a:xfrm>
          <a:prstGeom prst="cloudCallout">
            <a:avLst>
              <a:gd fmla="val -46078" name="adj1"/>
              <a:gd fmla="val 60875" name="adj2"/>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Hive!!</a:t>
            </a:r>
            <a:endParaRPr>
              <a:latin typeface="Roboto"/>
              <a:ea typeface="Roboto"/>
              <a:cs typeface="Roboto"/>
              <a:sym typeface="Roboto"/>
            </a:endParaRPr>
          </a:p>
        </p:txBody>
      </p:sp>
      <p:pic>
        <p:nvPicPr>
          <p:cNvPr id="133" name="Google Shape;133;p21"/>
          <p:cNvPicPr preferRelativeResize="0"/>
          <p:nvPr/>
        </p:nvPicPr>
        <p:blipFill>
          <a:blip r:embed="rId4">
            <a:alphaModFix/>
          </a:blip>
          <a:stretch>
            <a:fillRect/>
          </a:stretch>
        </p:blipFill>
        <p:spPr>
          <a:xfrm>
            <a:off x="4572001" y="1597550"/>
            <a:ext cx="1082424" cy="974201"/>
          </a:xfrm>
          <a:prstGeom prst="rect">
            <a:avLst/>
          </a:prstGeom>
          <a:noFill/>
          <a:ln>
            <a:noFill/>
          </a:ln>
        </p:spPr>
      </p:pic>
      <p:sp>
        <p:nvSpPr>
          <p:cNvPr id="134" name="Google Shape;134;p21"/>
          <p:cNvSpPr/>
          <p:nvPr/>
        </p:nvSpPr>
        <p:spPr>
          <a:xfrm>
            <a:off x="4039750" y="2928950"/>
            <a:ext cx="4690800" cy="15105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Font typeface="Roboto"/>
              <a:buChar char="●"/>
            </a:pPr>
            <a:r>
              <a:rPr lang="en">
                <a:solidFill>
                  <a:schemeClr val="dk1"/>
                </a:solidFill>
                <a:latin typeface="Roboto"/>
                <a:ea typeface="Roboto"/>
                <a:cs typeface="Roboto"/>
                <a:sym typeface="Roboto"/>
              </a:rPr>
              <a:t>Data Warehouse built on top of Hadoop.</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Analysis of big data in Hadoop.</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