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Roboto"/>
      <p:regular r:id="rId15"/>
      <p:bold r:id="rId16"/>
      <p:italic r:id="rId17"/>
      <p:boldItalic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regular.fntdata"/><Relationship Id="rId14" Type="http://schemas.openxmlformats.org/officeDocument/2006/relationships/slide" Target="slides/slide9.xml"/><Relationship Id="rId17" Type="http://schemas.openxmlformats.org/officeDocument/2006/relationships/font" Target="fonts/Roboto-italic.fntdata"/><Relationship Id="rId16" Type="http://schemas.openxmlformats.org/officeDocument/2006/relationships/font" Target="fonts/Roboto-bold.fntdata"/><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font" Target="fonts/Roboto-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gbc5d14b64a_0_2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gbc5d14b64a_0_2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Hi and welcome back. Now lets talk about the features of hive.</a:t>
            </a:r>
            <a:endParaRPr sz="1600"/>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1151f937888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1151f937888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Hive has certain features like…</a:t>
            </a:r>
            <a:endParaRPr sz="1400"/>
          </a:p>
          <a:p>
            <a:pPr indent="0" lvl="0" marL="0" rtl="0" algn="l">
              <a:spcBef>
                <a:spcPts val="0"/>
              </a:spcBef>
              <a:spcAft>
                <a:spcPts val="0"/>
              </a:spcAft>
              <a:buNone/>
            </a:pPr>
            <a:r>
              <a:rPr lang="en" sz="1400"/>
              <a:t>&lt;&lt;click&gt;&gt;</a:t>
            </a:r>
            <a:endParaRPr sz="1400"/>
          </a:p>
          <a:p>
            <a:pPr indent="0" lvl="0" marL="0" rtl="0" algn="l">
              <a:spcBef>
                <a:spcPts val="0"/>
              </a:spcBef>
              <a:spcAft>
                <a:spcPts val="0"/>
              </a:spcAft>
              <a:buNone/>
            </a:pPr>
            <a:r>
              <a:rPr lang="en" sz="1400"/>
              <a:t>It is a Data warehouse</a:t>
            </a:r>
            <a:endParaRPr sz="1400"/>
          </a:p>
          <a:p>
            <a:pPr indent="0" lvl="0" marL="0" rtl="0" algn="l">
              <a:spcBef>
                <a:spcPts val="0"/>
              </a:spcBef>
              <a:spcAft>
                <a:spcPts val="0"/>
              </a:spcAft>
              <a:buNone/>
            </a:pPr>
            <a:r>
              <a:rPr lang="en" sz="1400"/>
              <a:t>&lt;&lt;click&gt;&gt;</a:t>
            </a:r>
            <a:endParaRPr sz="1400"/>
          </a:p>
          <a:p>
            <a:pPr indent="0" lvl="0" marL="0" rtl="0" algn="l">
              <a:spcBef>
                <a:spcPts val="0"/>
              </a:spcBef>
              <a:spcAft>
                <a:spcPts val="0"/>
              </a:spcAft>
              <a:buNone/>
            </a:pPr>
            <a:r>
              <a:rPr lang="en" sz="1400"/>
              <a:t>It provides schema on read</a:t>
            </a:r>
            <a:endParaRPr sz="1400"/>
          </a:p>
          <a:p>
            <a:pPr indent="0" lvl="0" marL="0" rtl="0" algn="l">
              <a:spcBef>
                <a:spcPts val="0"/>
              </a:spcBef>
              <a:spcAft>
                <a:spcPts val="0"/>
              </a:spcAft>
              <a:buNone/>
            </a:pPr>
            <a:r>
              <a:rPr lang="en" sz="1400"/>
              <a:t>&lt;&lt;click&gt;&gt;</a:t>
            </a:r>
            <a:endParaRPr sz="1400"/>
          </a:p>
          <a:p>
            <a:pPr indent="0" lvl="0" marL="0" rtl="0" algn="l">
              <a:spcBef>
                <a:spcPts val="0"/>
              </a:spcBef>
              <a:spcAft>
                <a:spcPts val="0"/>
              </a:spcAft>
              <a:buNone/>
            </a:pPr>
            <a:r>
              <a:rPr lang="en" sz="1400"/>
              <a:t>It has a simple querying language and…</a:t>
            </a:r>
            <a:endParaRPr sz="1400"/>
          </a:p>
          <a:p>
            <a:pPr indent="0" lvl="0" marL="0" rtl="0" algn="l">
              <a:spcBef>
                <a:spcPts val="0"/>
              </a:spcBef>
              <a:spcAft>
                <a:spcPts val="0"/>
              </a:spcAft>
              <a:buNone/>
            </a:pPr>
            <a:r>
              <a:rPr lang="en" sz="1400"/>
              <a:t>&lt;&lt;click&gt;&gt;</a:t>
            </a:r>
            <a:endParaRPr sz="1400"/>
          </a:p>
          <a:p>
            <a:pPr indent="0" lvl="0" marL="0" rtl="0" algn="l">
              <a:spcBef>
                <a:spcPts val="0"/>
              </a:spcBef>
              <a:spcAft>
                <a:spcPts val="0"/>
              </a:spcAft>
              <a:buNone/>
            </a:pPr>
            <a:r>
              <a:rPr lang="en" sz="1400"/>
              <a:t>It provides multiple processing engines. Lets talk about each of these one by one</a:t>
            </a:r>
            <a:endParaRPr sz="1400"/>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1143e76ba15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1143e76ba15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So if you have a website, then…</a:t>
            </a:r>
            <a:endParaRPr sz="1400"/>
          </a:p>
          <a:p>
            <a:pPr indent="0" lvl="0" marL="0" rtl="0" algn="l">
              <a:spcBef>
                <a:spcPts val="0"/>
              </a:spcBef>
              <a:spcAft>
                <a:spcPts val="0"/>
              </a:spcAft>
              <a:buNone/>
            </a:pPr>
            <a:r>
              <a:rPr lang="en" sz="1400"/>
              <a:t>&lt;&lt;click&gt;&gt;</a:t>
            </a:r>
            <a:endParaRPr sz="1400"/>
          </a:p>
          <a:p>
            <a:pPr indent="0" lvl="0" marL="0" rtl="0" algn="l">
              <a:spcBef>
                <a:spcPts val="0"/>
              </a:spcBef>
              <a:spcAft>
                <a:spcPts val="0"/>
              </a:spcAft>
              <a:buNone/>
            </a:pPr>
            <a:r>
              <a:rPr lang="en" sz="1400"/>
              <a:t>you will have various sources of data like clickstream data, users data, products data, and so on.  And you might have different databases to stores this data and all of these might have different formatting as well. And if you are </a:t>
            </a:r>
            <a:r>
              <a:rPr lang="en" sz="1400"/>
              <a:t>regularly</a:t>
            </a:r>
            <a:r>
              <a:rPr lang="en" sz="1400"/>
              <a:t> running some queries like…</a:t>
            </a:r>
            <a:endParaRPr sz="1400"/>
          </a:p>
          <a:p>
            <a:pPr indent="0" lvl="0" marL="0" rtl="0" algn="l">
              <a:spcBef>
                <a:spcPts val="0"/>
              </a:spcBef>
              <a:spcAft>
                <a:spcPts val="0"/>
              </a:spcAft>
              <a:buNone/>
            </a:pPr>
            <a:r>
              <a:rPr lang="en" sz="1400"/>
              <a:t>&lt;&lt;click&gt;&gt;</a:t>
            </a:r>
            <a:endParaRPr sz="1400"/>
          </a:p>
          <a:p>
            <a:pPr indent="0" lvl="0" marL="0" rtl="0" algn="l">
              <a:spcBef>
                <a:spcPts val="0"/>
              </a:spcBef>
              <a:spcAft>
                <a:spcPts val="0"/>
              </a:spcAft>
              <a:buNone/>
            </a:pPr>
            <a:r>
              <a:rPr lang="en" sz="1400"/>
              <a:t>finding the total products per category, or most active user base, or even the number of signed up users, then it is probably better to compute…</a:t>
            </a:r>
            <a:endParaRPr sz="1400"/>
          </a:p>
          <a:p>
            <a:pPr indent="0" lvl="0" marL="0" rtl="0" algn="l">
              <a:spcBef>
                <a:spcPts val="0"/>
              </a:spcBef>
              <a:spcAft>
                <a:spcPts val="0"/>
              </a:spcAft>
              <a:buNone/>
            </a:pPr>
            <a:r>
              <a:rPr lang="en" sz="1400"/>
              <a:t>&lt;&lt;click&gt;&gt;</a:t>
            </a:r>
            <a:endParaRPr sz="1400"/>
          </a:p>
          <a:p>
            <a:pPr indent="0" lvl="0" marL="0" rtl="0" algn="l">
              <a:spcBef>
                <a:spcPts val="0"/>
              </a:spcBef>
              <a:spcAft>
                <a:spcPts val="0"/>
              </a:spcAft>
              <a:buNone/>
            </a:pPr>
            <a:r>
              <a:rPr lang="en" sz="1400"/>
              <a:t>the answer to such queries </a:t>
            </a:r>
            <a:r>
              <a:rPr lang="en" sz="1400"/>
              <a:t>beforehand, with a common formatting, and store them in a common place. </a:t>
            </a:r>
            <a:endParaRPr sz="1400"/>
          </a:p>
          <a:p>
            <a:pPr indent="0" lvl="0" marL="0" rtl="0" algn="l">
              <a:spcBef>
                <a:spcPts val="0"/>
              </a:spcBef>
              <a:spcAft>
                <a:spcPts val="0"/>
              </a:spcAft>
              <a:buNone/>
            </a:pPr>
            <a:r>
              <a:rPr lang="en" sz="1400"/>
              <a:t>&lt;&lt;click&gt;&gt;</a:t>
            </a:r>
            <a:endParaRPr sz="1400"/>
          </a:p>
          <a:p>
            <a:pPr indent="0" lvl="0" marL="0" rtl="0" algn="l">
              <a:spcBef>
                <a:spcPts val="0"/>
              </a:spcBef>
              <a:spcAft>
                <a:spcPts val="0"/>
              </a:spcAft>
              <a:buNone/>
            </a:pPr>
            <a:r>
              <a:rPr lang="en" sz="1400"/>
              <a:t>And that common place is known as…</a:t>
            </a:r>
            <a:endParaRPr sz="1400"/>
          </a:p>
          <a:p>
            <a:pPr indent="0" lvl="0" marL="0" rtl="0" algn="l">
              <a:spcBef>
                <a:spcPts val="0"/>
              </a:spcBef>
              <a:spcAft>
                <a:spcPts val="0"/>
              </a:spcAft>
              <a:buNone/>
            </a:pPr>
            <a:r>
              <a:rPr lang="en" sz="1400"/>
              <a:t>&lt;&lt;click&gt;&gt;</a:t>
            </a:r>
            <a:endParaRPr sz="1400"/>
          </a:p>
          <a:p>
            <a:pPr indent="0" lvl="0" marL="0" rtl="0" algn="l">
              <a:spcBef>
                <a:spcPts val="0"/>
              </a:spcBef>
              <a:spcAft>
                <a:spcPts val="0"/>
              </a:spcAft>
              <a:buNone/>
            </a:pPr>
            <a:r>
              <a:rPr lang="en" sz="1400"/>
              <a:t>a data warehouse. So it’s very similar to a regular relational database but supports faster querying on bulk data. So Hive is actually a data warehouse which is widely used by companies to store clean and processed data.</a:t>
            </a:r>
            <a:endParaRPr sz="1400"/>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114a039ca27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114a039ca27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Now, the second prominent feature about Hive is that it supports schema on read.</a:t>
            </a:r>
            <a:endParaRPr sz="1400"/>
          </a:p>
          <a:p>
            <a:pPr indent="0" lvl="0" marL="0" rtl="0" algn="l">
              <a:spcBef>
                <a:spcPts val="0"/>
              </a:spcBef>
              <a:spcAft>
                <a:spcPts val="0"/>
              </a:spcAft>
              <a:buNone/>
            </a:pPr>
            <a:r>
              <a:rPr lang="en" sz="1400"/>
              <a:t>&lt;&lt;click&gt;&gt;</a:t>
            </a:r>
            <a:endParaRPr sz="1400"/>
          </a:p>
          <a:p>
            <a:pPr indent="0" lvl="0" marL="0" rtl="0" algn="l">
              <a:spcBef>
                <a:spcPts val="0"/>
              </a:spcBef>
              <a:spcAft>
                <a:spcPts val="0"/>
              </a:spcAft>
              <a:buNone/>
            </a:pPr>
            <a:r>
              <a:rPr lang="en" sz="1400"/>
              <a:t>So lets say we have a table in Hive with the following schema…</a:t>
            </a:r>
            <a:endParaRPr sz="1400"/>
          </a:p>
          <a:p>
            <a:pPr indent="0" lvl="0" marL="0" rtl="0" algn="l">
              <a:spcBef>
                <a:spcPts val="0"/>
              </a:spcBef>
              <a:spcAft>
                <a:spcPts val="0"/>
              </a:spcAft>
              <a:buNone/>
            </a:pPr>
            <a:r>
              <a:rPr lang="en" sz="1400"/>
              <a:t>&lt;&lt;click&gt;&gt;</a:t>
            </a:r>
            <a:endParaRPr sz="1400"/>
          </a:p>
          <a:p>
            <a:pPr indent="0" lvl="0" marL="0" rtl="0" algn="l">
              <a:spcBef>
                <a:spcPts val="0"/>
              </a:spcBef>
              <a:spcAft>
                <a:spcPts val="0"/>
              </a:spcAft>
              <a:buNone/>
            </a:pPr>
            <a:r>
              <a:rPr lang="en" sz="1400"/>
              <a:t>So its has customer id, ip address, order id, etc. So the schema is already defined. Now, ….</a:t>
            </a:r>
            <a:endParaRPr sz="1400"/>
          </a:p>
          <a:p>
            <a:pPr indent="0" lvl="0" marL="0" rtl="0" algn="l">
              <a:spcBef>
                <a:spcPts val="0"/>
              </a:spcBef>
              <a:spcAft>
                <a:spcPts val="0"/>
              </a:spcAft>
              <a:buNone/>
            </a:pPr>
            <a:r>
              <a:rPr lang="en" sz="1400"/>
              <a:t>&lt;&lt;click&gt;&gt;</a:t>
            </a:r>
            <a:endParaRPr sz="1400"/>
          </a:p>
          <a:p>
            <a:pPr indent="0" lvl="0" marL="0" rtl="0" algn="l">
              <a:spcBef>
                <a:spcPts val="0"/>
              </a:spcBef>
              <a:spcAft>
                <a:spcPts val="0"/>
              </a:spcAft>
              <a:buNone/>
            </a:pPr>
            <a:r>
              <a:rPr lang="en" sz="1400"/>
              <a:t>When the data comes, let’s say it has some of the fields missing. Like we have the ip address missing over here. So…</a:t>
            </a:r>
            <a:endParaRPr sz="1400"/>
          </a:p>
          <a:p>
            <a:pPr indent="0" lvl="0" marL="0" rtl="0" algn="l">
              <a:spcBef>
                <a:spcPts val="0"/>
              </a:spcBef>
              <a:spcAft>
                <a:spcPts val="0"/>
              </a:spcAft>
              <a:buNone/>
            </a:pPr>
            <a:r>
              <a:rPr lang="en" sz="1400"/>
              <a:t>&lt;&lt;click&gt;&gt;</a:t>
            </a:r>
            <a:endParaRPr sz="1400"/>
          </a:p>
          <a:p>
            <a:pPr indent="0" lvl="0" marL="0" rtl="0" algn="l">
              <a:spcBef>
                <a:spcPts val="0"/>
              </a:spcBef>
              <a:spcAft>
                <a:spcPts val="0"/>
              </a:spcAft>
              <a:buNone/>
            </a:pPr>
            <a:r>
              <a:rPr lang="en" sz="1400"/>
              <a:t>The data doesn’t match the schema defined in Hive. However… </a:t>
            </a:r>
            <a:endParaRPr sz="1400"/>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116e2d392e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116e2d392e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Hive will not throw any error at this point. It will simply save that data without any error. If it had been a relational database then we </a:t>
            </a:r>
            <a:r>
              <a:rPr lang="en" sz="1400"/>
              <a:t>would</a:t>
            </a:r>
            <a:r>
              <a:rPr lang="en" sz="1400"/>
              <a:t> have an error at this stage. However, with Hive this is not the case. But, when we try to read the data from Hive, then…</a:t>
            </a:r>
            <a:endParaRPr sz="1400"/>
          </a:p>
          <a:p>
            <a:pPr indent="0" lvl="0" marL="0" rtl="0" algn="l">
              <a:spcBef>
                <a:spcPts val="0"/>
              </a:spcBef>
              <a:spcAft>
                <a:spcPts val="0"/>
              </a:spcAft>
              <a:buNone/>
            </a:pPr>
            <a:r>
              <a:rPr lang="en" sz="1400"/>
              <a:t>&lt;&lt;click&gt;&gt;</a:t>
            </a:r>
            <a:endParaRPr sz="1400"/>
          </a:p>
          <a:p>
            <a:pPr indent="0" lvl="0" marL="0" rtl="0" algn="l">
              <a:spcBef>
                <a:spcPts val="0"/>
              </a:spcBef>
              <a:spcAft>
                <a:spcPts val="0"/>
              </a:spcAft>
              <a:buNone/>
            </a:pPr>
            <a:r>
              <a:rPr lang="en" sz="1400"/>
              <a:t>Hive</a:t>
            </a:r>
            <a:r>
              <a:rPr lang="en" sz="1400"/>
              <a:t> will throw and error as during reading the data it will match the data with the schema. And since the data doesn’t match the data, it will throw an error. And the reason for this is simple…</a:t>
            </a:r>
            <a:endParaRPr sz="1400"/>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116e2d392e4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116e2d392e4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When huge amounts of data is coming in, if we check the schema there and then, it would probably cause a bottleneck. And we don’t want that from happening. So…</a:t>
            </a:r>
            <a:endParaRPr sz="1400"/>
          </a:p>
          <a:p>
            <a:pPr indent="0" lvl="0" marL="0" rtl="0" algn="l">
              <a:spcBef>
                <a:spcPts val="0"/>
              </a:spcBef>
              <a:spcAft>
                <a:spcPts val="0"/>
              </a:spcAft>
              <a:buNone/>
            </a:pPr>
            <a:r>
              <a:rPr lang="en" sz="1400"/>
              <a:t>&lt;&lt;click&gt;&gt;</a:t>
            </a:r>
            <a:endParaRPr sz="1400"/>
          </a:p>
          <a:p>
            <a:pPr indent="0" lvl="0" marL="0" rtl="0" algn="l">
              <a:spcBef>
                <a:spcPts val="0"/>
              </a:spcBef>
              <a:spcAft>
                <a:spcPts val="0"/>
              </a:spcAft>
              <a:buNone/>
            </a:pPr>
            <a:r>
              <a:rPr lang="en" sz="1400"/>
              <a:t>we simply accept all the data that is </a:t>
            </a:r>
            <a:r>
              <a:rPr lang="en" sz="1400"/>
              <a:t>coming</a:t>
            </a:r>
            <a:r>
              <a:rPr lang="en" sz="1400"/>
              <a:t> in and we just check the </a:t>
            </a:r>
            <a:r>
              <a:rPr lang="en" sz="1400"/>
              <a:t>schema</a:t>
            </a:r>
            <a:r>
              <a:rPr lang="en" sz="1400"/>
              <a:t> during read time  or querying time to maintain consistency in the </a:t>
            </a:r>
            <a:r>
              <a:rPr lang="en" sz="1400"/>
              <a:t>warehouse</a:t>
            </a:r>
            <a:r>
              <a:rPr lang="en" sz="1400"/>
              <a:t>.</a:t>
            </a:r>
            <a:endParaRPr sz="1400"/>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116e2d392e4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116e2d392e4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Now hive has a very simple querying language</a:t>
            </a:r>
            <a:endParaRPr sz="1400"/>
          </a:p>
          <a:p>
            <a:pPr indent="0" lvl="0" marL="0" rtl="0" algn="l">
              <a:spcBef>
                <a:spcPts val="0"/>
              </a:spcBef>
              <a:spcAft>
                <a:spcPts val="0"/>
              </a:spcAft>
              <a:buNone/>
            </a:pPr>
            <a:r>
              <a:rPr lang="en" sz="1400"/>
              <a:t>&lt;&lt;click&gt;&gt;</a:t>
            </a:r>
            <a:endParaRPr sz="1400"/>
          </a:p>
          <a:p>
            <a:pPr indent="0" lvl="0" marL="0" rtl="0" algn="l">
              <a:spcBef>
                <a:spcPts val="0"/>
              </a:spcBef>
              <a:spcAft>
                <a:spcPts val="0"/>
              </a:spcAft>
              <a:buNone/>
            </a:pPr>
            <a:r>
              <a:rPr lang="en" sz="1400"/>
              <a:t>It is very similar to sql query</a:t>
            </a:r>
            <a:endParaRPr sz="1400"/>
          </a:p>
          <a:p>
            <a:pPr indent="0" lvl="0" marL="0" rtl="0" algn="l">
              <a:spcBef>
                <a:spcPts val="0"/>
              </a:spcBef>
              <a:spcAft>
                <a:spcPts val="0"/>
              </a:spcAft>
              <a:buNone/>
            </a:pPr>
            <a:r>
              <a:rPr lang="en" sz="1400"/>
              <a:t>&lt;&lt;clikck&gt;&gt;</a:t>
            </a:r>
            <a:endParaRPr sz="1400"/>
          </a:p>
          <a:p>
            <a:pPr indent="0" lvl="0" marL="0" rtl="0" algn="l">
              <a:spcBef>
                <a:spcPts val="0"/>
              </a:spcBef>
              <a:spcAft>
                <a:spcPts val="0"/>
              </a:spcAft>
              <a:buNone/>
            </a:pPr>
            <a:r>
              <a:rPr lang="en" sz="1400"/>
              <a:t>And its called hive query language or hql for short. H</a:t>
            </a:r>
            <a:r>
              <a:rPr lang="en" sz="1400"/>
              <a:t>owever</a:t>
            </a:r>
            <a:r>
              <a:rPr lang="en" sz="1400"/>
              <a:t>, when you write any query in hql, internally,...</a:t>
            </a:r>
            <a:endParaRPr sz="1400"/>
          </a:p>
          <a:p>
            <a:pPr indent="0" lvl="0" marL="0" rtl="0" algn="l">
              <a:spcBef>
                <a:spcPts val="0"/>
              </a:spcBef>
              <a:spcAft>
                <a:spcPts val="0"/>
              </a:spcAft>
              <a:buNone/>
            </a:pPr>
            <a:r>
              <a:rPr lang="en" sz="1400"/>
              <a:t>&lt;&lt;click&gt;&gt;</a:t>
            </a:r>
            <a:endParaRPr sz="1400"/>
          </a:p>
          <a:p>
            <a:pPr indent="0" lvl="0" marL="0" rtl="0" algn="l">
              <a:spcBef>
                <a:spcPts val="0"/>
              </a:spcBef>
              <a:spcAft>
                <a:spcPts val="0"/>
              </a:spcAft>
              <a:buNone/>
            </a:pPr>
            <a:r>
              <a:rPr lang="en" sz="1400"/>
              <a:t>It is converted to a map reduce job which can be processed on the hadoop cluster.</a:t>
            </a:r>
            <a:endParaRPr sz="1400"/>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116e2d392e4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116e2d392e4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Now, talking about processing the data, hive actually has three processing engines that it supports.</a:t>
            </a:r>
            <a:endParaRPr sz="1400"/>
          </a:p>
          <a:p>
            <a:pPr indent="0" lvl="0" marL="0" rtl="0" algn="l">
              <a:spcBef>
                <a:spcPts val="0"/>
              </a:spcBef>
              <a:spcAft>
                <a:spcPts val="0"/>
              </a:spcAft>
              <a:buNone/>
            </a:pPr>
            <a:r>
              <a:rPr lang="en" sz="1400"/>
              <a:t>&lt;&lt;click&gt;&gt;</a:t>
            </a:r>
            <a:endParaRPr sz="1400"/>
          </a:p>
          <a:p>
            <a:pPr indent="0" lvl="0" marL="0" rtl="0" algn="l">
              <a:spcBef>
                <a:spcPts val="0"/>
              </a:spcBef>
              <a:spcAft>
                <a:spcPts val="0"/>
              </a:spcAft>
              <a:buNone/>
            </a:pPr>
            <a:r>
              <a:rPr lang="en" sz="1400"/>
              <a:t>First is obviously the map-reduce engine. And this is the </a:t>
            </a:r>
            <a:r>
              <a:rPr lang="en" sz="1400"/>
              <a:t>default</a:t>
            </a:r>
            <a:r>
              <a:rPr lang="en" sz="1400"/>
              <a:t> processing engine of hive. However, apart from this, hive also supports two other processing engines and those are…</a:t>
            </a:r>
            <a:endParaRPr sz="1400"/>
          </a:p>
          <a:p>
            <a:pPr indent="0" lvl="0" marL="0" rtl="0" algn="l">
              <a:spcBef>
                <a:spcPts val="0"/>
              </a:spcBef>
              <a:spcAft>
                <a:spcPts val="0"/>
              </a:spcAft>
              <a:buNone/>
            </a:pPr>
            <a:r>
              <a:rPr lang="en" sz="1400"/>
              <a:t>&lt;&lt;click&gt;&gt;</a:t>
            </a:r>
            <a:endParaRPr sz="1400"/>
          </a:p>
          <a:p>
            <a:pPr indent="0" lvl="0" marL="0" rtl="0" algn="l">
              <a:spcBef>
                <a:spcPts val="0"/>
              </a:spcBef>
              <a:spcAft>
                <a:spcPts val="0"/>
              </a:spcAft>
              <a:buNone/>
            </a:pPr>
            <a:r>
              <a:rPr lang="en" sz="1400"/>
              <a:t>Tez and…</a:t>
            </a:r>
            <a:endParaRPr sz="1400"/>
          </a:p>
          <a:p>
            <a:pPr indent="0" lvl="0" marL="0" rtl="0" algn="l">
              <a:spcBef>
                <a:spcPts val="0"/>
              </a:spcBef>
              <a:spcAft>
                <a:spcPts val="0"/>
              </a:spcAft>
              <a:buNone/>
            </a:pPr>
            <a:r>
              <a:rPr lang="en" sz="1400"/>
              <a:t>&lt;&lt;click&gt;&gt;</a:t>
            </a:r>
            <a:endParaRPr sz="1400"/>
          </a:p>
          <a:p>
            <a:pPr indent="0" lvl="0" marL="0" rtl="0" algn="l">
              <a:spcBef>
                <a:spcPts val="0"/>
              </a:spcBef>
              <a:spcAft>
                <a:spcPts val="0"/>
              </a:spcAft>
              <a:buNone/>
            </a:pPr>
            <a:r>
              <a:rPr lang="en" sz="1400"/>
              <a:t>Spark. </a:t>
            </a:r>
            <a:r>
              <a:rPr lang="en" sz="1400"/>
              <a:t>Tez is actually a </a:t>
            </a:r>
            <a:r>
              <a:rPr lang="en" sz="1400">
                <a:solidFill>
                  <a:schemeClr val="dk1"/>
                </a:solidFill>
              </a:rPr>
              <a:t>more flexible and powerful successor of map-reduce. While spark is an alternative to map reduce. However, in this course, we will be using the map reduce engine only.</a:t>
            </a:r>
            <a:endParaRPr sz="1400"/>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d4e1845088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d4e1845088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Thats it for now. I hope you had a good understanding of the features of hive. See you in the next video.</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3" name="Google Shape;13;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8" name="Google Shape;48;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0" name="Google Shape;20;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1" name="Google Shape;21;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2" name="Shape 22"/>
        <p:cNvGrpSpPr/>
        <p:nvPr/>
      </p:nvGrpSpPr>
      <p:grpSpPr>
        <a:xfrm>
          <a:off x="0" y="0"/>
          <a:ext cx="0" cy="0"/>
          <a:chOff x="0" y="0"/>
          <a:chExt cx="0" cy="0"/>
        </a:xfrm>
      </p:grpSpPr>
      <p:sp>
        <p:nvSpPr>
          <p:cNvPr id="23" name="Google Shape;23;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4" name="Google Shape;24;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5" name="Google Shape;25;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7" name="Shape 27"/>
        <p:cNvGrpSpPr/>
        <p:nvPr/>
      </p:nvGrpSpPr>
      <p:grpSpPr>
        <a:xfrm>
          <a:off x="0" y="0"/>
          <a:ext cx="0" cy="0"/>
          <a:chOff x="0" y="0"/>
          <a:chExt cx="0" cy="0"/>
        </a:xfrm>
      </p:grpSpPr>
      <p:sp>
        <p:nvSpPr>
          <p:cNvPr id="28" name="Google Shape;28;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9" name="Google Shape;29;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0" name="Shape 30"/>
        <p:cNvGrpSpPr/>
        <p:nvPr/>
      </p:nvGrpSpPr>
      <p:grpSpPr>
        <a:xfrm>
          <a:off x="0" y="0"/>
          <a:ext cx="0" cy="0"/>
          <a:chOff x="0" y="0"/>
          <a:chExt cx="0" cy="0"/>
        </a:xfrm>
      </p:grpSpPr>
      <p:sp>
        <p:nvSpPr>
          <p:cNvPr id="31" name="Google Shape;31;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2" name="Google Shape;32;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4" name="Shape 34"/>
        <p:cNvGrpSpPr/>
        <p:nvPr/>
      </p:nvGrpSpPr>
      <p:grpSpPr>
        <a:xfrm>
          <a:off x="0" y="0"/>
          <a:ext cx="0" cy="0"/>
          <a:chOff x="0" y="0"/>
          <a:chExt cx="0" cy="0"/>
        </a:xfrm>
      </p:grpSpPr>
      <p:sp>
        <p:nvSpPr>
          <p:cNvPr id="35" name="Google Shape;35;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6" name="Google Shape;36;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7" name="Shape 37"/>
        <p:cNvGrpSpPr/>
        <p:nvPr/>
      </p:nvGrpSpPr>
      <p:grpSpPr>
        <a:xfrm>
          <a:off x="0" y="0"/>
          <a:ext cx="0" cy="0"/>
          <a:chOff x="0" y="0"/>
          <a:chExt cx="0" cy="0"/>
        </a:xfrm>
      </p:grpSpPr>
      <p:sp>
        <p:nvSpPr>
          <p:cNvPr id="38" name="Google Shape;38;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0" name="Google Shape;40;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1" name="Google Shape;41;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9.xml"/><Relationship Id="rId10" Type="http://schemas.openxmlformats.org/officeDocument/2006/relationships/slideLayout" Target="../slideLayouts/slideLayout8.xml"/><Relationship Id="rId13" Type="http://schemas.openxmlformats.org/officeDocument/2006/relationships/slideLayout" Target="../slideLayouts/slideLayout11.xml"/><Relationship Id="rId12" Type="http://schemas.openxmlformats.org/officeDocument/2006/relationships/slideLayout" Target="../slideLayouts/slideLayout10.xml"/><Relationship Id="rId1" Type="http://schemas.openxmlformats.org/officeDocument/2006/relationships/image" Target="../media/image2.png"/><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14" Type="http://schemas.openxmlformats.org/officeDocument/2006/relationships/theme" Target="../theme/theme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pic>
        <p:nvPicPr>
          <p:cNvPr id="6" name="Google Shape;6;p1"/>
          <p:cNvPicPr preferRelativeResize="0"/>
          <p:nvPr/>
        </p:nvPicPr>
        <p:blipFill>
          <a:blip r:embed="rId1">
            <a:alphaModFix/>
          </a:blip>
          <a:stretch>
            <a:fillRect/>
          </a:stretch>
        </p:blipFill>
        <p:spPr>
          <a:xfrm>
            <a:off x="0" y="0"/>
            <a:ext cx="9144000" cy="5143500"/>
          </a:xfrm>
          <a:prstGeom prst="rect">
            <a:avLst/>
          </a:prstGeom>
          <a:noFill/>
          <a:ln>
            <a:noFill/>
          </a:ln>
        </p:spPr>
      </p:pic>
      <p:sp>
        <p:nvSpPr>
          <p:cNvPr id="7" name="Google Shape;7;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ctr">
              <a:spcBef>
                <a:spcPts val="0"/>
              </a:spcBef>
              <a:spcAft>
                <a:spcPts val="0"/>
              </a:spcAft>
              <a:buClr>
                <a:srgbClr val="FF0000"/>
              </a:buClr>
              <a:buSzPts val="2800"/>
              <a:buFont typeface="Roboto"/>
              <a:buNone/>
              <a:defRPr sz="2800">
                <a:solidFill>
                  <a:srgbClr val="FF0000"/>
                </a:solidFill>
                <a:latin typeface="Roboto"/>
                <a:ea typeface="Roboto"/>
                <a:cs typeface="Roboto"/>
                <a:sym typeface="Roboto"/>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8" name="Google Shape;8;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SzPts val="1800"/>
              <a:buFont typeface="Roboto"/>
              <a:buChar char="●"/>
              <a:defRPr sz="1800">
                <a:latin typeface="Roboto"/>
                <a:ea typeface="Roboto"/>
                <a:cs typeface="Roboto"/>
                <a:sym typeface="Roboto"/>
              </a:defRPr>
            </a:lvl1pPr>
            <a:lvl2pPr indent="-317500" lvl="1" marL="914400">
              <a:lnSpc>
                <a:spcPct val="115000"/>
              </a:lnSpc>
              <a:spcBef>
                <a:spcPts val="0"/>
              </a:spcBef>
              <a:spcAft>
                <a:spcPts val="0"/>
              </a:spcAft>
              <a:buSzPts val="1400"/>
              <a:buFont typeface="Roboto"/>
              <a:buChar char="○"/>
              <a:defRPr>
                <a:latin typeface="Roboto"/>
                <a:ea typeface="Roboto"/>
                <a:cs typeface="Roboto"/>
                <a:sym typeface="Roboto"/>
              </a:defRPr>
            </a:lvl2pPr>
            <a:lvl3pPr indent="-317500" lvl="2" marL="1371600">
              <a:lnSpc>
                <a:spcPct val="115000"/>
              </a:lnSpc>
              <a:spcBef>
                <a:spcPts val="0"/>
              </a:spcBef>
              <a:spcAft>
                <a:spcPts val="0"/>
              </a:spcAft>
              <a:buSzPts val="1400"/>
              <a:buFont typeface="Roboto"/>
              <a:buChar char="■"/>
              <a:defRPr>
                <a:latin typeface="Roboto"/>
                <a:ea typeface="Roboto"/>
                <a:cs typeface="Roboto"/>
                <a:sym typeface="Roboto"/>
              </a:defRPr>
            </a:lvl3pPr>
            <a:lvl4pPr indent="-317500" lvl="3" marL="1828800">
              <a:lnSpc>
                <a:spcPct val="115000"/>
              </a:lnSpc>
              <a:spcBef>
                <a:spcPts val="0"/>
              </a:spcBef>
              <a:spcAft>
                <a:spcPts val="0"/>
              </a:spcAft>
              <a:buSzPts val="1400"/>
              <a:buFont typeface="Roboto"/>
              <a:buChar char="●"/>
              <a:defRPr>
                <a:latin typeface="Roboto"/>
                <a:ea typeface="Roboto"/>
                <a:cs typeface="Roboto"/>
                <a:sym typeface="Roboto"/>
              </a:defRPr>
            </a:lvl4pPr>
            <a:lvl5pPr indent="-317500" lvl="4" marL="2286000">
              <a:lnSpc>
                <a:spcPct val="115000"/>
              </a:lnSpc>
              <a:spcBef>
                <a:spcPts val="0"/>
              </a:spcBef>
              <a:spcAft>
                <a:spcPts val="0"/>
              </a:spcAft>
              <a:buSzPts val="1400"/>
              <a:buFont typeface="Roboto"/>
              <a:buChar char="○"/>
              <a:defRPr>
                <a:latin typeface="Roboto"/>
                <a:ea typeface="Roboto"/>
                <a:cs typeface="Roboto"/>
                <a:sym typeface="Roboto"/>
              </a:defRPr>
            </a:lvl5pPr>
            <a:lvl6pPr indent="-317500" lvl="5" marL="2743200">
              <a:lnSpc>
                <a:spcPct val="115000"/>
              </a:lnSpc>
              <a:spcBef>
                <a:spcPts val="0"/>
              </a:spcBef>
              <a:spcAft>
                <a:spcPts val="0"/>
              </a:spcAft>
              <a:buSzPts val="1400"/>
              <a:buFont typeface="Roboto"/>
              <a:buChar char="■"/>
              <a:defRPr>
                <a:latin typeface="Roboto"/>
                <a:ea typeface="Roboto"/>
                <a:cs typeface="Roboto"/>
                <a:sym typeface="Roboto"/>
              </a:defRPr>
            </a:lvl6pPr>
            <a:lvl7pPr indent="-317500" lvl="6" marL="3200400">
              <a:lnSpc>
                <a:spcPct val="115000"/>
              </a:lnSpc>
              <a:spcBef>
                <a:spcPts val="0"/>
              </a:spcBef>
              <a:spcAft>
                <a:spcPts val="0"/>
              </a:spcAft>
              <a:buSzPts val="1400"/>
              <a:buFont typeface="Roboto"/>
              <a:buChar char="●"/>
              <a:defRPr>
                <a:latin typeface="Roboto"/>
                <a:ea typeface="Roboto"/>
                <a:cs typeface="Roboto"/>
                <a:sym typeface="Roboto"/>
              </a:defRPr>
            </a:lvl7pPr>
            <a:lvl8pPr indent="-317500" lvl="7" marL="3657600">
              <a:lnSpc>
                <a:spcPct val="115000"/>
              </a:lnSpc>
              <a:spcBef>
                <a:spcPts val="0"/>
              </a:spcBef>
              <a:spcAft>
                <a:spcPts val="0"/>
              </a:spcAft>
              <a:buSzPts val="1400"/>
              <a:buFont typeface="Roboto"/>
              <a:buChar char="○"/>
              <a:defRPr>
                <a:latin typeface="Roboto"/>
                <a:ea typeface="Roboto"/>
                <a:cs typeface="Roboto"/>
                <a:sym typeface="Roboto"/>
              </a:defRPr>
            </a:lvl8pPr>
            <a:lvl9pPr indent="-317500" lvl="8" marL="4114800">
              <a:lnSpc>
                <a:spcPct val="115000"/>
              </a:lnSpc>
              <a:spcBef>
                <a:spcPts val="0"/>
              </a:spcBef>
              <a:spcAft>
                <a:spcPts val="0"/>
              </a:spcAft>
              <a:buSzPts val="1400"/>
              <a:buFont typeface="Roboto"/>
              <a:buChar char="■"/>
              <a:defRPr>
                <a:latin typeface="Roboto"/>
                <a:ea typeface="Roboto"/>
                <a:cs typeface="Roboto"/>
                <a:sym typeface="Roboto"/>
              </a:defRPr>
            </a:lvl9pPr>
          </a:lstStyle>
          <a:p/>
        </p:txBody>
      </p:sp>
      <p:sp>
        <p:nvSpPr>
          <p:cNvPr id="9" name="Google Shape;9;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pic>
        <p:nvPicPr>
          <p:cNvPr id="10" name="Google Shape;10;p1"/>
          <p:cNvPicPr preferRelativeResize="0"/>
          <p:nvPr/>
        </p:nvPicPr>
        <p:blipFill>
          <a:blip r:embed="rId2">
            <a:alphaModFix/>
          </a:blip>
          <a:stretch>
            <a:fillRect/>
          </a:stretch>
        </p:blipFill>
        <p:spPr>
          <a:xfrm>
            <a:off x="7521000" y="4619475"/>
            <a:ext cx="1666700" cy="524025"/>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3"/>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8.png"/><Relationship Id="rId4" Type="http://schemas.openxmlformats.org/officeDocument/2006/relationships/image" Target="../media/image7.png"/><Relationship Id="rId5" Type="http://schemas.openxmlformats.org/officeDocument/2006/relationships/image" Target="../media/image3.png"/><Relationship Id="rId6" Type="http://schemas.openxmlformats.org/officeDocument/2006/relationships/image" Target="../media/image9.png"/><Relationship Id="rId7" Type="http://schemas.openxmlformats.org/officeDocument/2006/relationships/image" Target="../media/image5.png"/><Relationship Id="rId8"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6.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6.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6.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13"/>
          <p:cNvSpPr txBox="1"/>
          <p:nvPr>
            <p:ph type="title"/>
          </p:nvPr>
        </p:nvSpPr>
        <p:spPr>
          <a:xfrm>
            <a:off x="311700" y="2285400"/>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Features of Hive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nvSpPr>
        <p:spPr>
          <a:xfrm>
            <a:off x="311700" y="445025"/>
            <a:ext cx="8520600" cy="572700"/>
          </a:xfrm>
          <a:prstGeom prst="rect">
            <a:avLst/>
          </a:prstGeom>
          <a:noFill/>
          <a:ln>
            <a:noFill/>
          </a:ln>
        </p:spPr>
        <p:txBody>
          <a:bodyPr anchorCtr="0" anchor="t" bIns="91425" lIns="91425" spcFirstLastPara="1" rIns="91425" wrap="square" tIns="91425">
            <a:normAutofit lnSpcReduction="10000"/>
          </a:bodyPr>
          <a:lstStyle/>
          <a:p>
            <a:pPr indent="0" lvl="0" marL="0" rtl="0" algn="ctr">
              <a:spcBef>
                <a:spcPts val="0"/>
              </a:spcBef>
              <a:spcAft>
                <a:spcPts val="0"/>
              </a:spcAft>
              <a:buClr>
                <a:srgbClr val="000000"/>
              </a:buClr>
              <a:buSzPts val="1100"/>
              <a:buFont typeface="Arial"/>
              <a:buNone/>
            </a:pPr>
            <a:r>
              <a:rPr lang="en" sz="2500">
                <a:solidFill>
                  <a:srgbClr val="FF0000"/>
                </a:solidFill>
                <a:latin typeface="Roboto"/>
                <a:ea typeface="Roboto"/>
                <a:cs typeface="Roboto"/>
                <a:sym typeface="Roboto"/>
              </a:rPr>
              <a:t>Features of Hive</a:t>
            </a:r>
            <a:endParaRPr sz="2800">
              <a:solidFill>
                <a:srgbClr val="FF0000"/>
              </a:solidFill>
              <a:latin typeface="Roboto"/>
              <a:ea typeface="Roboto"/>
              <a:cs typeface="Roboto"/>
              <a:sym typeface="Roboto"/>
            </a:endParaRPr>
          </a:p>
        </p:txBody>
      </p:sp>
      <p:sp>
        <p:nvSpPr>
          <p:cNvPr id="62" name="Google Shape;62;p14"/>
          <p:cNvSpPr/>
          <p:nvPr/>
        </p:nvSpPr>
        <p:spPr>
          <a:xfrm>
            <a:off x="305850" y="2316699"/>
            <a:ext cx="1966800" cy="559800"/>
          </a:xfrm>
          <a:prstGeom prst="roundRect">
            <a:avLst>
              <a:gd fmla="val 16667" name="adj"/>
            </a:avLst>
          </a:prstGeom>
          <a:gradFill>
            <a:gsLst>
              <a:gs pos="0">
                <a:srgbClr val="FDECDB"/>
              </a:gs>
              <a:gs pos="100000">
                <a:srgbClr val="F0A963"/>
              </a:gs>
            </a:gsLst>
            <a:lin ang="5400012" scaled="0"/>
          </a:gradFill>
          <a:ln cap="flat" cmpd="sng" w="2857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Roboto"/>
                <a:ea typeface="Roboto"/>
                <a:cs typeface="Roboto"/>
                <a:sym typeface="Roboto"/>
              </a:rPr>
              <a:t>Data Warehouse</a:t>
            </a:r>
            <a:endParaRPr sz="1200">
              <a:latin typeface="Roboto"/>
              <a:ea typeface="Roboto"/>
              <a:cs typeface="Roboto"/>
              <a:sym typeface="Roboto"/>
            </a:endParaRPr>
          </a:p>
        </p:txBody>
      </p:sp>
      <p:sp>
        <p:nvSpPr>
          <p:cNvPr id="63" name="Google Shape;63;p14"/>
          <p:cNvSpPr/>
          <p:nvPr/>
        </p:nvSpPr>
        <p:spPr>
          <a:xfrm>
            <a:off x="6881525" y="2316699"/>
            <a:ext cx="1966800" cy="559800"/>
          </a:xfrm>
          <a:prstGeom prst="roundRect">
            <a:avLst>
              <a:gd fmla="val 16667" name="adj"/>
            </a:avLst>
          </a:prstGeom>
          <a:gradFill>
            <a:gsLst>
              <a:gs pos="0">
                <a:srgbClr val="FDECDB"/>
              </a:gs>
              <a:gs pos="100000">
                <a:srgbClr val="F0A963"/>
              </a:gs>
            </a:gsLst>
            <a:lin ang="5400012" scaled="0"/>
          </a:gradFill>
          <a:ln cap="flat" cmpd="sng" w="2857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Roboto"/>
                <a:ea typeface="Roboto"/>
                <a:cs typeface="Roboto"/>
                <a:sym typeface="Roboto"/>
              </a:rPr>
              <a:t>Multiple Processing Engines</a:t>
            </a:r>
            <a:endParaRPr sz="1200">
              <a:latin typeface="Roboto"/>
              <a:ea typeface="Roboto"/>
              <a:cs typeface="Roboto"/>
              <a:sym typeface="Roboto"/>
            </a:endParaRPr>
          </a:p>
        </p:txBody>
      </p:sp>
      <p:sp>
        <p:nvSpPr>
          <p:cNvPr id="64" name="Google Shape;64;p14"/>
          <p:cNvSpPr/>
          <p:nvPr/>
        </p:nvSpPr>
        <p:spPr>
          <a:xfrm>
            <a:off x="2538125" y="2316699"/>
            <a:ext cx="1966800" cy="559800"/>
          </a:xfrm>
          <a:prstGeom prst="roundRect">
            <a:avLst>
              <a:gd fmla="val 16667" name="adj"/>
            </a:avLst>
          </a:prstGeom>
          <a:gradFill>
            <a:gsLst>
              <a:gs pos="0">
                <a:srgbClr val="FDECDB"/>
              </a:gs>
              <a:gs pos="100000">
                <a:srgbClr val="F0A963"/>
              </a:gs>
            </a:gsLst>
            <a:lin ang="5400012" scaled="0"/>
          </a:gradFill>
          <a:ln cap="flat" cmpd="sng" w="2857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Roboto"/>
                <a:ea typeface="Roboto"/>
                <a:cs typeface="Roboto"/>
                <a:sym typeface="Roboto"/>
              </a:rPr>
              <a:t>Schema on Read</a:t>
            </a:r>
            <a:endParaRPr sz="1200">
              <a:latin typeface="Roboto"/>
              <a:ea typeface="Roboto"/>
              <a:cs typeface="Roboto"/>
              <a:sym typeface="Roboto"/>
            </a:endParaRPr>
          </a:p>
        </p:txBody>
      </p:sp>
      <p:sp>
        <p:nvSpPr>
          <p:cNvPr id="65" name="Google Shape;65;p14"/>
          <p:cNvSpPr/>
          <p:nvPr/>
        </p:nvSpPr>
        <p:spPr>
          <a:xfrm>
            <a:off x="4747925" y="2316699"/>
            <a:ext cx="1966800" cy="559800"/>
          </a:xfrm>
          <a:prstGeom prst="roundRect">
            <a:avLst>
              <a:gd fmla="val 16667" name="adj"/>
            </a:avLst>
          </a:prstGeom>
          <a:gradFill>
            <a:gsLst>
              <a:gs pos="0">
                <a:srgbClr val="FDECDB"/>
              </a:gs>
              <a:gs pos="100000">
                <a:srgbClr val="F0A963"/>
              </a:gs>
            </a:gsLst>
            <a:lin ang="5400012" scaled="0"/>
          </a:gradFill>
          <a:ln cap="flat" cmpd="sng" w="2857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Roboto"/>
                <a:ea typeface="Roboto"/>
                <a:cs typeface="Roboto"/>
                <a:sym typeface="Roboto"/>
              </a:rPr>
              <a:t>Simplifies querying</a:t>
            </a:r>
            <a:endParaRPr sz="1200">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2"/>
                                        </p:tgtEl>
                                        <p:attrNameLst>
                                          <p:attrName>style.visibility</p:attrName>
                                        </p:attrNameLst>
                                      </p:cBhvr>
                                      <p:to>
                                        <p:strVal val="visible"/>
                                      </p:to>
                                    </p:set>
                                    <p:animEffect filter="fade" transition="in">
                                      <p:cBhvr>
                                        <p:cTn dur="1000"/>
                                        <p:tgtEl>
                                          <p:spTgt spid="6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4"/>
                                        </p:tgtEl>
                                        <p:attrNameLst>
                                          <p:attrName>style.visibility</p:attrName>
                                        </p:attrNameLst>
                                      </p:cBhvr>
                                      <p:to>
                                        <p:strVal val="visible"/>
                                      </p:to>
                                    </p:set>
                                    <p:animEffect filter="fade" transition="in">
                                      <p:cBhvr>
                                        <p:cTn dur="1000"/>
                                        <p:tgtEl>
                                          <p:spTgt spid="6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5"/>
                                        </p:tgtEl>
                                        <p:attrNameLst>
                                          <p:attrName>style.visibility</p:attrName>
                                        </p:attrNameLst>
                                      </p:cBhvr>
                                      <p:to>
                                        <p:strVal val="visible"/>
                                      </p:to>
                                    </p:set>
                                    <p:animEffect filter="fade" transition="in">
                                      <p:cBhvr>
                                        <p:cTn dur="1000"/>
                                        <p:tgtEl>
                                          <p:spTgt spid="6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3"/>
                                        </p:tgtEl>
                                        <p:attrNameLst>
                                          <p:attrName>style.visibility</p:attrName>
                                        </p:attrNameLst>
                                      </p:cBhvr>
                                      <p:to>
                                        <p:strVal val="visible"/>
                                      </p:to>
                                    </p:set>
                                    <p:animEffect filter="fade" transition="in">
                                      <p:cBhvr>
                                        <p:cTn dur="1000"/>
                                        <p:tgtEl>
                                          <p:spTgt spid="6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p:nvPr/>
        </p:nvSpPr>
        <p:spPr>
          <a:xfrm>
            <a:off x="7444225" y="4547650"/>
            <a:ext cx="1699800" cy="5727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15"/>
          <p:cNvSpPr txBox="1"/>
          <p:nvPr/>
        </p:nvSpPr>
        <p:spPr>
          <a:xfrm>
            <a:off x="311700" y="445025"/>
            <a:ext cx="8520600" cy="572700"/>
          </a:xfrm>
          <a:prstGeom prst="rect">
            <a:avLst/>
          </a:prstGeom>
          <a:noFill/>
          <a:ln>
            <a:noFill/>
          </a:ln>
        </p:spPr>
        <p:txBody>
          <a:bodyPr anchorCtr="0" anchor="t" bIns="91425" lIns="91425" spcFirstLastPara="1" rIns="91425" wrap="square" tIns="91425">
            <a:normAutofit lnSpcReduction="10000"/>
          </a:bodyPr>
          <a:lstStyle/>
          <a:p>
            <a:pPr indent="0" lvl="0" marL="0" rtl="0" algn="ctr">
              <a:spcBef>
                <a:spcPts val="0"/>
              </a:spcBef>
              <a:spcAft>
                <a:spcPts val="0"/>
              </a:spcAft>
              <a:buClr>
                <a:srgbClr val="000000"/>
              </a:buClr>
              <a:buSzPts val="1100"/>
              <a:buFont typeface="Arial"/>
              <a:buNone/>
            </a:pPr>
            <a:r>
              <a:rPr lang="en" sz="2500">
                <a:solidFill>
                  <a:srgbClr val="FF0000"/>
                </a:solidFill>
                <a:latin typeface="Roboto"/>
                <a:ea typeface="Roboto"/>
                <a:cs typeface="Roboto"/>
                <a:sym typeface="Roboto"/>
              </a:rPr>
              <a:t>Data Warehouse</a:t>
            </a:r>
            <a:endParaRPr sz="2800">
              <a:solidFill>
                <a:srgbClr val="FF0000"/>
              </a:solidFill>
              <a:latin typeface="Roboto"/>
              <a:ea typeface="Roboto"/>
              <a:cs typeface="Roboto"/>
              <a:sym typeface="Roboto"/>
            </a:endParaRPr>
          </a:p>
        </p:txBody>
      </p:sp>
      <p:pic>
        <p:nvPicPr>
          <p:cNvPr id="72" name="Google Shape;72;p15"/>
          <p:cNvPicPr preferRelativeResize="0"/>
          <p:nvPr/>
        </p:nvPicPr>
        <p:blipFill>
          <a:blip r:embed="rId3">
            <a:alphaModFix/>
          </a:blip>
          <a:stretch>
            <a:fillRect/>
          </a:stretch>
        </p:blipFill>
        <p:spPr>
          <a:xfrm>
            <a:off x="0" y="3948425"/>
            <a:ext cx="1195075" cy="1195075"/>
          </a:xfrm>
          <a:prstGeom prst="rect">
            <a:avLst/>
          </a:prstGeom>
          <a:noFill/>
          <a:ln>
            <a:noFill/>
          </a:ln>
        </p:spPr>
      </p:pic>
      <p:sp>
        <p:nvSpPr>
          <p:cNvPr id="73" name="Google Shape;73;p15"/>
          <p:cNvSpPr/>
          <p:nvPr/>
        </p:nvSpPr>
        <p:spPr>
          <a:xfrm>
            <a:off x="2558660" y="3409950"/>
            <a:ext cx="1195200" cy="463200"/>
          </a:xfrm>
          <a:prstGeom prst="roundRect">
            <a:avLst>
              <a:gd fmla="val 16667" name="adj"/>
            </a:avLst>
          </a:prstGeom>
          <a:solidFill>
            <a:srgbClr val="EEEEEE"/>
          </a:solidFill>
          <a:ln cap="flat" cmpd="sng" w="2857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Roboto"/>
                <a:ea typeface="Roboto"/>
                <a:cs typeface="Roboto"/>
                <a:sym typeface="Roboto"/>
              </a:rPr>
              <a:t>Databases</a:t>
            </a:r>
            <a:endParaRPr sz="1200">
              <a:latin typeface="Roboto"/>
              <a:ea typeface="Roboto"/>
              <a:cs typeface="Roboto"/>
              <a:sym typeface="Roboto"/>
            </a:endParaRPr>
          </a:p>
        </p:txBody>
      </p:sp>
      <p:grpSp>
        <p:nvGrpSpPr>
          <p:cNvPr id="74" name="Google Shape;74;p15"/>
          <p:cNvGrpSpPr/>
          <p:nvPr/>
        </p:nvGrpSpPr>
        <p:grpSpPr>
          <a:xfrm>
            <a:off x="816425" y="2800350"/>
            <a:ext cx="2850100" cy="831600"/>
            <a:chOff x="816425" y="2800350"/>
            <a:chExt cx="2850100" cy="831600"/>
          </a:xfrm>
        </p:grpSpPr>
        <p:grpSp>
          <p:nvGrpSpPr>
            <p:cNvPr id="75" name="Google Shape;75;p15"/>
            <p:cNvGrpSpPr/>
            <p:nvPr/>
          </p:nvGrpSpPr>
          <p:grpSpPr>
            <a:xfrm>
              <a:off x="2593650" y="2800350"/>
              <a:ext cx="1072875" cy="463275"/>
              <a:chOff x="2593650" y="2800350"/>
              <a:chExt cx="1072875" cy="463275"/>
            </a:xfrm>
          </p:grpSpPr>
          <p:pic>
            <p:nvPicPr>
              <p:cNvPr id="76" name="Google Shape;76;p15"/>
              <p:cNvPicPr preferRelativeResize="0"/>
              <p:nvPr/>
            </p:nvPicPr>
            <p:blipFill>
              <a:blip r:embed="rId4">
                <a:alphaModFix/>
              </a:blip>
              <a:stretch>
                <a:fillRect/>
              </a:stretch>
            </p:blipFill>
            <p:spPr>
              <a:xfrm>
                <a:off x="2593650" y="2800350"/>
                <a:ext cx="463275" cy="463275"/>
              </a:xfrm>
              <a:prstGeom prst="rect">
                <a:avLst/>
              </a:prstGeom>
              <a:noFill/>
              <a:ln>
                <a:noFill/>
              </a:ln>
            </p:spPr>
          </p:pic>
          <p:pic>
            <p:nvPicPr>
              <p:cNvPr id="77" name="Google Shape;77;p15"/>
              <p:cNvPicPr preferRelativeResize="0"/>
              <p:nvPr/>
            </p:nvPicPr>
            <p:blipFill>
              <a:blip r:embed="rId4">
                <a:alphaModFix/>
              </a:blip>
              <a:stretch>
                <a:fillRect/>
              </a:stretch>
            </p:blipFill>
            <p:spPr>
              <a:xfrm>
                <a:off x="3203250" y="2800350"/>
                <a:ext cx="463275" cy="463275"/>
              </a:xfrm>
              <a:prstGeom prst="rect">
                <a:avLst/>
              </a:prstGeom>
              <a:noFill/>
              <a:ln>
                <a:noFill/>
              </a:ln>
            </p:spPr>
          </p:pic>
        </p:grpSp>
        <p:pic>
          <p:nvPicPr>
            <p:cNvPr id="78" name="Google Shape;78;p15"/>
            <p:cNvPicPr preferRelativeResize="0"/>
            <p:nvPr/>
          </p:nvPicPr>
          <p:blipFill>
            <a:blip r:embed="rId5">
              <a:alphaModFix/>
            </a:blip>
            <a:stretch>
              <a:fillRect/>
            </a:stretch>
          </p:blipFill>
          <p:spPr>
            <a:xfrm>
              <a:off x="1284275" y="2847003"/>
              <a:ext cx="463275" cy="463275"/>
            </a:xfrm>
            <a:prstGeom prst="rect">
              <a:avLst/>
            </a:prstGeom>
            <a:noFill/>
            <a:ln>
              <a:noFill/>
            </a:ln>
          </p:spPr>
        </p:pic>
        <p:sp>
          <p:nvSpPr>
            <p:cNvPr id="79" name="Google Shape;79;p15"/>
            <p:cNvSpPr/>
            <p:nvPr/>
          </p:nvSpPr>
          <p:spPr>
            <a:xfrm>
              <a:off x="816425" y="3409950"/>
              <a:ext cx="1481100" cy="222000"/>
            </a:xfrm>
            <a:prstGeom prst="roundRect">
              <a:avLst>
                <a:gd fmla="val 16667" name="adj"/>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Roboto"/>
                  <a:ea typeface="Roboto"/>
                  <a:cs typeface="Roboto"/>
                  <a:sym typeface="Roboto"/>
                </a:rPr>
                <a:t>Clickstream data</a:t>
              </a:r>
              <a:endParaRPr sz="1200">
                <a:latin typeface="Roboto"/>
                <a:ea typeface="Roboto"/>
                <a:cs typeface="Roboto"/>
                <a:sym typeface="Roboto"/>
              </a:endParaRPr>
            </a:p>
          </p:txBody>
        </p:sp>
      </p:grpSp>
      <p:grpSp>
        <p:nvGrpSpPr>
          <p:cNvPr id="80" name="Google Shape;80;p15"/>
          <p:cNvGrpSpPr/>
          <p:nvPr/>
        </p:nvGrpSpPr>
        <p:grpSpPr>
          <a:xfrm>
            <a:off x="914350" y="2038350"/>
            <a:ext cx="2752175" cy="755400"/>
            <a:chOff x="914350" y="2038350"/>
            <a:chExt cx="2752175" cy="755400"/>
          </a:xfrm>
        </p:grpSpPr>
        <p:grpSp>
          <p:nvGrpSpPr>
            <p:cNvPr id="81" name="Google Shape;81;p15"/>
            <p:cNvGrpSpPr/>
            <p:nvPr/>
          </p:nvGrpSpPr>
          <p:grpSpPr>
            <a:xfrm>
              <a:off x="2593650" y="2038350"/>
              <a:ext cx="1072875" cy="463275"/>
              <a:chOff x="2593650" y="2038350"/>
              <a:chExt cx="1072875" cy="463275"/>
            </a:xfrm>
          </p:grpSpPr>
          <p:pic>
            <p:nvPicPr>
              <p:cNvPr id="82" name="Google Shape;82;p15"/>
              <p:cNvPicPr preferRelativeResize="0"/>
              <p:nvPr/>
            </p:nvPicPr>
            <p:blipFill>
              <a:blip r:embed="rId4">
                <a:alphaModFix/>
              </a:blip>
              <a:stretch>
                <a:fillRect/>
              </a:stretch>
            </p:blipFill>
            <p:spPr>
              <a:xfrm>
                <a:off x="2593650" y="2038350"/>
                <a:ext cx="463275" cy="463275"/>
              </a:xfrm>
              <a:prstGeom prst="rect">
                <a:avLst/>
              </a:prstGeom>
              <a:noFill/>
              <a:ln>
                <a:noFill/>
              </a:ln>
            </p:spPr>
          </p:pic>
          <p:pic>
            <p:nvPicPr>
              <p:cNvPr id="83" name="Google Shape;83;p15"/>
              <p:cNvPicPr preferRelativeResize="0"/>
              <p:nvPr/>
            </p:nvPicPr>
            <p:blipFill>
              <a:blip r:embed="rId4">
                <a:alphaModFix/>
              </a:blip>
              <a:stretch>
                <a:fillRect/>
              </a:stretch>
            </p:blipFill>
            <p:spPr>
              <a:xfrm>
                <a:off x="3203250" y="2038350"/>
                <a:ext cx="463275" cy="463275"/>
              </a:xfrm>
              <a:prstGeom prst="rect">
                <a:avLst/>
              </a:prstGeom>
              <a:noFill/>
              <a:ln>
                <a:noFill/>
              </a:ln>
            </p:spPr>
          </p:pic>
        </p:grpSp>
        <p:pic>
          <p:nvPicPr>
            <p:cNvPr id="84" name="Google Shape;84;p15"/>
            <p:cNvPicPr preferRelativeResize="0"/>
            <p:nvPr/>
          </p:nvPicPr>
          <p:blipFill>
            <a:blip r:embed="rId6">
              <a:alphaModFix/>
            </a:blip>
            <a:stretch>
              <a:fillRect/>
            </a:stretch>
          </p:blipFill>
          <p:spPr>
            <a:xfrm>
              <a:off x="1284267" y="2085003"/>
              <a:ext cx="463275" cy="463275"/>
            </a:xfrm>
            <a:prstGeom prst="rect">
              <a:avLst/>
            </a:prstGeom>
            <a:noFill/>
            <a:ln>
              <a:noFill/>
            </a:ln>
          </p:spPr>
        </p:pic>
        <p:sp>
          <p:nvSpPr>
            <p:cNvPr id="85" name="Google Shape;85;p15"/>
            <p:cNvSpPr/>
            <p:nvPr/>
          </p:nvSpPr>
          <p:spPr>
            <a:xfrm>
              <a:off x="914350" y="2571750"/>
              <a:ext cx="1195200" cy="222000"/>
            </a:xfrm>
            <a:prstGeom prst="roundRect">
              <a:avLst>
                <a:gd fmla="val 16667" name="adj"/>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Roboto"/>
                  <a:ea typeface="Roboto"/>
                  <a:cs typeface="Roboto"/>
                  <a:sym typeface="Roboto"/>
                </a:rPr>
                <a:t>Users data</a:t>
              </a:r>
              <a:endParaRPr sz="1200">
                <a:latin typeface="Roboto"/>
                <a:ea typeface="Roboto"/>
                <a:cs typeface="Roboto"/>
                <a:sym typeface="Roboto"/>
              </a:endParaRPr>
            </a:p>
          </p:txBody>
        </p:sp>
      </p:grpSp>
      <p:grpSp>
        <p:nvGrpSpPr>
          <p:cNvPr id="86" name="Google Shape;86;p15"/>
          <p:cNvGrpSpPr/>
          <p:nvPr/>
        </p:nvGrpSpPr>
        <p:grpSpPr>
          <a:xfrm>
            <a:off x="914350" y="1276350"/>
            <a:ext cx="2752175" cy="755400"/>
            <a:chOff x="914350" y="1276350"/>
            <a:chExt cx="2752175" cy="755400"/>
          </a:xfrm>
        </p:grpSpPr>
        <p:grpSp>
          <p:nvGrpSpPr>
            <p:cNvPr id="87" name="Google Shape;87;p15"/>
            <p:cNvGrpSpPr/>
            <p:nvPr/>
          </p:nvGrpSpPr>
          <p:grpSpPr>
            <a:xfrm>
              <a:off x="2593650" y="1276350"/>
              <a:ext cx="1072875" cy="463275"/>
              <a:chOff x="2593650" y="1276350"/>
              <a:chExt cx="1072875" cy="463275"/>
            </a:xfrm>
          </p:grpSpPr>
          <p:pic>
            <p:nvPicPr>
              <p:cNvPr id="88" name="Google Shape;88;p15"/>
              <p:cNvPicPr preferRelativeResize="0"/>
              <p:nvPr/>
            </p:nvPicPr>
            <p:blipFill>
              <a:blip r:embed="rId4">
                <a:alphaModFix/>
              </a:blip>
              <a:stretch>
                <a:fillRect/>
              </a:stretch>
            </p:blipFill>
            <p:spPr>
              <a:xfrm>
                <a:off x="2593650" y="1276350"/>
                <a:ext cx="463275" cy="463275"/>
              </a:xfrm>
              <a:prstGeom prst="rect">
                <a:avLst/>
              </a:prstGeom>
              <a:noFill/>
              <a:ln>
                <a:noFill/>
              </a:ln>
            </p:spPr>
          </p:pic>
          <p:pic>
            <p:nvPicPr>
              <p:cNvPr id="89" name="Google Shape;89;p15"/>
              <p:cNvPicPr preferRelativeResize="0"/>
              <p:nvPr/>
            </p:nvPicPr>
            <p:blipFill>
              <a:blip r:embed="rId4">
                <a:alphaModFix/>
              </a:blip>
              <a:stretch>
                <a:fillRect/>
              </a:stretch>
            </p:blipFill>
            <p:spPr>
              <a:xfrm>
                <a:off x="3203250" y="1276350"/>
                <a:ext cx="463275" cy="463275"/>
              </a:xfrm>
              <a:prstGeom prst="rect">
                <a:avLst/>
              </a:prstGeom>
              <a:noFill/>
              <a:ln>
                <a:noFill/>
              </a:ln>
            </p:spPr>
          </p:pic>
        </p:grpSp>
        <p:pic>
          <p:nvPicPr>
            <p:cNvPr id="90" name="Google Shape;90;p15"/>
            <p:cNvPicPr preferRelativeResize="0"/>
            <p:nvPr/>
          </p:nvPicPr>
          <p:blipFill>
            <a:blip r:embed="rId7">
              <a:alphaModFix/>
            </a:blip>
            <a:stretch>
              <a:fillRect/>
            </a:stretch>
          </p:blipFill>
          <p:spPr>
            <a:xfrm>
              <a:off x="1284275" y="1323003"/>
              <a:ext cx="463275" cy="463275"/>
            </a:xfrm>
            <a:prstGeom prst="rect">
              <a:avLst/>
            </a:prstGeom>
            <a:noFill/>
            <a:ln>
              <a:noFill/>
            </a:ln>
          </p:spPr>
        </p:pic>
        <p:sp>
          <p:nvSpPr>
            <p:cNvPr id="91" name="Google Shape;91;p15"/>
            <p:cNvSpPr/>
            <p:nvPr/>
          </p:nvSpPr>
          <p:spPr>
            <a:xfrm>
              <a:off x="914350" y="1809750"/>
              <a:ext cx="1195200" cy="222000"/>
            </a:xfrm>
            <a:prstGeom prst="roundRect">
              <a:avLst>
                <a:gd fmla="val 16667" name="adj"/>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Roboto"/>
                  <a:ea typeface="Roboto"/>
                  <a:cs typeface="Roboto"/>
                  <a:sym typeface="Roboto"/>
                </a:rPr>
                <a:t>Products</a:t>
              </a:r>
              <a:r>
                <a:rPr lang="en" sz="1200">
                  <a:latin typeface="Roboto"/>
                  <a:ea typeface="Roboto"/>
                  <a:cs typeface="Roboto"/>
                  <a:sym typeface="Roboto"/>
                </a:rPr>
                <a:t> data</a:t>
              </a:r>
              <a:endParaRPr sz="1200">
                <a:latin typeface="Roboto"/>
                <a:ea typeface="Roboto"/>
                <a:cs typeface="Roboto"/>
                <a:sym typeface="Roboto"/>
              </a:endParaRPr>
            </a:p>
          </p:txBody>
        </p:sp>
      </p:grpSp>
      <p:pic>
        <p:nvPicPr>
          <p:cNvPr id="92" name="Google Shape;92;p15"/>
          <p:cNvPicPr preferRelativeResize="0"/>
          <p:nvPr/>
        </p:nvPicPr>
        <p:blipFill>
          <a:blip r:embed="rId8">
            <a:alphaModFix/>
          </a:blip>
          <a:stretch>
            <a:fillRect/>
          </a:stretch>
        </p:blipFill>
        <p:spPr>
          <a:xfrm>
            <a:off x="5122125" y="1660388"/>
            <a:ext cx="1219200" cy="1219200"/>
          </a:xfrm>
          <a:prstGeom prst="rect">
            <a:avLst/>
          </a:prstGeom>
          <a:noFill/>
          <a:ln>
            <a:noFill/>
          </a:ln>
        </p:spPr>
      </p:pic>
      <p:grpSp>
        <p:nvGrpSpPr>
          <p:cNvPr id="93" name="Google Shape;93;p15"/>
          <p:cNvGrpSpPr/>
          <p:nvPr/>
        </p:nvGrpSpPr>
        <p:grpSpPr>
          <a:xfrm>
            <a:off x="3666525" y="1507987"/>
            <a:ext cx="1455600" cy="1524000"/>
            <a:chOff x="3666525" y="1507987"/>
            <a:chExt cx="1455600" cy="1524000"/>
          </a:xfrm>
        </p:grpSpPr>
        <p:cxnSp>
          <p:nvCxnSpPr>
            <p:cNvPr id="94" name="Google Shape;94;p15"/>
            <p:cNvCxnSpPr>
              <a:stCxn id="89" idx="3"/>
              <a:endCxn id="92" idx="1"/>
            </p:cNvCxnSpPr>
            <p:nvPr/>
          </p:nvCxnSpPr>
          <p:spPr>
            <a:xfrm>
              <a:off x="3666525" y="1507987"/>
              <a:ext cx="1455600" cy="762000"/>
            </a:xfrm>
            <a:prstGeom prst="curvedConnector3">
              <a:avLst>
                <a:gd fmla="val 50000" name="adj1"/>
              </a:avLst>
            </a:prstGeom>
            <a:noFill/>
            <a:ln cap="flat" cmpd="sng" w="19050">
              <a:solidFill>
                <a:srgbClr val="666666"/>
              </a:solidFill>
              <a:prstDash val="solid"/>
              <a:round/>
              <a:headEnd len="med" w="med" type="none"/>
              <a:tailEnd len="med" w="med" type="triangle"/>
            </a:ln>
          </p:spPr>
        </p:cxnSp>
        <p:cxnSp>
          <p:nvCxnSpPr>
            <p:cNvPr id="95" name="Google Shape;95;p15"/>
            <p:cNvCxnSpPr>
              <a:stCxn id="83" idx="3"/>
              <a:endCxn id="92" idx="1"/>
            </p:cNvCxnSpPr>
            <p:nvPr/>
          </p:nvCxnSpPr>
          <p:spPr>
            <a:xfrm>
              <a:off x="3666525" y="2269987"/>
              <a:ext cx="1455600" cy="600"/>
            </a:xfrm>
            <a:prstGeom prst="curvedConnector3">
              <a:avLst>
                <a:gd fmla="val 50000" name="adj1"/>
              </a:avLst>
            </a:prstGeom>
            <a:noFill/>
            <a:ln cap="flat" cmpd="sng" w="19050">
              <a:solidFill>
                <a:srgbClr val="666666"/>
              </a:solidFill>
              <a:prstDash val="solid"/>
              <a:round/>
              <a:headEnd len="med" w="med" type="none"/>
              <a:tailEnd len="med" w="med" type="triangle"/>
            </a:ln>
          </p:spPr>
        </p:cxnSp>
        <p:cxnSp>
          <p:nvCxnSpPr>
            <p:cNvPr id="96" name="Google Shape;96;p15"/>
            <p:cNvCxnSpPr>
              <a:stCxn id="77" idx="3"/>
              <a:endCxn id="92" idx="1"/>
            </p:cNvCxnSpPr>
            <p:nvPr/>
          </p:nvCxnSpPr>
          <p:spPr>
            <a:xfrm flipH="1" rot="10800000">
              <a:off x="3666525" y="2269987"/>
              <a:ext cx="1455600" cy="762000"/>
            </a:xfrm>
            <a:prstGeom prst="curvedConnector3">
              <a:avLst>
                <a:gd fmla="val 50000" name="adj1"/>
              </a:avLst>
            </a:prstGeom>
            <a:noFill/>
            <a:ln cap="flat" cmpd="sng" w="19050">
              <a:solidFill>
                <a:srgbClr val="666666"/>
              </a:solidFill>
              <a:prstDash val="solid"/>
              <a:round/>
              <a:headEnd len="med" w="med" type="none"/>
              <a:tailEnd len="med" w="med" type="triangle"/>
            </a:ln>
          </p:spPr>
        </p:cxnSp>
      </p:grpSp>
      <p:sp>
        <p:nvSpPr>
          <p:cNvPr id="97" name="Google Shape;97;p15"/>
          <p:cNvSpPr/>
          <p:nvPr/>
        </p:nvSpPr>
        <p:spPr>
          <a:xfrm>
            <a:off x="5057925" y="2946750"/>
            <a:ext cx="1379400" cy="463200"/>
          </a:xfrm>
          <a:prstGeom prst="roundRect">
            <a:avLst>
              <a:gd fmla="val 16667" name="adj"/>
            </a:avLst>
          </a:prstGeom>
          <a:solidFill>
            <a:srgbClr val="EEEEEE"/>
          </a:solidFill>
          <a:ln cap="flat" cmpd="sng" w="2857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Roboto"/>
                <a:ea typeface="Roboto"/>
                <a:cs typeface="Roboto"/>
                <a:sym typeface="Roboto"/>
              </a:rPr>
              <a:t>Data Warehouse</a:t>
            </a:r>
            <a:endParaRPr sz="1200">
              <a:latin typeface="Roboto"/>
              <a:ea typeface="Roboto"/>
              <a:cs typeface="Roboto"/>
              <a:sym typeface="Roboto"/>
            </a:endParaRPr>
          </a:p>
        </p:txBody>
      </p:sp>
      <p:sp>
        <p:nvSpPr>
          <p:cNvPr id="98" name="Google Shape;98;p15"/>
          <p:cNvSpPr/>
          <p:nvPr/>
        </p:nvSpPr>
        <p:spPr>
          <a:xfrm>
            <a:off x="1429425" y="4085763"/>
            <a:ext cx="2237100" cy="463200"/>
          </a:xfrm>
          <a:prstGeom prst="roundRect">
            <a:avLst>
              <a:gd fmla="val 16667" name="adj"/>
            </a:avLst>
          </a:prstGeom>
          <a:solidFill>
            <a:srgbClr val="F4CCCC"/>
          </a:solidFill>
          <a:ln cap="flat" cmpd="sng" w="2857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Roboto"/>
                <a:ea typeface="Roboto"/>
                <a:cs typeface="Roboto"/>
                <a:sym typeface="Roboto"/>
              </a:rPr>
              <a:t>Total products per </a:t>
            </a:r>
            <a:r>
              <a:rPr lang="en" sz="1200">
                <a:latin typeface="Roboto"/>
                <a:ea typeface="Roboto"/>
                <a:cs typeface="Roboto"/>
                <a:sym typeface="Roboto"/>
              </a:rPr>
              <a:t>category</a:t>
            </a:r>
            <a:r>
              <a:rPr lang="en" sz="1200">
                <a:latin typeface="Roboto"/>
                <a:ea typeface="Roboto"/>
                <a:cs typeface="Roboto"/>
                <a:sym typeface="Roboto"/>
              </a:rPr>
              <a:t> ?</a:t>
            </a:r>
            <a:endParaRPr sz="1200">
              <a:latin typeface="Roboto"/>
              <a:ea typeface="Roboto"/>
              <a:cs typeface="Roboto"/>
              <a:sym typeface="Roboto"/>
            </a:endParaRPr>
          </a:p>
        </p:txBody>
      </p:sp>
      <p:sp>
        <p:nvSpPr>
          <p:cNvPr id="99" name="Google Shape;99;p15"/>
          <p:cNvSpPr/>
          <p:nvPr/>
        </p:nvSpPr>
        <p:spPr>
          <a:xfrm>
            <a:off x="3753850" y="4085775"/>
            <a:ext cx="2237100" cy="463200"/>
          </a:xfrm>
          <a:prstGeom prst="roundRect">
            <a:avLst>
              <a:gd fmla="val 16667" name="adj"/>
            </a:avLst>
          </a:prstGeom>
          <a:solidFill>
            <a:srgbClr val="F4CCCC"/>
          </a:solidFill>
          <a:ln cap="flat" cmpd="sng" w="2857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Roboto"/>
                <a:ea typeface="Roboto"/>
                <a:cs typeface="Roboto"/>
                <a:sym typeface="Roboto"/>
              </a:rPr>
              <a:t>Most active user base ?</a:t>
            </a:r>
            <a:endParaRPr sz="1200">
              <a:latin typeface="Roboto"/>
              <a:ea typeface="Roboto"/>
              <a:cs typeface="Roboto"/>
              <a:sym typeface="Roboto"/>
            </a:endParaRPr>
          </a:p>
        </p:txBody>
      </p:sp>
      <p:sp>
        <p:nvSpPr>
          <p:cNvPr id="100" name="Google Shape;100;p15"/>
          <p:cNvSpPr/>
          <p:nvPr/>
        </p:nvSpPr>
        <p:spPr>
          <a:xfrm>
            <a:off x="6078275" y="4085775"/>
            <a:ext cx="2237100" cy="463200"/>
          </a:xfrm>
          <a:prstGeom prst="roundRect">
            <a:avLst>
              <a:gd fmla="val 16667" name="adj"/>
            </a:avLst>
          </a:prstGeom>
          <a:solidFill>
            <a:srgbClr val="F4CCCC"/>
          </a:solidFill>
          <a:ln cap="flat" cmpd="sng" w="2857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Roboto"/>
                <a:ea typeface="Roboto"/>
                <a:cs typeface="Roboto"/>
                <a:sym typeface="Roboto"/>
              </a:rPr>
              <a:t>Number of signed-up users ?</a:t>
            </a:r>
            <a:endParaRPr sz="1200">
              <a:latin typeface="Roboto"/>
              <a:ea typeface="Roboto"/>
              <a:cs typeface="Roboto"/>
              <a:sym typeface="Roboto"/>
            </a:endParaRPr>
          </a:p>
        </p:txBody>
      </p:sp>
      <p:pic>
        <p:nvPicPr>
          <p:cNvPr id="101" name="Google Shape;101;p15"/>
          <p:cNvPicPr preferRelativeResize="0"/>
          <p:nvPr/>
        </p:nvPicPr>
        <p:blipFill>
          <a:blip r:embed="rId8">
            <a:alphaModFix/>
          </a:blip>
          <a:stretch>
            <a:fillRect/>
          </a:stretch>
        </p:blipFill>
        <p:spPr>
          <a:xfrm>
            <a:off x="2261625" y="4625173"/>
            <a:ext cx="463200" cy="463200"/>
          </a:xfrm>
          <a:prstGeom prst="rect">
            <a:avLst/>
          </a:prstGeom>
          <a:noFill/>
          <a:ln>
            <a:noFill/>
          </a:ln>
        </p:spPr>
      </p:pic>
      <p:pic>
        <p:nvPicPr>
          <p:cNvPr id="102" name="Google Shape;102;p15"/>
          <p:cNvPicPr preferRelativeResize="0"/>
          <p:nvPr/>
        </p:nvPicPr>
        <p:blipFill>
          <a:blip r:embed="rId8">
            <a:alphaModFix/>
          </a:blip>
          <a:stretch>
            <a:fillRect/>
          </a:stretch>
        </p:blipFill>
        <p:spPr>
          <a:xfrm>
            <a:off x="4623825" y="4625173"/>
            <a:ext cx="463200" cy="463200"/>
          </a:xfrm>
          <a:prstGeom prst="rect">
            <a:avLst/>
          </a:prstGeom>
          <a:noFill/>
          <a:ln>
            <a:noFill/>
          </a:ln>
        </p:spPr>
      </p:pic>
      <p:pic>
        <p:nvPicPr>
          <p:cNvPr id="103" name="Google Shape;103;p15"/>
          <p:cNvPicPr preferRelativeResize="0"/>
          <p:nvPr/>
        </p:nvPicPr>
        <p:blipFill>
          <a:blip r:embed="rId8">
            <a:alphaModFix/>
          </a:blip>
          <a:stretch>
            <a:fillRect/>
          </a:stretch>
        </p:blipFill>
        <p:spPr>
          <a:xfrm>
            <a:off x="6986025" y="4625173"/>
            <a:ext cx="463200" cy="4632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3"/>
                                        </p:tgtEl>
                                        <p:attrNameLst>
                                          <p:attrName>style.visibility</p:attrName>
                                        </p:attrNameLst>
                                      </p:cBhvr>
                                      <p:to>
                                        <p:strVal val="visible"/>
                                      </p:to>
                                    </p:set>
                                    <p:animEffect filter="fade" transition="in">
                                      <p:cBhvr>
                                        <p:cTn dur="1000"/>
                                        <p:tgtEl>
                                          <p:spTgt spid="73"/>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74"/>
                                        </p:tgtEl>
                                        <p:attrNameLst>
                                          <p:attrName>style.visibility</p:attrName>
                                        </p:attrNameLst>
                                      </p:cBhvr>
                                      <p:to>
                                        <p:strVal val="visible"/>
                                      </p:to>
                                    </p:set>
                                    <p:animEffect filter="fade" transition="in">
                                      <p:cBhvr>
                                        <p:cTn dur="1000"/>
                                        <p:tgtEl>
                                          <p:spTgt spid="74"/>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80"/>
                                        </p:tgtEl>
                                        <p:attrNameLst>
                                          <p:attrName>style.visibility</p:attrName>
                                        </p:attrNameLst>
                                      </p:cBhvr>
                                      <p:to>
                                        <p:strVal val="visible"/>
                                      </p:to>
                                    </p:set>
                                    <p:animEffect filter="fade" transition="in">
                                      <p:cBhvr>
                                        <p:cTn dur="1000"/>
                                        <p:tgtEl>
                                          <p:spTgt spid="80"/>
                                        </p:tgtEl>
                                      </p:cBhvr>
                                    </p:animEffect>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86"/>
                                        </p:tgtEl>
                                        <p:attrNameLst>
                                          <p:attrName>style.visibility</p:attrName>
                                        </p:attrNameLst>
                                      </p:cBhvr>
                                      <p:to>
                                        <p:strVal val="visible"/>
                                      </p:to>
                                    </p:set>
                                    <p:animEffect filter="fade" transition="in">
                                      <p:cBhvr>
                                        <p:cTn dur="1000"/>
                                        <p:tgtEl>
                                          <p:spTgt spid="8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8"/>
                                        </p:tgtEl>
                                        <p:attrNameLst>
                                          <p:attrName>style.visibility</p:attrName>
                                        </p:attrNameLst>
                                      </p:cBhvr>
                                      <p:to>
                                        <p:strVal val="visible"/>
                                      </p:to>
                                    </p:set>
                                    <p:animEffect filter="fade" transition="in">
                                      <p:cBhvr>
                                        <p:cTn dur="1000"/>
                                        <p:tgtEl>
                                          <p:spTgt spid="98"/>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99"/>
                                        </p:tgtEl>
                                        <p:attrNameLst>
                                          <p:attrName>style.visibility</p:attrName>
                                        </p:attrNameLst>
                                      </p:cBhvr>
                                      <p:to>
                                        <p:strVal val="visible"/>
                                      </p:to>
                                    </p:set>
                                    <p:animEffect filter="fade" transition="in">
                                      <p:cBhvr>
                                        <p:cTn dur="1000"/>
                                        <p:tgtEl>
                                          <p:spTgt spid="99"/>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100"/>
                                        </p:tgtEl>
                                        <p:attrNameLst>
                                          <p:attrName>style.visibility</p:attrName>
                                        </p:attrNameLst>
                                      </p:cBhvr>
                                      <p:to>
                                        <p:strVal val="visible"/>
                                      </p:to>
                                    </p:set>
                                    <p:animEffect filter="fade" transition="in">
                                      <p:cBhvr>
                                        <p:cTn dur="1000"/>
                                        <p:tgtEl>
                                          <p:spTgt spid="10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1"/>
                                        </p:tgtEl>
                                        <p:attrNameLst>
                                          <p:attrName>style.visibility</p:attrName>
                                        </p:attrNameLst>
                                      </p:cBhvr>
                                      <p:to>
                                        <p:strVal val="visible"/>
                                      </p:to>
                                    </p:set>
                                    <p:animEffect filter="fade" transition="in">
                                      <p:cBhvr>
                                        <p:cTn dur="1000"/>
                                        <p:tgtEl>
                                          <p:spTgt spid="101"/>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02"/>
                                        </p:tgtEl>
                                        <p:attrNameLst>
                                          <p:attrName>style.visibility</p:attrName>
                                        </p:attrNameLst>
                                      </p:cBhvr>
                                      <p:to>
                                        <p:strVal val="visible"/>
                                      </p:to>
                                    </p:set>
                                    <p:animEffect filter="fade" transition="in">
                                      <p:cBhvr>
                                        <p:cTn dur="1000"/>
                                        <p:tgtEl>
                                          <p:spTgt spid="102"/>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103"/>
                                        </p:tgtEl>
                                        <p:attrNameLst>
                                          <p:attrName>style.visibility</p:attrName>
                                        </p:attrNameLst>
                                      </p:cBhvr>
                                      <p:to>
                                        <p:strVal val="visible"/>
                                      </p:to>
                                    </p:set>
                                    <p:animEffect filter="fade" transition="in">
                                      <p:cBhvr>
                                        <p:cTn dur="1000"/>
                                        <p:tgtEl>
                                          <p:spTgt spid="10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3"/>
                                        </p:tgtEl>
                                        <p:attrNameLst>
                                          <p:attrName>style.visibility</p:attrName>
                                        </p:attrNameLst>
                                      </p:cBhvr>
                                      <p:to>
                                        <p:strVal val="visible"/>
                                      </p:to>
                                    </p:set>
                                    <p:animEffect filter="fade" transition="in">
                                      <p:cBhvr>
                                        <p:cTn dur="1000"/>
                                        <p:tgtEl>
                                          <p:spTgt spid="9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2"/>
                                        </p:tgtEl>
                                        <p:attrNameLst>
                                          <p:attrName>style.visibility</p:attrName>
                                        </p:attrNameLst>
                                      </p:cBhvr>
                                      <p:to>
                                        <p:strVal val="visible"/>
                                      </p:to>
                                    </p:set>
                                    <p:animEffect filter="fade" transition="in">
                                      <p:cBhvr>
                                        <p:cTn dur="1000"/>
                                        <p:tgtEl>
                                          <p:spTgt spid="92"/>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97"/>
                                        </p:tgtEl>
                                        <p:attrNameLst>
                                          <p:attrName>style.visibility</p:attrName>
                                        </p:attrNameLst>
                                      </p:cBhvr>
                                      <p:to>
                                        <p:strVal val="visible"/>
                                      </p:to>
                                    </p:set>
                                    <p:animEffect filter="fade" transition="in">
                                      <p:cBhvr>
                                        <p:cTn dur="1000"/>
                                        <p:tgtEl>
                                          <p:spTgt spid="9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6"/>
          <p:cNvSpPr txBox="1"/>
          <p:nvPr/>
        </p:nvSpPr>
        <p:spPr>
          <a:xfrm>
            <a:off x="311700" y="445025"/>
            <a:ext cx="8520600" cy="572700"/>
          </a:xfrm>
          <a:prstGeom prst="rect">
            <a:avLst/>
          </a:prstGeom>
          <a:noFill/>
          <a:ln>
            <a:noFill/>
          </a:ln>
        </p:spPr>
        <p:txBody>
          <a:bodyPr anchorCtr="0" anchor="t" bIns="91425" lIns="91425" spcFirstLastPara="1" rIns="91425" wrap="square" tIns="91425">
            <a:normAutofit lnSpcReduction="10000"/>
          </a:bodyPr>
          <a:lstStyle/>
          <a:p>
            <a:pPr indent="0" lvl="0" marL="0" rtl="0" algn="ctr">
              <a:spcBef>
                <a:spcPts val="0"/>
              </a:spcBef>
              <a:spcAft>
                <a:spcPts val="0"/>
              </a:spcAft>
              <a:buClr>
                <a:srgbClr val="000000"/>
              </a:buClr>
              <a:buSzPts val="1100"/>
              <a:buFont typeface="Arial"/>
              <a:buNone/>
            </a:pPr>
            <a:r>
              <a:rPr lang="en" sz="2500">
                <a:solidFill>
                  <a:srgbClr val="FF0000"/>
                </a:solidFill>
                <a:latin typeface="Roboto"/>
                <a:ea typeface="Roboto"/>
                <a:cs typeface="Roboto"/>
                <a:sym typeface="Roboto"/>
              </a:rPr>
              <a:t>Schema on Read</a:t>
            </a:r>
            <a:endParaRPr sz="2800">
              <a:solidFill>
                <a:srgbClr val="FF0000"/>
              </a:solidFill>
              <a:latin typeface="Roboto"/>
              <a:ea typeface="Roboto"/>
              <a:cs typeface="Roboto"/>
              <a:sym typeface="Roboto"/>
            </a:endParaRPr>
          </a:p>
        </p:txBody>
      </p:sp>
      <p:sp>
        <p:nvSpPr>
          <p:cNvPr id="109" name="Google Shape;109;p16"/>
          <p:cNvSpPr/>
          <p:nvPr/>
        </p:nvSpPr>
        <p:spPr>
          <a:xfrm>
            <a:off x="3579575" y="3553600"/>
            <a:ext cx="1941000" cy="1219200"/>
          </a:xfrm>
          <a:prstGeom prst="roundRect">
            <a:avLst>
              <a:gd fmla="val 16667" name="adj"/>
            </a:avLst>
          </a:prstGeom>
          <a:solidFill>
            <a:srgbClr val="D9EAD3"/>
          </a:solidFill>
          <a:ln cap="flat" cmpd="sng" w="2857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200">
                <a:latin typeface="Roboto"/>
                <a:ea typeface="Roboto"/>
                <a:cs typeface="Roboto"/>
                <a:sym typeface="Roboto"/>
              </a:rPr>
              <a:t>Customer_Id : int</a:t>
            </a:r>
            <a:endParaRPr sz="1200">
              <a:latin typeface="Roboto"/>
              <a:ea typeface="Roboto"/>
              <a:cs typeface="Roboto"/>
              <a:sym typeface="Roboto"/>
            </a:endParaRPr>
          </a:p>
          <a:p>
            <a:pPr indent="0" lvl="0" marL="0" rtl="0" algn="l">
              <a:spcBef>
                <a:spcPts val="0"/>
              </a:spcBef>
              <a:spcAft>
                <a:spcPts val="0"/>
              </a:spcAft>
              <a:buNone/>
            </a:pPr>
            <a:r>
              <a:rPr lang="en" sz="1200">
                <a:latin typeface="Roboto"/>
                <a:ea typeface="Roboto"/>
                <a:cs typeface="Roboto"/>
                <a:sym typeface="Roboto"/>
              </a:rPr>
              <a:t>IP_Addr : string</a:t>
            </a:r>
            <a:endParaRPr sz="1200">
              <a:latin typeface="Roboto"/>
              <a:ea typeface="Roboto"/>
              <a:cs typeface="Roboto"/>
              <a:sym typeface="Roboto"/>
            </a:endParaRPr>
          </a:p>
          <a:p>
            <a:pPr indent="0" lvl="0" marL="0" rtl="0" algn="l">
              <a:spcBef>
                <a:spcPts val="0"/>
              </a:spcBef>
              <a:spcAft>
                <a:spcPts val="0"/>
              </a:spcAft>
              <a:buNone/>
            </a:pPr>
            <a:r>
              <a:rPr lang="en" sz="1200">
                <a:latin typeface="Roboto"/>
                <a:ea typeface="Roboto"/>
                <a:cs typeface="Roboto"/>
                <a:sym typeface="Roboto"/>
              </a:rPr>
              <a:t>Order_Id : string</a:t>
            </a:r>
            <a:endParaRPr sz="1200">
              <a:latin typeface="Roboto"/>
              <a:ea typeface="Roboto"/>
              <a:cs typeface="Roboto"/>
              <a:sym typeface="Roboto"/>
            </a:endParaRPr>
          </a:p>
          <a:p>
            <a:pPr indent="0" lvl="0" marL="0" rtl="0" algn="l">
              <a:spcBef>
                <a:spcPts val="0"/>
              </a:spcBef>
              <a:spcAft>
                <a:spcPts val="0"/>
              </a:spcAft>
              <a:buNone/>
            </a:pPr>
            <a:r>
              <a:rPr lang="en" sz="1200">
                <a:latin typeface="Roboto"/>
                <a:ea typeface="Roboto"/>
                <a:cs typeface="Roboto"/>
                <a:sym typeface="Roboto"/>
              </a:rPr>
              <a:t>Product_Id : string</a:t>
            </a:r>
            <a:endParaRPr sz="1200">
              <a:latin typeface="Roboto"/>
              <a:ea typeface="Roboto"/>
              <a:cs typeface="Roboto"/>
              <a:sym typeface="Roboto"/>
            </a:endParaRPr>
          </a:p>
          <a:p>
            <a:pPr indent="0" lvl="0" marL="0" rtl="0" algn="l">
              <a:spcBef>
                <a:spcPts val="0"/>
              </a:spcBef>
              <a:spcAft>
                <a:spcPts val="0"/>
              </a:spcAft>
              <a:buNone/>
            </a:pPr>
            <a:r>
              <a:rPr lang="en" sz="1200">
                <a:latin typeface="Roboto"/>
                <a:ea typeface="Roboto"/>
                <a:cs typeface="Roboto"/>
                <a:sym typeface="Roboto"/>
              </a:rPr>
              <a:t>Transaction _Amt : float</a:t>
            </a:r>
            <a:endParaRPr sz="1200">
              <a:latin typeface="Roboto"/>
              <a:ea typeface="Roboto"/>
              <a:cs typeface="Roboto"/>
              <a:sym typeface="Roboto"/>
            </a:endParaRPr>
          </a:p>
        </p:txBody>
      </p:sp>
      <p:grpSp>
        <p:nvGrpSpPr>
          <p:cNvPr id="110" name="Google Shape;110;p16"/>
          <p:cNvGrpSpPr/>
          <p:nvPr/>
        </p:nvGrpSpPr>
        <p:grpSpPr>
          <a:xfrm>
            <a:off x="3820850" y="1381025"/>
            <a:ext cx="1557500" cy="1935025"/>
            <a:chOff x="3820850" y="1381025"/>
            <a:chExt cx="1557500" cy="1935025"/>
          </a:xfrm>
        </p:grpSpPr>
        <p:pic>
          <p:nvPicPr>
            <p:cNvPr id="111" name="Google Shape;111;p16"/>
            <p:cNvPicPr preferRelativeResize="0"/>
            <p:nvPr/>
          </p:nvPicPr>
          <p:blipFill>
            <a:blip r:embed="rId3">
              <a:alphaModFix/>
            </a:blip>
            <a:stretch>
              <a:fillRect/>
            </a:stretch>
          </p:blipFill>
          <p:spPr>
            <a:xfrm>
              <a:off x="3885050" y="1566488"/>
              <a:ext cx="1219200" cy="1219200"/>
            </a:xfrm>
            <a:prstGeom prst="rect">
              <a:avLst/>
            </a:prstGeom>
            <a:noFill/>
            <a:ln>
              <a:noFill/>
            </a:ln>
          </p:spPr>
        </p:pic>
        <p:sp>
          <p:nvSpPr>
            <p:cNvPr id="112" name="Google Shape;112;p16"/>
            <p:cNvSpPr/>
            <p:nvPr/>
          </p:nvSpPr>
          <p:spPr>
            <a:xfrm>
              <a:off x="3820850" y="2852850"/>
              <a:ext cx="1379400" cy="463200"/>
            </a:xfrm>
            <a:prstGeom prst="roundRect">
              <a:avLst>
                <a:gd fmla="val 16667" name="adj"/>
              </a:avLst>
            </a:prstGeom>
            <a:solidFill>
              <a:srgbClr val="EEEEEE"/>
            </a:solidFill>
            <a:ln cap="flat" cmpd="sng" w="2857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Roboto"/>
                  <a:ea typeface="Roboto"/>
                  <a:cs typeface="Roboto"/>
                  <a:sym typeface="Roboto"/>
                </a:rPr>
                <a:t>Hive</a:t>
              </a:r>
              <a:endParaRPr sz="1200">
                <a:latin typeface="Roboto"/>
                <a:ea typeface="Roboto"/>
                <a:cs typeface="Roboto"/>
                <a:sym typeface="Roboto"/>
              </a:endParaRPr>
            </a:p>
          </p:txBody>
        </p:sp>
        <p:pic>
          <p:nvPicPr>
            <p:cNvPr id="113" name="Google Shape;113;p16"/>
            <p:cNvPicPr preferRelativeResize="0"/>
            <p:nvPr/>
          </p:nvPicPr>
          <p:blipFill>
            <a:blip r:embed="rId4">
              <a:alphaModFix/>
            </a:blip>
            <a:stretch>
              <a:fillRect/>
            </a:stretch>
          </p:blipFill>
          <p:spPr>
            <a:xfrm>
              <a:off x="4915150" y="1381025"/>
              <a:ext cx="463200" cy="463200"/>
            </a:xfrm>
            <a:prstGeom prst="rect">
              <a:avLst/>
            </a:prstGeom>
            <a:noFill/>
            <a:ln>
              <a:noFill/>
            </a:ln>
          </p:spPr>
        </p:pic>
      </p:grpSp>
      <p:grpSp>
        <p:nvGrpSpPr>
          <p:cNvPr id="114" name="Google Shape;114;p16"/>
          <p:cNvGrpSpPr/>
          <p:nvPr/>
        </p:nvGrpSpPr>
        <p:grpSpPr>
          <a:xfrm>
            <a:off x="703950" y="1566500"/>
            <a:ext cx="3181200" cy="1219200"/>
            <a:chOff x="703950" y="1566500"/>
            <a:chExt cx="3181200" cy="1219200"/>
          </a:xfrm>
        </p:grpSpPr>
        <p:sp>
          <p:nvSpPr>
            <p:cNvPr id="115" name="Google Shape;115;p16"/>
            <p:cNvSpPr/>
            <p:nvPr/>
          </p:nvSpPr>
          <p:spPr>
            <a:xfrm>
              <a:off x="703950" y="1566500"/>
              <a:ext cx="1941000" cy="1219200"/>
            </a:xfrm>
            <a:prstGeom prst="roundRect">
              <a:avLst>
                <a:gd fmla="val 16667" name="adj"/>
              </a:avLst>
            </a:prstGeom>
            <a:solidFill>
              <a:schemeClr val="lt2"/>
            </a:solidFill>
            <a:ln cap="flat" cmpd="sng" w="2857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200">
                  <a:latin typeface="Roboto"/>
                  <a:ea typeface="Roboto"/>
                  <a:cs typeface="Roboto"/>
                  <a:sym typeface="Roboto"/>
                </a:rPr>
                <a:t>Customer_Id : 142353</a:t>
              </a:r>
              <a:endParaRPr sz="1200">
                <a:latin typeface="Roboto"/>
                <a:ea typeface="Roboto"/>
                <a:cs typeface="Roboto"/>
                <a:sym typeface="Roboto"/>
              </a:endParaRPr>
            </a:p>
            <a:p>
              <a:pPr indent="0" lvl="0" marL="0" rtl="0" algn="l">
                <a:spcBef>
                  <a:spcPts val="0"/>
                </a:spcBef>
                <a:spcAft>
                  <a:spcPts val="0"/>
                </a:spcAft>
                <a:buNone/>
              </a:pPr>
              <a:r>
                <a:rPr lang="en" sz="1200">
                  <a:latin typeface="Roboto"/>
                  <a:ea typeface="Roboto"/>
                  <a:cs typeface="Roboto"/>
                  <a:sym typeface="Roboto"/>
                </a:rPr>
                <a:t>Order_Id : “O98U980”</a:t>
              </a:r>
              <a:endParaRPr sz="1200">
                <a:latin typeface="Roboto"/>
                <a:ea typeface="Roboto"/>
                <a:cs typeface="Roboto"/>
                <a:sym typeface="Roboto"/>
              </a:endParaRPr>
            </a:p>
            <a:p>
              <a:pPr indent="0" lvl="0" marL="0" rtl="0" algn="l">
                <a:spcBef>
                  <a:spcPts val="0"/>
                </a:spcBef>
                <a:spcAft>
                  <a:spcPts val="0"/>
                </a:spcAft>
                <a:buNone/>
              </a:pPr>
              <a:r>
                <a:rPr lang="en" sz="1200">
                  <a:latin typeface="Roboto"/>
                  <a:ea typeface="Roboto"/>
                  <a:cs typeface="Roboto"/>
                  <a:sym typeface="Roboto"/>
                </a:rPr>
                <a:t>Product_Id : “P9782U”</a:t>
              </a:r>
              <a:endParaRPr sz="1200">
                <a:latin typeface="Roboto"/>
                <a:ea typeface="Roboto"/>
                <a:cs typeface="Roboto"/>
                <a:sym typeface="Roboto"/>
              </a:endParaRPr>
            </a:p>
            <a:p>
              <a:pPr indent="0" lvl="0" marL="0" rtl="0" algn="l">
                <a:spcBef>
                  <a:spcPts val="0"/>
                </a:spcBef>
                <a:spcAft>
                  <a:spcPts val="0"/>
                </a:spcAft>
                <a:buNone/>
              </a:pPr>
              <a:r>
                <a:rPr lang="en" sz="1200">
                  <a:latin typeface="Roboto"/>
                  <a:ea typeface="Roboto"/>
                  <a:cs typeface="Roboto"/>
                  <a:sym typeface="Roboto"/>
                </a:rPr>
                <a:t>Transaction _Amt : 150</a:t>
              </a:r>
              <a:endParaRPr sz="1200">
                <a:latin typeface="Roboto"/>
                <a:ea typeface="Roboto"/>
                <a:cs typeface="Roboto"/>
                <a:sym typeface="Roboto"/>
              </a:endParaRPr>
            </a:p>
          </p:txBody>
        </p:sp>
        <p:cxnSp>
          <p:nvCxnSpPr>
            <p:cNvPr id="116" name="Google Shape;116;p16"/>
            <p:cNvCxnSpPr/>
            <p:nvPr/>
          </p:nvCxnSpPr>
          <p:spPr>
            <a:xfrm>
              <a:off x="2644950" y="2176100"/>
              <a:ext cx="1240200" cy="0"/>
            </a:xfrm>
            <a:prstGeom prst="straightConnector1">
              <a:avLst/>
            </a:prstGeom>
            <a:noFill/>
            <a:ln cap="flat" cmpd="sng" w="19050">
              <a:solidFill>
                <a:schemeClr val="dk2"/>
              </a:solidFill>
              <a:prstDash val="solid"/>
              <a:round/>
              <a:headEnd len="med" w="med" type="none"/>
              <a:tailEnd len="med" w="med" type="triangle"/>
            </a:ln>
          </p:spPr>
        </p:cxnSp>
      </p:grpSp>
      <p:sp>
        <p:nvSpPr>
          <p:cNvPr id="117" name="Google Shape;117;p16"/>
          <p:cNvSpPr/>
          <p:nvPr/>
        </p:nvSpPr>
        <p:spPr>
          <a:xfrm>
            <a:off x="703950" y="1566500"/>
            <a:ext cx="1941000" cy="1219200"/>
          </a:xfrm>
          <a:prstGeom prst="roundRect">
            <a:avLst>
              <a:gd fmla="val 16667" name="adj"/>
            </a:avLst>
          </a:prstGeom>
          <a:solidFill>
            <a:srgbClr val="F4CCCC"/>
          </a:solidFill>
          <a:ln cap="flat" cmpd="sng" w="2857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200">
                <a:latin typeface="Roboto"/>
                <a:ea typeface="Roboto"/>
                <a:cs typeface="Roboto"/>
                <a:sym typeface="Roboto"/>
              </a:rPr>
              <a:t>Customer_Id : 142353</a:t>
            </a:r>
            <a:endParaRPr sz="1200">
              <a:latin typeface="Roboto"/>
              <a:ea typeface="Roboto"/>
              <a:cs typeface="Roboto"/>
              <a:sym typeface="Roboto"/>
            </a:endParaRPr>
          </a:p>
          <a:p>
            <a:pPr indent="0" lvl="0" marL="0" rtl="0" algn="l">
              <a:spcBef>
                <a:spcPts val="0"/>
              </a:spcBef>
              <a:spcAft>
                <a:spcPts val="0"/>
              </a:spcAft>
              <a:buNone/>
            </a:pPr>
            <a:r>
              <a:rPr lang="en" sz="1200">
                <a:latin typeface="Roboto"/>
                <a:ea typeface="Roboto"/>
                <a:cs typeface="Roboto"/>
                <a:sym typeface="Roboto"/>
              </a:rPr>
              <a:t>Order_Id : “O98U980”</a:t>
            </a:r>
            <a:endParaRPr sz="1200">
              <a:latin typeface="Roboto"/>
              <a:ea typeface="Roboto"/>
              <a:cs typeface="Roboto"/>
              <a:sym typeface="Roboto"/>
            </a:endParaRPr>
          </a:p>
          <a:p>
            <a:pPr indent="0" lvl="0" marL="0" rtl="0" algn="l">
              <a:spcBef>
                <a:spcPts val="0"/>
              </a:spcBef>
              <a:spcAft>
                <a:spcPts val="0"/>
              </a:spcAft>
              <a:buNone/>
            </a:pPr>
            <a:r>
              <a:rPr lang="en" sz="1200">
                <a:latin typeface="Roboto"/>
                <a:ea typeface="Roboto"/>
                <a:cs typeface="Roboto"/>
                <a:sym typeface="Roboto"/>
              </a:rPr>
              <a:t>Product_Id : “P9782U”</a:t>
            </a:r>
            <a:endParaRPr sz="1200">
              <a:latin typeface="Roboto"/>
              <a:ea typeface="Roboto"/>
              <a:cs typeface="Roboto"/>
              <a:sym typeface="Roboto"/>
            </a:endParaRPr>
          </a:p>
          <a:p>
            <a:pPr indent="0" lvl="0" marL="0" rtl="0" algn="l">
              <a:spcBef>
                <a:spcPts val="0"/>
              </a:spcBef>
              <a:spcAft>
                <a:spcPts val="0"/>
              </a:spcAft>
              <a:buNone/>
            </a:pPr>
            <a:r>
              <a:rPr lang="en" sz="1200">
                <a:latin typeface="Roboto"/>
                <a:ea typeface="Roboto"/>
                <a:cs typeface="Roboto"/>
                <a:sym typeface="Roboto"/>
              </a:rPr>
              <a:t>Transaction _Amt : 150</a:t>
            </a:r>
            <a:endParaRPr sz="1200">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0"/>
                                        </p:tgtEl>
                                        <p:attrNameLst>
                                          <p:attrName>style.visibility</p:attrName>
                                        </p:attrNameLst>
                                      </p:cBhvr>
                                      <p:to>
                                        <p:strVal val="visible"/>
                                      </p:to>
                                    </p:set>
                                    <p:animEffect filter="fade" transition="in">
                                      <p:cBhvr>
                                        <p:cTn dur="1000"/>
                                        <p:tgtEl>
                                          <p:spTgt spid="11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9"/>
                                        </p:tgtEl>
                                        <p:attrNameLst>
                                          <p:attrName>style.visibility</p:attrName>
                                        </p:attrNameLst>
                                      </p:cBhvr>
                                      <p:to>
                                        <p:strVal val="visible"/>
                                      </p:to>
                                    </p:set>
                                    <p:animEffect filter="fade" transition="in">
                                      <p:cBhvr>
                                        <p:cTn dur="1000"/>
                                        <p:tgtEl>
                                          <p:spTgt spid="10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4"/>
                                        </p:tgtEl>
                                        <p:attrNameLst>
                                          <p:attrName>style.visibility</p:attrName>
                                        </p:attrNameLst>
                                      </p:cBhvr>
                                      <p:to>
                                        <p:strVal val="visible"/>
                                      </p:to>
                                    </p:set>
                                    <p:animEffect filter="fade" transition="in">
                                      <p:cBhvr>
                                        <p:cTn dur="1000"/>
                                        <p:tgtEl>
                                          <p:spTgt spid="11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7"/>
                                        </p:tgtEl>
                                        <p:attrNameLst>
                                          <p:attrName>style.visibility</p:attrName>
                                        </p:attrNameLst>
                                      </p:cBhvr>
                                      <p:to>
                                        <p:strVal val="visible"/>
                                      </p:to>
                                    </p:set>
                                    <p:animEffect filter="fade" transition="in">
                                      <p:cBhvr>
                                        <p:cTn dur="1000"/>
                                        <p:tgtEl>
                                          <p:spTgt spid="11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7"/>
          <p:cNvSpPr txBox="1"/>
          <p:nvPr/>
        </p:nvSpPr>
        <p:spPr>
          <a:xfrm>
            <a:off x="311700" y="445025"/>
            <a:ext cx="8520600" cy="572700"/>
          </a:xfrm>
          <a:prstGeom prst="rect">
            <a:avLst/>
          </a:prstGeom>
          <a:noFill/>
          <a:ln>
            <a:noFill/>
          </a:ln>
        </p:spPr>
        <p:txBody>
          <a:bodyPr anchorCtr="0" anchor="t" bIns="91425" lIns="91425" spcFirstLastPara="1" rIns="91425" wrap="square" tIns="91425">
            <a:normAutofit lnSpcReduction="10000"/>
          </a:bodyPr>
          <a:lstStyle/>
          <a:p>
            <a:pPr indent="0" lvl="0" marL="0" rtl="0" algn="ctr">
              <a:spcBef>
                <a:spcPts val="0"/>
              </a:spcBef>
              <a:spcAft>
                <a:spcPts val="0"/>
              </a:spcAft>
              <a:buClr>
                <a:srgbClr val="000000"/>
              </a:buClr>
              <a:buSzPts val="1100"/>
              <a:buFont typeface="Arial"/>
              <a:buNone/>
            </a:pPr>
            <a:r>
              <a:rPr lang="en" sz="2500">
                <a:solidFill>
                  <a:srgbClr val="FF0000"/>
                </a:solidFill>
                <a:latin typeface="Roboto"/>
                <a:ea typeface="Roboto"/>
                <a:cs typeface="Roboto"/>
                <a:sym typeface="Roboto"/>
              </a:rPr>
              <a:t>Schema on Read</a:t>
            </a:r>
            <a:endParaRPr sz="2800">
              <a:solidFill>
                <a:srgbClr val="FF0000"/>
              </a:solidFill>
              <a:latin typeface="Roboto"/>
              <a:ea typeface="Roboto"/>
              <a:cs typeface="Roboto"/>
              <a:sym typeface="Roboto"/>
            </a:endParaRPr>
          </a:p>
        </p:txBody>
      </p:sp>
      <p:pic>
        <p:nvPicPr>
          <p:cNvPr id="123" name="Google Shape;123;p17"/>
          <p:cNvPicPr preferRelativeResize="0"/>
          <p:nvPr/>
        </p:nvPicPr>
        <p:blipFill>
          <a:blip r:embed="rId3">
            <a:alphaModFix/>
          </a:blip>
          <a:stretch>
            <a:fillRect/>
          </a:stretch>
        </p:blipFill>
        <p:spPr>
          <a:xfrm>
            <a:off x="3885050" y="1566488"/>
            <a:ext cx="1219200" cy="1219200"/>
          </a:xfrm>
          <a:prstGeom prst="rect">
            <a:avLst/>
          </a:prstGeom>
          <a:noFill/>
          <a:ln>
            <a:noFill/>
          </a:ln>
        </p:spPr>
      </p:pic>
      <p:sp>
        <p:nvSpPr>
          <p:cNvPr id="124" name="Google Shape;124;p17"/>
          <p:cNvSpPr/>
          <p:nvPr/>
        </p:nvSpPr>
        <p:spPr>
          <a:xfrm>
            <a:off x="3820850" y="2852850"/>
            <a:ext cx="1379400" cy="463200"/>
          </a:xfrm>
          <a:prstGeom prst="roundRect">
            <a:avLst>
              <a:gd fmla="val 16667" name="adj"/>
            </a:avLst>
          </a:prstGeom>
          <a:solidFill>
            <a:srgbClr val="EEEEEE"/>
          </a:solidFill>
          <a:ln cap="flat" cmpd="sng" w="2857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Roboto"/>
                <a:ea typeface="Roboto"/>
                <a:cs typeface="Roboto"/>
                <a:sym typeface="Roboto"/>
              </a:rPr>
              <a:t>Hive</a:t>
            </a:r>
            <a:endParaRPr sz="1200">
              <a:latin typeface="Roboto"/>
              <a:ea typeface="Roboto"/>
              <a:cs typeface="Roboto"/>
              <a:sym typeface="Roboto"/>
            </a:endParaRPr>
          </a:p>
        </p:txBody>
      </p:sp>
      <p:sp>
        <p:nvSpPr>
          <p:cNvPr id="125" name="Google Shape;125;p17"/>
          <p:cNvSpPr/>
          <p:nvPr/>
        </p:nvSpPr>
        <p:spPr>
          <a:xfrm>
            <a:off x="3579575" y="3553600"/>
            <a:ext cx="1941000" cy="1219200"/>
          </a:xfrm>
          <a:prstGeom prst="roundRect">
            <a:avLst>
              <a:gd fmla="val 16667" name="adj"/>
            </a:avLst>
          </a:prstGeom>
          <a:solidFill>
            <a:srgbClr val="D9EAD3"/>
          </a:solidFill>
          <a:ln cap="flat" cmpd="sng" w="2857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200">
                <a:latin typeface="Roboto"/>
                <a:ea typeface="Roboto"/>
                <a:cs typeface="Roboto"/>
                <a:sym typeface="Roboto"/>
              </a:rPr>
              <a:t>Customer_Id : int</a:t>
            </a:r>
            <a:endParaRPr sz="1200">
              <a:latin typeface="Roboto"/>
              <a:ea typeface="Roboto"/>
              <a:cs typeface="Roboto"/>
              <a:sym typeface="Roboto"/>
            </a:endParaRPr>
          </a:p>
          <a:p>
            <a:pPr indent="0" lvl="0" marL="0" rtl="0" algn="l">
              <a:spcBef>
                <a:spcPts val="0"/>
              </a:spcBef>
              <a:spcAft>
                <a:spcPts val="0"/>
              </a:spcAft>
              <a:buNone/>
            </a:pPr>
            <a:r>
              <a:rPr lang="en" sz="1200">
                <a:latin typeface="Roboto"/>
                <a:ea typeface="Roboto"/>
                <a:cs typeface="Roboto"/>
                <a:sym typeface="Roboto"/>
              </a:rPr>
              <a:t>IP_Addr : string</a:t>
            </a:r>
            <a:endParaRPr sz="1200">
              <a:latin typeface="Roboto"/>
              <a:ea typeface="Roboto"/>
              <a:cs typeface="Roboto"/>
              <a:sym typeface="Roboto"/>
            </a:endParaRPr>
          </a:p>
          <a:p>
            <a:pPr indent="0" lvl="0" marL="0" rtl="0" algn="l">
              <a:spcBef>
                <a:spcPts val="0"/>
              </a:spcBef>
              <a:spcAft>
                <a:spcPts val="0"/>
              </a:spcAft>
              <a:buNone/>
            </a:pPr>
            <a:r>
              <a:rPr lang="en" sz="1200">
                <a:latin typeface="Roboto"/>
                <a:ea typeface="Roboto"/>
                <a:cs typeface="Roboto"/>
                <a:sym typeface="Roboto"/>
              </a:rPr>
              <a:t>Order_Id : string</a:t>
            </a:r>
            <a:endParaRPr sz="1200">
              <a:latin typeface="Roboto"/>
              <a:ea typeface="Roboto"/>
              <a:cs typeface="Roboto"/>
              <a:sym typeface="Roboto"/>
            </a:endParaRPr>
          </a:p>
          <a:p>
            <a:pPr indent="0" lvl="0" marL="0" rtl="0" algn="l">
              <a:spcBef>
                <a:spcPts val="0"/>
              </a:spcBef>
              <a:spcAft>
                <a:spcPts val="0"/>
              </a:spcAft>
              <a:buNone/>
            </a:pPr>
            <a:r>
              <a:rPr lang="en" sz="1200">
                <a:latin typeface="Roboto"/>
                <a:ea typeface="Roboto"/>
                <a:cs typeface="Roboto"/>
                <a:sym typeface="Roboto"/>
              </a:rPr>
              <a:t>Product_Id : string</a:t>
            </a:r>
            <a:endParaRPr sz="1200">
              <a:latin typeface="Roboto"/>
              <a:ea typeface="Roboto"/>
              <a:cs typeface="Roboto"/>
              <a:sym typeface="Roboto"/>
            </a:endParaRPr>
          </a:p>
          <a:p>
            <a:pPr indent="0" lvl="0" marL="0" rtl="0" algn="l">
              <a:spcBef>
                <a:spcPts val="0"/>
              </a:spcBef>
              <a:spcAft>
                <a:spcPts val="0"/>
              </a:spcAft>
              <a:buNone/>
            </a:pPr>
            <a:r>
              <a:rPr lang="en" sz="1200">
                <a:latin typeface="Roboto"/>
                <a:ea typeface="Roboto"/>
                <a:cs typeface="Roboto"/>
                <a:sym typeface="Roboto"/>
              </a:rPr>
              <a:t>Transaction _Amt : float</a:t>
            </a:r>
            <a:endParaRPr sz="1200">
              <a:latin typeface="Roboto"/>
              <a:ea typeface="Roboto"/>
              <a:cs typeface="Roboto"/>
              <a:sym typeface="Roboto"/>
            </a:endParaRPr>
          </a:p>
        </p:txBody>
      </p:sp>
      <p:sp>
        <p:nvSpPr>
          <p:cNvPr id="126" name="Google Shape;126;p17"/>
          <p:cNvSpPr/>
          <p:nvPr/>
        </p:nvSpPr>
        <p:spPr>
          <a:xfrm>
            <a:off x="703950" y="1566500"/>
            <a:ext cx="1941000" cy="1219200"/>
          </a:xfrm>
          <a:prstGeom prst="roundRect">
            <a:avLst>
              <a:gd fmla="val 16667" name="adj"/>
            </a:avLst>
          </a:prstGeom>
          <a:solidFill>
            <a:srgbClr val="D9EAD3"/>
          </a:solidFill>
          <a:ln cap="flat" cmpd="sng" w="2857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200">
                <a:latin typeface="Roboto"/>
                <a:ea typeface="Roboto"/>
                <a:cs typeface="Roboto"/>
                <a:sym typeface="Roboto"/>
              </a:rPr>
              <a:t>Customer_Id : 142353</a:t>
            </a:r>
            <a:endParaRPr sz="1200">
              <a:latin typeface="Roboto"/>
              <a:ea typeface="Roboto"/>
              <a:cs typeface="Roboto"/>
              <a:sym typeface="Roboto"/>
            </a:endParaRPr>
          </a:p>
          <a:p>
            <a:pPr indent="0" lvl="0" marL="0" rtl="0" algn="l">
              <a:spcBef>
                <a:spcPts val="0"/>
              </a:spcBef>
              <a:spcAft>
                <a:spcPts val="0"/>
              </a:spcAft>
              <a:buNone/>
            </a:pPr>
            <a:r>
              <a:rPr lang="en" sz="1200">
                <a:latin typeface="Roboto"/>
                <a:ea typeface="Roboto"/>
                <a:cs typeface="Roboto"/>
                <a:sym typeface="Roboto"/>
              </a:rPr>
              <a:t>Order_Id : “O98U980”</a:t>
            </a:r>
            <a:endParaRPr sz="1200">
              <a:latin typeface="Roboto"/>
              <a:ea typeface="Roboto"/>
              <a:cs typeface="Roboto"/>
              <a:sym typeface="Roboto"/>
            </a:endParaRPr>
          </a:p>
          <a:p>
            <a:pPr indent="0" lvl="0" marL="0" rtl="0" algn="l">
              <a:spcBef>
                <a:spcPts val="0"/>
              </a:spcBef>
              <a:spcAft>
                <a:spcPts val="0"/>
              </a:spcAft>
              <a:buNone/>
            </a:pPr>
            <a:r>
              <a:rPr lang="en" sz="1200">
                <a:latin typeface="Roboto"/>
                <a:ea typeface="Roboto"/>
                <a:cs typeface="Roboto"/>
                <a:sym typeface="Roboto"/>
              </a:rPr>
              <a:t>Product_Id : “P9782U”</a:t>
            </a:r>
            <a:endParaRPr sz="1200">
              <a:latin typeface="Roboto"/>
              <a:ea typeface="Roboto"/>
              <a:cs typeface="Roboto"/>
              <a:sym typeface="Roboto"/>
            </a:endParaRPr>
          </a:p>
          <a:p>
            <a:pPr indent="0" lvl="0" marL="0" rtl="0" algn="l">
              <a:spcBef>
                <a:spcPts val="0"/>
              </a:spcBef>
              <a:spcAft>
                <a:spcPts val="0"/>
              </a:spcAft>
              <a:buNone/>
            </a:pPr>
            <a:r>
              <a:rPr lang="en" sz="1200">
                <a:latin typeface="Roboto"/>
                <a:ea typeface="Roboto"/>
                <a:cs typeface="Roboto"/>
                <a:sym typeface="Roboto"/>
              </a:rPr>
              <a:t>Transaction _Amt : 150</a:t>
            </a:r>
            <a:endParaRPr sz="1200">
              <a:latin typeface="Roboto"/>
              <a:ea typeface="Roboto"/>
              <a:cs typeface="Roboto"/>
              <a:sym typeface="Roboto"/>
            </a:endParaRPr>
          </a:p>
        </p:txBody>
      </p:sp>
      <p:pic>
        <p:nvPicPr>
          <p:cNvPr id="127" name="Google Shape;127;p17"/>
          <p:cNvPicPr preferRelativeResize="0"/>
          <p:nvPr/>
        </p:nvPicPr>
        <p:blipFill>
          <a:blip r:embed="rId4">
            <a:alphaModFix/>
          </a:blip>
          <a:stretch>
            <a:fillRect/>
          </a:stretch>
        </p:blipFill>
        <p:spPr>
          <a:xfrm>
            <a:off x="4915150" y="1381025"/>
            <a:ext cx="463200" cy="463200"/>
          </a:xfrm>
          <a:prstGeom prst="rect">
            <a:avLst/>
          </a:prstGeom>
          <a:noFill/>
          <a:ln>
            <a:noFill/>
          </a:ln>
        </p:spPr>
      </p:pic>
      <p:cxnSp>
        <p:nvCxnSpPr>
          <p:cNvPr id="128" name="Google Shape;128;p17"/>
          <p:cNvCxnSpPr>
            <a:stCxn id="126" idx="3"/>
            <a:endCxn id="123" idx="1"/>
          </p:cNvCxnSpPr>
          <p:nvPr/>
        </p:nvCxnSpPr>
        <p:spPr>
          <a:xfrm>
            <a:off x="2644950" y="2176100"/>
            <a:ext cx="1240200" cy="0"/>
          </a:xfrm>
          <a:prstGeom prst="straightConnector1">
            <a:avLst/>
          </a:prstGeom>
          <a:noFill/>
          <a:ln cap="flat" cmpd="sng" w="19050">
            <a:solidFill>
              <a:schemeClr val="dk2"/>
            </a:solidFill>
            <a:prstDash val="solid"/>
            <a:round/>
            <a:headEnd len="med" w="med" type="none"/>
            <a:tailEnd len="med" w="med" type="triangle"/>
          </a:ln>
        </p:spPr>
      </p:cxnSp>
      <p:grpSp>
        <p:nvGrpSpPr>
          <p:cNvPr id="129" name="Google Shape;129;p17"/>
          <p:cNvGrpSpPr/>
          <p:nvPr/>
        </p:nvGrpSpPr>
        <p:grpSpPr>
          <a:xfrm>
            <a:off x="5104250" y="1566500"/>
            <a:ext cx="3179500" cy="1219200"/>
            <a:chOff x="5104250" y="1566500"/>
            <a:chExt cx="3179500" cy="1219200"/>
          </a:xfrm>
        </p:grpSpPr>
        <p:sp>
          <p:nvSpPr>
            <p:cNvPr id="130" name="Google Shape;130;p17"/>
            <p:cNvSpPr/>
            <p:nvPr/>
          </p:nvSpPr>
          <p:spPr>
            <a:xfrm>
              <a:off x="6342750" y="1566500"/>
              <a:ext cx="1941000" cy="1219200"/>
            </a:xfrm>
            <a:prstGeom prst="roundRect">
              <a:avLst>
                <a:gd fmla="val 16667" name="adj"/>
              </a:avLst>
            </a:prstGeom>
            <a:solidFill>
              <a:srgbClr val="F4CCCC"/>
            </a:solidFill>
            <a:ln cap="flat" cmpd="sng" w="2857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Roboto"/>
                  <a:ea typeface="Roboto"/>
                  <a:cs typeface="Roboto"/>
                  <a:sym typeface="Roboto"/>
                </a:rPr>
                <a:t>Error!!!</a:t>
              </a:r>
              <a:endParaRPr sz="1200">
                <a:latin typeface="Roboto"/>
                <a:ea typeface="Roboto"/>
                <a:cs typeface="Roboto"/>
                <a:sym typeface="Roboto"/>
              </a:endParaRPr>
            </a:p>
          </p:txBody>
        </p:sp>
        <p:cxnSp>
          <p:nvCxnSpPr>
            <p:cNvPr id="131" name="Google Shape;131;p17"/>
            <p:cNvCxnSpPr>
              <a:stCxn id="123" idx="3"/>
              <a:endCxn id="130" idx="1"/>
            </p:cNvCxnSpPr>
            <p:nvPr/>
          </p:nvCxnSpPr>
          <p:spPr>
            <a:xfrm>
              <a:off x="5104250" y="2176088"/>
              <a:ext cx="1238400" cy="0"/>
            </a:xfrm>
            <a:prstGeom prst="straightConnector1">
              <a:avLst/>
            </a:prstGeom>
            <a:noFill/>
            <a:ln cap="flat" cmpd="sng" w="19050">
              <a:solidFill>
                <a:schemeClr val="dk2"/>
              </a:solidFill>
              <a:prstDash val="solid"/>
              <a:round/>
              <a:headEnd len="med" w="med" type="none"/>
              <a:tailEnd len="med" w="med" type="triangle"/>
            </a:ln>
          </p:spPr>
        </p:cxn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9"/>
                                        </p:tgtEl>
                                        <p:attrNameLst>
                                          <p:attrName>style.visibility</p:attrName>
                                        </p:attrNameLst>
                                      </p:cBhvr>
                                      <p:to>
                                        <p:strVal val="visible"/>
                                      </p:to>
                                    </p:set>
                                    <p:animEffect filter="fade" transition="in">
                                      <p:cBhvr>
                                        <p:cTn dur="1000"/>
                                        <p:tgtEl>
                                          <p:spTgt spid="12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18"/>
          <p:cNvSpPr txBox="1"/>
          <p:nvPr/>
        </p:nvSpPr>
        <p:spPr>
          <a:xfrm>
            <a:off x="311700" y="445025"/>
            <a:ext cx="8520600" cy="572700"/>
          </a:xfrm>
          <a:prstGeom prst="rect">
            <a:avLst/>
          </a:prstGeom>
          <a:noFill/>
          <a:ln>
            <a:noFill/>
          </a:ln>
        </p:spPr>
        <p:txBody>
          <a:bodyPr anchorCtr="0" anchor="t" bIns="91425" lIns="91425" spcFirstLastPara="1" rIns="91425" wrap="square" tIns="91425">
            <a:normAutofit lnSpcReduction="10000"/>
          </a:bodyPr>
          <a:lstStyle/>
          <a:p>
            <a:pPr indent="0" lvl="0" marL="0" rtl="0" algn="ctr">
              <a:spcBef>
                <a:spcPts val="0"/>
              </a:spcBef>
              <a:spcAft>
                <a:spcPts val="0"/>
              </a:spcAft>
              <a:buClr>
                <a:srgbClr val="000000"/>
              </a:buClr>
              <a:buSzPts val="1100"/>
              <a:buFont typeface="Arial"/>
              <a:buNone/>
            </a:pPr>
            <a:r>
              <a:rPr lang="en" sz="2500">
                <a:solidFill>
                  <a:srgbClr val="FF0000"/>
                </a:solidFill>
                <a:latin typeface="Roboto"/>
                <a:ea typeface="Roboto"/>
                <a:cs typeface="Roboto"/>
                <a:sym typeface="Roboto"/>
              </a:rPr>
              <a:t>Schema on Read</a:t>
            </a:r>
            <a:endParaRPr sz="2800">
              <a:solidFill>
                <a:srgbClr val="FF0000"/>
              </a:solidFill>
              <a:latin typeface="Roboto"/>
              <a:ea typeface="Roboto"/>
              <a:cs typeface="Roboto"/>
              <a:sym typeface="Roboto"/>
            </a:endParaRPr>
          </a:p>
        </p:txBody>
      </p:sp>
      <p:pic>
        <p:nvPicPr>
          <p:cNvPr id="137" name="Google Shape;137;p18"/>
          <p:cNvPicPr preferRelativeResize="0"/>
          <p:nvPr/>
        </p:nvPicPr>
        <p:blipFill>
          <a:blip r:embed="rId3">
            <a:alphaModFix/>
          </a:blip>
          <a:stretch>
            <a:fillRect/>
          </a:stretch>
        </p:blipFill>
        <p:spPr>
          <a:xfrm>
            <a:off x="3885050" y="1566488"/>
            <a:ext cx="1219200" cy="1219200"/>
          </a:xfrm>
          <a:prstGeom prst="rect">
            <a:avLst/>
          </a:prstGeom>
          <a:noFill/>
          <a:ln>
            <a:noFill/>
          </a:ln>
        </p:spPr>
      </p:pic>
      <p:sp>
        <p:nvSpPr>
          <p:cNvPr id="138" name="Google Shape;138;p18"/>
          <p:cNvSpPr/>
          <p:nvPr/>
        </p:nvSpPr>
        <p:spPr>
          <a:xfrm>
            <a:off x="3820850" y="2852850"/>
            <a:ext cx="1379400" cy="463200"/>
          </a:xfrm>
          <a:prstGeom prst="roundRect">
            <a:avLst>
              <a:gd fmla="val 16667" name="adj"/>
            </a:avLst>
          </a:prstGeom>
          <a:solidFill>
            <a:srgbClr val="EEEEEE"/>
          </a:solidFill>
          <a:ln cap="flat" cmpd="sng" w="2857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Roboto"/>
                <a:ea typeface="Roboto"/>
                <a:cs typeface="Roboto"/>
                <a:sym typeface="Roboto"/>
              </a:rPr>
              <a:t>Hive</a:t>
            </a:r>
            <a:endParaRPr sz="1200">
              <a:latin typeface="Roboto"/>
              <a:ea typeface="Roboto"/>
              <a:cs typeface="Roboto"/>
              <a:sym typeface="Roboto"/>
            </a:endParaRPr>
          </a:p>
        </p:txBody>
      </p:sp>
      <p:sp>
        <p:nvSpPr>
          <p:cNvPr id="139" name="Google Shape;139;p18"/>
          <p:cNvSpPr/>
          <p:nvPr/>
        </p:nvSpPr>
        <p:spPr>
          <a:xfrm>
            <a:off x="3579575" y="3553600"/>
            <a:ext cx="1941000" cy="1219200"/>
          </a:xfrm>
          <a:prstGeom prst="roundRect">
            <a:avLst>
              <a:gd fmla="val 16667" name="adj"/>
            </a:avLst>
          </a:prstGeom>
          <a:solidFill>
            <a:srgbClr val="D9EAD3"/>
          </a:solidFill>
          <a:ln cap="flat" cmpd="sng" w="2857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200">
                <a:latin typeface="Roboto"/>
                <a:ea typeface="Roboto"/>
                <a:cs typeface="Roboto"/>
                <a:sym typeface="Roboto"/>
              </a:rPr>
              <a:t>Customer_Id : int</a:t>
            </a:r>
            <a:endParaRPr sz="1200">
              <a:latin typeface="Roboto"/>
              <a:ea typeface="Roboto"/>
              <a:cs typeface="Roboto"/>
              <a:sym typeface="Roboto"/>
            </a:endParaRPr>
          </a:p>
          <a:p>
            <a:pPr indent="0" lvl="0" marL="0" rtl="0" algn="l">
              <a:spcBef>
                <a:spcPts val="0"/>
              </a:spcBef>
              <a:spcAft>
                <a:spcPts val="0"/>
              </a:spcAft>
              <a:buNone/>
            </a:pPr>
            <a:r>
              <a:rPr lang="en" sz="1200">
                <a:latin typeface="Roboto"/>
                <a:ea typeface="Roboto"/>
                <a:cs typeface="Roboto"/>
                <a:sym typeface="Roboto"/>
              </a:rPr>
              <a:t>IP_Addr : string</a:t>
            </a:r>
            <a:endParaRPr sz="1200">
              <a:latin typeface="Roboto"/>
              <a:ea typeface="Roboto"/>
              <a:cs typeface="Roboto"/>
              <a:sym typeface="Roboto"/>
            </a:endParaRPr>
          </a:p>
          <a:p>
            <a:pPr indent="0" lvl="0" marL="0" rtl="0" algn="l">
              <a:spcBef>
                <a:spcPts val="0"/>
              </a:spcBef>
              <a:spcAft>
                <a:spcPts val="0"/>
              </a:spcAft>
              <a:buNone/>
            </a:pPr>
            <a:r>
              <a:rPr lang="en" sz="1200">
                <a:latin typeface="Roboto"/>
                <a:ea typeface="Roboto"/>
                <a:cs typeface="Roboto"/>
                <a:sym typeface="Roboto"/>
              </a:rPr>
              <a:t>Order_Id : string</a:t>
            </a:r>
            <a:endParaRPr sz="1200">
              <a:latin typeface="Roboto"/>
              <a:ea typeface="Roboto"/>
              <a:cs typeface="Roboto"/>
              <a:sym typeface="Roboto"/>
            </a:endParaRPr>
          </a:p>
          <a:p>
            <a:pPr indent="0" lvl="0" marL="0" rtl="0" algn="l">
              <a:spcBef>
                <a:spcPts val="0"/>
              </a:spcBef>
              <a:spcAft>
                <a:spcPts val="0"/>
              </a:spcAft>
              <a:buNone/>
            </a:pPr>
            <a:r>
              <a:rPr lang="en" sz="1200">
                <a:latin typeface="Roboto"/>
                <a:ea typeface="Roboto"/>
                <a:cs typeface="Roboto"/>
                <a:sym typeface="Roboto"/>
              </a:rPr>
              <a:t>Product_Id : string</a:t>
            </a:r>
            <a:endParaRPr sz="1200">
              <a:latin typeface="Roboto"/>
              <a:ea typeface="Roboto"/>
              <a:cs typeface="Roboto"/>
              <a:sym typeface="Roboto"/>
            </a:endParaRPr>
          </a:p>
          <a:p>
            <a:pPr indent="0" lvl="0" marL="0" rtl="0" algn="l">
              <a:spcBef>
                <a:spcPts val="0"/>
              </a:spcBef>
              <a:spcAft>
                <a:spcPts val="0"/>
              </a:spcAft>
              <a:buNone/>
            </a:pPr>
            <a:r>
              <a:rPr lang="en" sz="1200">
                <a:latin typeface="Roboto"/>
                <a:ea typeface="Roboto"/>
                <a:cs typeface="Roboto"/>
                <a:sym typeface="Roboto"/>
              </a:rPr>
              <a:t>Transaction _Amt : float</a:t>
            </a:r>
            <a:endParaRPr sz="1200">
              <a:latin typeface="Roboto"/>
              <a:ea typeface="Roboto"/>
              <a:cs typeface="Roboto"/>
              <a:sym typeface="Roboto"/>
            </a:endParaRPr>
          </a:p>
        </p:txBody>
      </p:sp>
      <p:pic>
        <p:nvPicPr>
          <p:cNvPr id="140" name="Google Shape;140;p18"/>
          <p:cNvPicPr preferRelativeResize="0"/>
          <p:nvPr/>
        </p:nvPicPr>
        <p:blipFill>
          <a:blip r:embed="rId4">
            <a:alphaModFix/>
          </a:blip>
          <a:stretch>
            <a:fillRect/>
          </a:stretch>
        </p:blipFill>
        <p:spPr>
          <a:xfrm>
            <a:off x="4915150" y="1381025"/>
            <a:ext cx="463200" cy="463200"/>
          </a:xfrm>
          <a:prstGeom prst="rect">
            <a:avLst/>
          </a:prstGeom>
          <a:noFill/>
          <a:ln>
            <a:noFill/>
          </a:ln>
        </p:spPr>
      </p:pic>
      <p:grpSp>
        <p:nvGrpSpPr>
          <p:cNvPr id="141" name="Google Shape;141;p18"/>
          <p:cNvGrpSpPr/>
          <p:nvPr/>
        </p:nvGrpSpPr>
        <p:grpSpPr>
          <a:xfrm>
            <a:off x="703950" y="1566500"/>
            <a:ext cx="3181200" cy="609450"/>
            <a:chOff x="703950" y="1566500"/>
            <a:chExt cx="3181200" cy="609450"/>
          </a:xfrm>
        </p:grpSpPr>
        <p:sp>
          <p:nvSpPr>
            <p:cNvPr id="142" name="Google Shape;142;p18"/>
            <p:cNvSpPr/>
            <p:nvPr/>
          </p:nvSpPr>
          <p:spPr>
            <a:xfrm>
              <a:off x="703950" y="1566500"/>
              <a:ext cx="941100" cy="408900"/>
            </a:xfrm>
            <a:prstGeom prst="roundRect">
              <a:avLst>
                <a:gd fmla="val 16667" name="adj"/>
              </a:avLst>
            </a:prstGeom>
            <a:solidFill>
              <a:srgbClr val="EEEEEE"/>
            </a:solidFill>
            <a:ln cap="flat" cmpd="sng" w="2857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latin typeface="Roboto"/>
                <a:ea typeface="Roboto"/>
                <a:cs typeface="Roboto"/>
                <a:sym typeface="Roboto"/>
              </a:endParaRPr>
            </a:p>
          </p:txBody>
        </p:sp>
        <p:cxnSp>
          <p:nvCxnSpPr>
            <p:cNvPr id="143" name="Google Shape;143;p18"/>
            <p:cNvCxnSpPr>
              <a:stCxn id="142" idx="3"/>
              <a:endCxn id="137" idx="1"/>
            </p:cNvCxnSpPr>
            <p:nvPr/>
          </p:nvCxnSpPr>
          <p:spPr>
            <a:xfrm>
              <a:off x="1645050" y="1770950"/>
              <a:ext cx="2240100" cy="405000"/>
            </a:xfrm>
            <a:prstGeom prst="straightConnector1">
              <a:avLst/>
            </a:prstGeom>
            <a:noFill/>
            <a:ln cap="flat" cmpd="sng" w="19050">
              <a:solidFill>
                <a:schemeClr val="dk2"/>
              </a:solidFill>
              <a:prstDash val="solid"/>
              <a:round/>
              <a:headEnd len="med" w="med" type="none"/>
              <a:tailEnd len="med" w="med" type="triangle"/>
            </a:ln>
          </p:spPr>
        </p:cxnSp>
      </p:grpSp>
      <p:grpSp>
        <p:nvGrpSpPr>
          <p:cNvPr id="144" name="Google Shape;144;p18"/>
          <p:cNvGrpSpPr/>
          <p:nvPr/>
        </p:nvGrpSpPr>
        <p:grpSpPr>
          <a:xfrm>
            <a:off x="5104250" y="1566500"/>
            <a:ext cx="3179500" cy="1219200"/>
            <a:chOff x="5104250" y="1566500"/>
            <a:chExt cx="3179500" cy="1219200"/>
          </a:xfrm>
        </p:grpSpPr>
        <p:sp>
          <p:nvSpPr>
            <p:cNvPr id="145" name="Google Shape;145;p18"/>
            <p:cNvSpPr/>
            <p:nvPr/>
          </p:nvSpPr>
          <p:spPr>
            <a:xfrm>
              <a:off x="6342750" y="1566500"/>
              <a:ext cx="1941000" cy="1219200"/>
            </a:xfrm>
            <a:prstGeom prst="roundRect">
              <a:avLst>
                <a:gd fmla="val 16667" name="adj"/>
              </a:avLst>
            </a:prstGeom>
            <a:solidFill>
              <a:srgbClr val="F4CCCC"/>
            </a:solidFill>
            <a:ln cap="flat" cmpd="sng" w="2857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Roboto"/>
                  <a:ea typeface="Roboto"/>
                  <a:cs typeface="Roboto"/>
                  <a:sym typeface="Roboto"/>
                </a:rPr>
                <a:t>Error!!!</a:t>
              </a:r>
              <a:endParaRPr sz="1200">
                <a:latin typeface="Roboto"/>
                <a:ea typeface="Roboto"/>
                <a:cs typeface="Roboto"/>
                <a:sym typeface="Roboto"/>
              </a:endParaRPr>
            </a:p>
          </p:txBody>
        </p:sp>
        <p:cxnSp>
          <p:nvCxnSpPr>
            <p:cNvPr id="146" name="Google Shape;146;p18"/>
            <p:cNvCxnSpPr>
              <a:stCxn id="137" idx="3"/>
              <a:endCxn id="145" idx="1"/>
            </p:cNvCxnSpPr>
            <p:nvPr/>
          </p:nvCxnSpPr>
          <p:spPr>
            <a:xfrm>
              <a:off x="5104250" y="2176088"/>
              <a:ext cx="1238400" cy="0"/>
            </a:xfrm>
            <a:prstGeom prst="straightConnector1">
              <a:avLst/>
            </a:prstGeom>
            <a:noFill/>
            <a:ln cap="flat" cmpd="sng" w="19050">
              <a:solidFill>
                <a:schemeClr val="dk2"/>
              </a:solidFill>
              <a:prstDash val="solid"/>
              <a:round/>
              <a:headEnd len="med" w="med" type="none"/>
              <a:tailEnd len="med" w="med" type="triangle"/>
            </a:ln>
          </p:spPr>
        </p:cxnSp>
      </p:grpSp>
      <p:grpSp>
        <p:nvGrpSpPr>
          <p:cNvPr id="147" name="Google Shape;147;p18"/>
          <p:cNvGrpSpPr/>
          <p:nvPr/>
        </p:nvGrpSpPr>
        <p:grpSpPr>
          <a:xfrm>
            <a:off x="703950" y="2099900"/>
            <a:ext cx="3181200" cy="408900"/>
            <a:chOff x="703950" y="2099900"/>
            <a:chExt cx="3181200" cy="408900"/>
          </a:xfrm>
        </p:grpSpPr>
        <p:sp>
          <p:nvSpPr>
            <p:cNvPr id="148" name="Google Shape;148;p18"/>
            <p:cNvSpPr/>
            <p:nvPr/>
          </p:nvSpPr>
          <p:spPr>
            <a:xfrm>
              <a:off x="703950" y="2099900"/>
              <a:ext cx="941100" cy="408900"/>
            </a:xfrm>
            <a:prstGeom prst="roundRect">
              <a:avLst>
                <a:gd fmla="val 16667" name="adj"/>
              </a:avLst>
            </a:prstGeom>
            <a:solidFill>
              <a:srgbClr val="EEEEEE"/>
            </a:solidFill>
            <a:ln cap="flat" cmpd="sng" w="2857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latin typeface="Roboto"/>
                <a:ea typeface="Roboto"/>
                <a:cs typeface="Roboto"/>
                <a:sym typeface="Roboto"/>
              </a:endParaRPr>
            </a:p>
          </p:txBody>
        </p:sp>
        <p:cxnSp>
          <p:nvCxnSpPr>
            <p:cNvPr id="149" name="Google Shape;149;p18"/>
            <p:cNvCxnSpPr>
              <a:stCxn id="148" idx="3"/>
              <a:endCxn id="137" idx="1"/>
            </p:cNvCxnSpPr>
            <p:nvPr/>
          </p:nvCxnSpPr>
          <p:spPr>
            <a:xfrm flipH="1" rot="10800000">
              <a:off x="1645050" y="2175950"/>
              <a:ext cx="2240100" cy="128400"/>
            </a:xfrm>
            <a:prstGeom prst="straightConnector1">
              <a:avLst/>
            </a:prstGeom>
            <a:noFill/>
            <a:ln cap="flat" cmpd="sng" w="19050">
              <a:solidFill>
                <a:schemeClr val="dk2"/>
              </a:solidFill>
              <a:prstDash val="solid"/>
              <a:round/>
              <a:headEnd len="med" w="med" type="none"/>
              <a:tailEnd len="med" w="med" type="triangle"/>
            </a:ln>
          </p:spPr>
        </p:cxnSp>
      </p:grpSp>
      <p:grpSp>
        <p:nvGrpSpPr>
          <p:cNvPr id="150" name="Google Shape;150;p18"/>
          <p:cNvGrpSpPr/>
          <p:nvPr/>
        </p:nvGrpSpPr>
        <p:grpSpPr>
          <a:xfrm>
            <a:off x="703950" y="2175950"/>
            <a:ext cx="3181200" cy="866250"/>
            <a:chOff x="703950" y="2175950"/>
            <a:chExt cx="3181200" cy="866250"/>
          </a:xfrm>
        </p:grpSpPr>
        <p:sp>
          <p:nvSpPr>
            <p:cNvPr id="151" name="Google Shape;151;p18"/>
            <p:cNvSpPr/>
            <p:nvPr/>
          </p:nvSpPr>
          <p:spPr>
            <a:xfrm>
              <a:off x="703950" y="2633300"/>
              <a:ext cx="941100" cy="408900"/>
            </a:xfrm>
            <a:prstGeom prst="roundRect">
              <a:avLst>
                <a:gd fmla="val 16667" name="adj"/>
              </a:avLst>
            </a:prstGeom>
            <a:solidFill>
              <a:srgbClr val="EEEEEE"/>
            </a:solidFill>
            <a:ln cap="flat" cmpd="sng" w="2857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latin typeface="Roboto"/>
                <a:ea typeface="Roboto"/>
                <a:cs typeface="Roboto"/>
                <a:sym typeface="Roboto"/>
              </a:endParaRPr>
            </a:p>
          </p:txBody>
        </p:sp>
        <p:cxnSp>
          <p:nvCxnSpPr>
            <p:cNvPr id="152" name="Google Shape;152;p18"/>
            <p:cNvCxnSpPr>
              <a:stCxn id="151" idx="3"/>
              <a:endCxn id="137" idx="1"/>
            </p:cNvCxnSpPr>
            <p:nvPr/>
          </p:nvCxnSpPr>
          <p:spPr>
            <a:xfrm flipH="1" rot="10800000">
              <a:off x="1645050" y="2175950"/>
              <a:ext cx="2240100" cy="661800"/>
            </a:xfrm>
            <a:prstGeom prst="straightConnector1">
              <a:avLst/>
            </a:prstGeom>
            <a:noFill/>
            <a:ln cap="flat" cmpd="sng" w="19050">
              <a:solidFill>
                <a:schemeClr val="dk2"/>
              </a:solidFill>
              <a:prstDash val="solid"/>
              <a:round/>
              <a:headEnd len="med" w="med" type="none"/>
              <a:tailEnd len="med" w="med" type="triangle"/>
            </a:ln>
          </p:spPr>
        </p:cxnSp>
      </p:grpSp>
      <p:grpSp>
        <p:nvGrpSpPr>
          <p:cNvPr id="153" name="Google Shape;153;p18"/>
          <p:cNvGrpSpPr/>
          <p:nvPr/>
        </p:nvGrpSpPr>
        <p:grpSpPr>
          <a:xfrm>
            <a:off x="703950" y="1566500"/>
            <a:ext cx="941100" cy="1475700"/>
            <a:chOff x="703950" y="1566500"/>
            <a:chExt cx="941100" cy="1475700"/>
          </a:xfrm>
        </p:grpSpPr>
        <p:sp>
          <p:nvSpPr>
            <p:cNvPr id="154" name="Google Shape;154;p18"/>
            <p:cNvSpPr/>
            <p:nvPr/>
          </p:nvSpPr>
          <p:spPr>
            <a:xfrm>
              <a:off x="703950" y="2633300"/>
              <a:ext cx="941100" cy="408900"/>
            </a:xfrm>
            <a:prstGeom prst="roundRect">
              <a:avLst>
                <a:gd fmla="val 16667" name="adj"/>
              </a:avLst>
            </a:prstGeom>
            <a:solidFill>
              <a:srgbClr val="D9EAD3"/>
            </a:solidFill>
            <a:ln cap="flat" cmpd="sng" w="2857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latin typeface="Roboto"/>
                <a:ea typeface="Roboto"/>
                <a:cs typeface="Roboto"/>
                <a:sym typeface="Roboto"/>
              </a:endParaRPr>
            </a:p>
          </p:txBody>
        </p:sp>
        <p:sp>
          <p:nvSpPr>
            <p:cNvPr id="155" name="Google Shape;155;p18"/>
            <p:cNvSpPr/>
            <p:nvPr/>
          </p:nvSpPr>
          <p:spPr>
            <a:xfrm>
              <a:off x="703950" y="2099900"/>
              <a:ext cx="941100" cy="408900"/>
            </a:xfrm>
            <a:prstGeom prst="roundRect">
              <a:avLst>
                <a:gd fmla="val 16667" name="adj"/>
              </a:avLst>
            </a:prstGeom>
            <a:solidFill>
              <a:srgbClr val="D9EAD3"/>
            </a:solidFill>
            <a:ln cap="flat" cmpd="sng" w="2857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latin typeface="Roboto"/>
                <a:ea typeface="Roboto"/>
                <a:cs typeface="Roboto"/>
                <a:sym typeface="Roboto"/>
              </a:endParaRPr>
            </a:p>
          </p:txBody>
        </p:sp>
        <p:sp>
          <p:nvSpPr>
            <p:cNvPr id="156" name="Google Shape;156;p18"/>
            <p:cNvSpPr/>
            <p:nvPr/>
          </p:nvSpPr>
          <p:spPr>
            <a:xfrm>
              <a:off x="703950" y="1566500"/>
              <a:ext cx="941100" cy="408900"/>
            </a:xfrm>
            <a:prstGeom prst="roundRect">
              <a:avLst>
                <a:gd fmla="val 16667" name="adj"/>
              </a:avLst>
            </a:prstGeom>
            <a:solidFill>
              <a:srgbClr val="D9EAD3"/>
            </a:solidFill>
            <a:ln cap="flat" cmpd="sng" w="2857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latin typeface="Roboto"/>
                <a:ea typeface="Roboto"/>
                <a:cs typeface="Roboto"/>
                <a:sym typeface="Roboto"/>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41"/>
                                        </p:tgtEl>
                                        <p:attrNameLst>
                                          <p:attrName>style.visibility</p:attrName>
                                        </p:attrNameLst>
                                      </p:cBhvr>
                                      <p:to>
                                        <p:strVal val="visible"/>
                                      </p:to>
                                    </p:set>
                                    <p:animEffect filter="fade" transition="in">
                                      <p:cBhvr>
                                        <p:cTn dur="1000"/>
                                        <p:tgtEl>
                                          <p:spTgt spid="141"/>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47"/>
                                        </p:tgtEl>
                                        <p:attrNameLst>
                                          <p:attrName>style.visibility</p:attrName>
                                        </p:attrNameLst>
                                      </p:cBhvr>
                                      <p:to>
                                        <p:strVal val="visible"/>
                                      </p:to>
                                    </p:set>
                                    <p:animEffect filter="fade" transition="in">
                                      <p:cBhvr>
                                        <p:cTn dur="1000"/>
                                        <p:tgtEl>
                                          <p:spTgt spid="147"/>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150"/>
                                        </p:tgtEl>
                                        <p:attrNameLst>
                                          <p:attrName>style.visibility</p:attrName>
                                        </p:attrNameLst>
                                      </p:cBhvr>
                                      <p:to>
                                        <p:strVal val="visible"/>
                                      </p:to>
                                    </p:set>
                                    <p:animEffect filter="fade" transition="in">
                                      <p:cBhvr>
                                        <p:cTn dur="1000"/>
                                        <p:tgtEl>
                                          <p:spTgt spid="15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3"/>
                                        </p:tgtEl>
                                        <p:attrNameLst>
                                          <p:attrName>style.visibility</p:attrName>
                                        </p:attrNameLst>
                                      </p:cBhvr>
                                      <p:to>
                                        <p:strVal val="visible"/>
                                      </p:to>
                                    </p:set>
                                    <p:animEffect filter="fade" transition="in">
                                      <p:cBhvr>
                                        <p:cTn dur="1000"/>
                                        <p:tgtEl>
                                          <p:spTgt spid="15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19"/>
          <p:cNvSpPr txBox="1"/>
          <p:nvPr/>
        </p:nvSpPr>
        <p:spPr>
          <a:xfrm>
            <a:off x="311700" y="445025"/>
            <a:ext cx="8520600" cy="572700"/>
          </a:xfrm>
          <a:prstGeom prst="rect">
            <a:avLst/>
          </a:prstGeom>
          <a:noFill/>
          <a:ln>
            <a:noFill/>
          </a:ln>
        </p:spPr>
        <p:txBody>
          <a:bodyPr anchorCtr="0" anchor="t" bIns="91425" lIns="91425" spcFirstLastPara="1" rIns="91425" wrap="square" tIns="91425">
            <a:normAutofit lnSpcReduction="10000"/>
          </a:bodyPr>
          <a:lstStyle/>
          <a:p>
            <a:pPr indent="0" lvl="0" marL="0" rtl="0" algn="ctr">
              <a:spcBef>
                <a:spcPts val="0"/>
              </a:spcBef>
              <a:spcAft>
                <a:spcPts val="0"/>
              </a:spcAft>
              <a:buClr>
                <a:srgbClr val="000000"/>
              </a:buClr>
              <a:buSzPts val="1100"/>
              <a:buFont typeface="Arial"/>
              <a:buNone/>
            </a:pPr>
            <a:r>
              <a:rPr lang="en" sz="2500">
                <a:solidFill>
                  <a:srgbClr val="FF0000"/>
                </a:solidFill>
                <a:latin typeface="Roboto"/>
                <a:ea typeface="Roboto"/>
                <a:cs typeface="Roboto"/>
                <a:sym typeface="Roboto"/>
              </a:rPr>
              <a:t>Simplifies Querying</a:t>
            </a:r>
            <a:endParaRPr sz="2800">
              <a:solidFill>
                <a:srgbClr val="FF0000"/>
              </a:solidFill>
              <a:latin typeface="Roboto"/>
              <a:ea typeface="Roboto"/>
              <a:cs typeface="Roboto"/>
              <a:sym typeface="Roboto"/>
            </a:endParaRPr>
          </a:p>
        </p:txBody>
      </p:sp>
      <p:pic>
        <p:nvPicPr>
          <p:cNvPr id="162" name="Google Shape;162;p19"/>
          <p:cNvPicPr preferRelativeResize="0"/>
          <p:nvPr/>
        </p:nvPicPr>
        <p:blipFill>
          <a:blip r:embed="rId3">
            <a:alphaModFix/>
          </a:blip>
          <a:stretch>
            <a:fillRect/>
          </a:stretch>
        </p:blipFill>
        <p:spPr>
          <a:xfrm>
            <a:off x="3962400" y="1581150"/>
            <a:ext cx="1219200" cy="1219200"/>
          </a:xfrm>
          <a:prstGeom prst="rect">
            <a:avLst/>
          </a:prstGeom>
          <a:noFill/>
          <a:ln>
            <a:noFill/>
          </a:ln>
        </p:spPr>
      </p:pic>
      <p:sp>
        <p:nvSpPr>
          <p:cNvPr id="163" name="Google Shape;163;p19"/>
          <p:cNvSpPr/>
          <p:nvPr/>
        </p:nvSpPr>
        <p:spPr>
          <a:xfrm>
            <a:off x="3188125" y="2800350"/>
            <a:ext cx="2811900" cy="463200"/>
          </a:xfrm>
          <a:prstGeom prst="roundRect">
            <a:avLst>
              <a:gd fmla="val 16667" name="adj"/>
            </a:avLst>
          </a:prstGeom>
          <a:solidFill>
            <a:srgbClr val="C9DAF8"/>
          </a:solidFill>
          <a:ln cap="flat" cmpd="sng" w="2857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Roboto"/>
                <a:ea typeface="Roboto"/>
                <a:cs typeface="Roboto"/>
                <a:sym typeface="Roboto"/>
              </a:rPr>
              <a:t>SQL-like querying</a:t>
            </a:r>
            <a:endParaRPr sz="1200">
              <a:latin typeface="Roboto"/>
              <a:ea typeface="Roboto"/>
              <a:cs typeface="Roboto"/>
              <a:sym typeface="Roboto"/>
            </a:endParaRPr>
          </a:p>
        </p:txBody>
      </p:sp>
      <p:sp>
        <p:nvSpPr>
          <p:cNvPr id="164" name="Google Shape;164;p19"/>
          <p:cNvSpPr/>
          <p:nvPr/>
        </p:nvSpPr>
        <p:spPr>
          <a:xfrm>
            <a:off x="3188125" y="3410750"/>
            <a:ext cx="2811900" cy="463200"/>
          </a:xfrm>
          <a:prstGeom prst="roundRect">
            <a:avLst>
              <a:gd fmla="val 16667" name="adj"/>
            </a:avLst>
          </a:prstGeom>
          <a:solidFill>
            <a:srgbClr val="C9DAF8"/>
          </a:solidFill>
          <a:ln cap="flat" cmpd="sng" w="2857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Roboto"/>
                <a:ea typeface="Roboto"/>
                <a:cs typeface="Roboto"/>
                <a:sym typeface="Roboto"/>
              </a:rPr>
              <a:t>Hive Query Language</a:t>
            </a:r>
            <a:endParaRPr sz="1200">
              <a:latin typeface="Roboto"/>
              <a:ea typeface="Roboto"/>
              <a:cs typeface="Roboto"/>
              <a:sym typeface="Roboto"/>
            </a:endParaRPr>
          </a:p>
        </p:txBody>
      </p:sp>
      <p:sp>
        <p:nvSpPr>
          <p:cNvPr id="165" name="Google Shape;165;p19"/>
          <p:cNvSpPr/>
          <p:nvPr/>
        </p:nvSpPr>
        <p:spPr>
          <a:xfrm>
            <a:off x="3188125" y="4020350"/>
            <a:ext cx="2811900" cy="463200"/>
          </a:xfrm>
          <a:prstGeom prst="roundRect">
            <a:avLst>
              <a:gd fmla="val 16667" name="adj"/>
            </a:avLst>
          </a:prstGeom>
          <a:solidFill>
            <a:srgbClr val="C9DAF8"/>
          </a:solidFill>
          <a:ln cap="flat" cmpd="sng" w="2857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Roboto"/>
                <a:ea typeface="Roboto"/>
                <a:cs typeface="Roboto"/>
                <a:sym typeface="Roboto"/>
              </a:rPr>
              <a:t>Internally converted to Map-Reduce</a:t>
            </a:r>
            <a:endParaRPr sz="1200">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3"/>
                                        </p:tgtEl>
                                        <p:attrNameLst>
                                          <p:attrName>style.visibility</p:attrName>
                                        </p:attrNameLst>
                                      </p:cBhvr>
                                      <p:to>
                                        <p:strVal val="visible"/>
                                      </p:to>
                                    </p:set>
                                    <p:animEffect filter="fade" transition="in">
                                      <p:cBhvr>
                                        <p:cTn dur="1000"/>
                                        <p:tgtEl>
                                          <p:spTgt spid="16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4"/>
                                        </p:tgtEl>
                                        <p:attrNameLst>
                                          <p:attrName>style.visibility</p:attrName>
                                        </p:attrNameLst>
                                      </p:cBhvr>
                                      <p:to>
                                        <p:strVal val="visible"/>
                                      </p:to>
                                    </p:set>
                                    <p:animEffect filter="fade" transition="in">
                                      <p:cBhvr>
                                        <p:cTn dur="1000"/>
                                        <p:tgtEl>
                                          <p:spTgt spid="16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5"/>
                                        </p:tgtEl>
                                        <p:attrNameLst>
                                          <p:attrName>style.visibility</p:attrName>
                                        </p:attrNameLst>
                                      </p:cBhvr>
                                      <p:to>
                                        <p:strVal val="visible"/>
                                      </p:to>
                                    </p:set>
                                    <p:animEffect filter="fade" transition="in">
                                      <p:cBhvr>
                                        <p:cTn dur="1000"/>
                                        <p:tgtEl>
                                          <p:spTgt spid="16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0"/>
          <p:cNvSpPr txBox="1"/>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p>
            <a:pPr indent="0" lvl="0" marL="0" rtl="0" algn="ctr">
              <a:spcBef>
                <a:spcPts val="0"/>
              </a:spcBef>
              <a:spcAft>
                <a:spcPts val="0"/>
              </a:spcAft>
              <a:buClr>
                <a:srgbClr val="000000"/>
              </a:buClr>
              <a:buSzPts val="1100"/>
              <a:buFont typeface="Arial"/>
              <a:buNone/>
            </a:pPr>
            <a:r>
              <a:rPr lang="en" sz="2500">
                <a:solidFill>
                  <a:srgbClr val="FF0000"/>
                </a:solidFill>
                <a:latin typeface="Roboto"/>
                <a:ea typeface="Roboto"/>
                <a:cs typeface="Roboto"/>
                <a:sym typeface="Roboto"/>
              </a:rPr>
              <a:t>Multiple Processing Engines</a:t>
            </a:r>
            <a:endParaRPr sz="2500">
              <a:solidFill>
                <a:srgbClr val="FF0000"/>
              </a:solidFill>
              <a:latin typeface="Roboto"/>
              <a:ea typeface="Roboto"/>
              <a:cs typeface="Roboto"/>
              <a:sym typeface="Roboto"/>
            </a:endParaRPr>
          </a:p>
        </p:txBody>
      </p:sp>
      <p:pic>
        <p:nvPicPr>
          <p:cNvPr id="171" name="Google Shape;171;p20"/>
          <p:cNvPicPr preferRelativeResize="0"/>
          <p:nvPr/>
        </p:nvPicPr>
        <p:blipFill>
          <a:blip r:embed="rId3">
            <a:alphaModFix/>
          </a:blip>
          <a:stretch>
            <a:fillRect/>
          </a:stretch>
        </p:blipFill>
        <p:spPr>
          <a:xfrm>
            <a:off x="3962400" y="1962150"/>
            <a:ext cx="1219200" cy="1219200"/>
          </a:xfrm>
          <a:prstGeom prst="rect">
            <a:avLst/>
          </a:prstGeom>
          <a:noFill/>
          <a:ln>
            <a:noFill/>
          </a:ln>
        </p:spPr>
      </p:pic>
      <p:sp>
        <p:nvSpPr>
          <p:cNvPr id="172" name="Google Shape;172;p20"/>
          <p:cNvSpPr/>
          <p:nvPr/>
        </p:nvSpPr>
        <p:spPr>
          <a:xfrm>
            <a:off x="1916550" y="3407225"/>
            <a:ext cx="1424700" cy="463200"/>
          </a:xfrm>
          <a:prstGeom prst="roundRect">
            <a:avLst>
              <a:gd fmla="val 16667" name="adj"/>
            </a:avLst>
          </a:prstGeom>
          <a:gradFill>
            <a:gsLst>
              <a:gs pos="0">
                <a:srgbClr val="DFE9FB"/>
              </a:gs>
              <a:gs pos="100000">
                <a:srgbClr val="6E9BE7"/>
              </a:gs>
            </a:gsLst>
            <a:lin ang="5400012" scaled="0"/>
          </a:gradFill>
          <a:ln cap="flat" cmpd="sng" w="2857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Roboto"/>
                <a:ea typeface="Roboto"/>
                <a:cs typeface="Roboto"/>
                <a:sym typeface="Roboto"/>
              </a:rPr>
              <a:t>Map-Reduce</a:t>
            </a:r>
            <a:endParaRPr sz="1200">
              <a:latin typeface="Roboto"/>
              <a:ea typeface="Roboto"/>
              <a:cs typeface="Roboto"/>
              <a:sym typeface="Roboto"/>
            </a:endParaRPr>
          </a:p>
        </p:txBody>
      </p:sp>
      <p:sp>
        <p:nvSpPr>
          <p:cNvPr id="173" name="Google Shape;173;p20"/>
          <p:cNvSpPr/>
          <p:nvPr/>
        </p:nvSpPr>
        <p:spPr>
          <a:xfrm>
            <a:off x="3897750" y="3407225"/>
            <a:ext cx="1424700" cy="463200"/>
          </a:xfrm>
          <a:prstGeom prst="roundRect">
            <a:avLst>
              <a:gd fmla="val 16667" name="adj"/>
            </a:avLst>
          </a:prstGeom>
          <a:gradFill>
            <a:gsLst>
              <a:gs pos="0">
                <a:srgbClr val="DFE9FB"/>
              </a:gs>
              <a:gs pos="100000">
                <a:srgbClr val="6E9BE7"/>
              </a:gs>
            </a:gsLst>
            <a:lin ang="5400012" scaled="0"/>
          </a:gradFill>
          <a:ln cap="flat" cmpd="sng" w="2857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Roboto"/>
                <a:ea typeface="Roboto"/>
                <a:cs typeface="Roboto"/>
                <a:sym typeface="Roboto"/>
              </a:rPr>
              <a:t>Tez</a:t>
            </a:r>
            <a:endParaRPr sz="1200">
              <a:latin typeface="Roboto"/>
              <a:ea typeface="Roboto"/>
              <a:cs typeface="Roboto"/>
              <a:sym typeface="Roboto"/>
            </a:endParaRPr>
          </a:p>
        </p:txBody>
      </p:sp>
      <p:sp>
        <p:nvSpPr>
          <p:cNvPr id="174" name="Google Shape;174;p20"/>
          <p:cNvSpPr/>
          <p:nvPr/>
        </p:nvSpPr>
        <p:spPr>
          <a:xfrm>
            <a:off x="5802750" y="3407225"/>
            <a:ext cx="1424700" cy="463200"/>
          </a:xfrm>
          <a:prstGeom prst="roundRect">
            <a:avLst>
              <a:gd fmla="val 16667" name="adj"/>
            </a:avLst>
          </a:prstGeom>
          <a:gradFill>
            <a:gsLst>
              <a:gs pos="0">
                <a:srgbClr val="DFE9FB"/>
              </a:gs>
              <a:gs pos="100000">
                <a:srgbClr val="6E9BE7"/>
              </a:gs>
            </a:gsLst>
            <a:lin ang="5400012" scaled="0"/>
          </a:gradFill>
          <a:ln cap="flat" cmpd="sng" w="2857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Roboto"/>
                <a:ea typeface="Roboto"/>
                <a:cs typeface="Roboto"/>
                <a:sym typeface="Roboto"/>
              </a:rPr>
              <a:t>Spark</a:t>
            </a:r>
            <a:endParaRPr sz="1200">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2"/>
                                        </p:tgtEl>
                                        <p:attrNameLst>
                                          <p:attrName>style.visibility</p:attrName>
                                        </p:attrNameLst>
                                      </p:cBhvr>
                                      <p:to>
                                        <p:strVal val="visible"/>
                                      </p:to>
                                    </p:set>
                                    <p:animEffect filter="fade" transition="in">
                                      <p:cBhvr>
                                        <p:cTn dur="1000"/>
                                        <p:tgtEl>
                                          <p:spTgt spid="17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3"/>
                                        </p:tgtEl>
                                        <p:attrNameLst>
                                          <p:attrName>style.visibility</p:attrName>
                                        </p:attrNameLst>
                                      </p:cBhvr>
                                      <p:to>
                                        <p:strVal val="visible"/>
                                      </p:to>
                                    </p:set>
                                    <p:animEffect filter="fade" transition="in">
                                      <p:cBhvr>
                                        <p:cTn dur="1000"/>
                                        <p:tgtEl>
                                          <p:spTgt spid="17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4"/>
                                        </p:tgtEl>
                                        <p:attrNameLst>
                                          <p:attrName>style.visibility</p:attrName>
                                        </p:attrNameLst>
                                      </p:cBhvr>
                                      <p:to>
                                        <p:strVal val="visible"/>
                                      </p:to>
                                    </p:set>
                                    <p:animEffect filter="fade" transition="in">
                                      <p:cBhvr>
                                        <p:cTn dur="1000"/>
                                        <p:tgtEl>
                                          <p:spTgt spid="17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1"/>
          <p:cNvSpPr txBox="1"/>
          <p:nvPr/>
        </p:nvSpPr>
        <p:spPr>
          <a:xfrm>
            <a:off x="311700" y="2285400"/>
            <a:ext cx="85206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820">
                <a:solidFill>
                  <a:srgbClr val="FF0000"/>
                </a:solidFill>
                <a:latin typeface="Roboto"/>
                <a:ea typeface="Roboto"/>
                <a:cs typeface="Roboto"/>
                <a:sym typeface="Roboto"/>
              </a:rPr>
              <a:t>Thank You!</a:t>
            </a:r>
            <a:endParaRPr sz="2820">
              <a:solidFill>
                <a:srgbClr val="FF0000"/>
              </a:solidFill>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