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bc5d14b64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bc5d14b64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Hi and welcome back. Now lets talk about the working of hive. </a:t>
            </a:r>
            <a:r>
              <a:rPr lang="en" sz="1400">
                <a:solidFill>
                  <a:schemeClr val="dk1"/>
                </a:solidFill>
              </a:rPr>
              <a:t>So hive actually has two major components.</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6e76d74d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6e76d74d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Metastore. Metastore is a relational database where all of the metadata about the tables is stored. </a:t>
            </a:r>
            <a:r>
              <a:rPr lang="en" sz="1600">
                <a:solidFill>
                  <a:schemeClr val="dk1"/>
                </a:solidFill>
              </a:rPr>
              <a:t>This metastore contains important information like what table exists, its columns, column types, privileges, etc. By default, the Derby database is used in Hive. But we can use any other database like MySQL as well.</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6e76d74d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6e76d74d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Then we have the hive execution engine which is responsible for executing the query plan created by the compiler.</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945e38b1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945e38b1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Now, besides the hive core </a:t>
            </a:r>
            <a:r>
              <a:rPr lang="en" sz="1400"/>
              <a:t>components</a:t>
            </a:r>
            <a:r>
              <a:rPr lang="en" sz="1400"/>
              <a:t> we have the Hadoop core components.</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945e38b17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945e38b17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Which consists of HDFS, where the data is stored, and YARN, which is responsible for allocating resources on Hadoop. So, now let’s see how Hive would work over the Hadoop framework.</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945e38b1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945e38b1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First of </a:t>
            </a:r>
            <a:r>
              <a:rPr lang="en" sz="1400"/>
              <a:t>all</a:t>
            </a:r>
            <a:r>
              <a:rPr lang="en" sz="1400"/>
              <a:t>, the client submits the query through the web interface or client line interface of Hive. This query is </a:t>
            </a:r>
            <a:r>
              <a:rPr lang="en" sz="1400"/>
              <a:t>submitted</a:t>
            </a:r>
            <a:r>
              <a:rPr lang="en" sz="1400"/>
              <a:t> to the Driver.</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945e38b1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945e38b1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Driver then sends the query to the compiler to create an execution plan for the query.</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945e38b1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945e38b1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compiler first contacts the metastore and retrieves the relevant metadata information like the tables, column names, column types, etc.</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945e38b1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945e38b1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is then returned to the compiler. The compiler then creates an execution plan for the query. The execution plan is like a flowchart of stages and each stage is either a map-reduce job, or metadata operation, or a simple HDFS operation. This plan is then…</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945e38b1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0945e38b1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Sent back to the driver.</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945e38b17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0945e38b17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execution plan is then forwarded to the execution engine.</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945e38b17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945e38b17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One are the Hive core components.</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945e38b1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0945e38b1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execution engine then forwards the stages to the appropriate component, based on the type of operation that needs to be performed. The output of each map-reduce task is written to temporary HDFS files.</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0945e38b17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0945e38b17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data is then read from HDFS by the execution engine and…</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0945e38b17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0945e38b17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Returned to the driver which then…</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0945e38b17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0945e38b17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Is returned to the client.</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d4e184508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d4e184508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hope you understood the core components of hive and how hive works. I’ll see you in the next video.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6e86a772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6e86a772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And the second are the </a:t>
            </a:r>
            <a:r>
              <a:rPr lang="en" sz="1400"/>
              <a:t>components of Hadoop on which hive is run.</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6e86a772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6e86a772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First, lets talk about the Hive core components.</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6e76d74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6e76d74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First we have the clients and the user interfaces through which we can connect to Hive.</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6e86a772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6e86a772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Hive supports various connectors like Thrift, JDBC, and ODBC through which any application can access Hive.</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6e86a772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6e86a772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Then we have various user interfaces like client line interface, known as Beeline, and even a web user interface through which we can query in Hive. So, using either of these, we can connect to Hive.</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6e76d74d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6e76d74d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Then we have the Driver whose</a:t>
            </a:r>
            <a:r>
              <a:rPr lang="en" sz="1400">
                <a:solidFill>
                  <a:schemeClr val="dk1"/>
                </a:solidFill>
              </a:rPr>
              <a:t> job is to receive the hive queries and pass them on to the compiler.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6e76d74d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6e76d74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compiler’s job is to compile the query. So it checks for the semantic analysis. For example, whether the table we are querying on is actually present in hive or not. Or whether the columns we are </a:t>
            </a:r>
            <a:r>
              <a:rPr lang="en" sz="1400"/>
              <a:t>referring</a:t>
            </a:r>
            <a:r>
              <a:rPr lang="en" sz="1400"/>
              <a:t> to are present in the table or not. So, for all of this, the compiler has to connect to the…</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0"/>
              </a:spcBef>
              <a:spcAft>
                <a:spcPts val="0"/>
              </a:spcAft>
              <a:buSzPts val="1400"/>
              <a:buFont typeface="Roboto"/>
              <a:buChar char="■"/>
              <a:defRPr>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521000" y="4619475"/>
            <a:ext cx="1666700" cy="524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Working of Hive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152" name="Google Shape;152;p22"/>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3" name="Google Shape;153;p22"/>
          <p:cNvSpPr/>
          <p:nvPr/>
        </p:nvSpPr>
        <p:spPr>
          <a:xfrm>
            <a:off x="2024550" y="2138787"/>
            <a:ext cx="986400" cy="7758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Driver</a:t>
            </a:r>
            <a:endParaRPr sz="1200">
              <a:latin typeface="Roboto"/>
              <a:ea typeface="Roboto"/>
              <a:cs typeface="Roboto"/>
              <a:sym typeface="Roboto"/>
            </a:endParaRPr>
          </a:p>
        </p:txBody>
      </p:sp>
      <p:sp>
        <p:nvSpPr>
          <p:cNvPr id="154" name="Google Shape;154;p22"/>
          <p:cNvSpPr/>
          <p:nvPr/>
        </p:nvSpPr>
        <p:spPr>
          <a:xfrm>
            <a:off x="3588600" y="1071975"/>
            <a:ext cx="1289400" cy="7758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Compiler</a:t>
            </a:r>
            <a:endParaRPr sz="1200">
              <a:latin typeface="Roboto"/>
              <a:ea typeface="Roboto"/>
              <a:cs typeface="Roboto"/>
              <a:sym typeface="Roboto"/>
            </a:endParaRPr>
          </a:p>
        </p:txBody>
      </p:sp>
      <p:sp>
        <p:nvSpPr>
          <p:cNvPr id="155" name="Google Shape;155;p22"/>
          <p:cNvSpPr/>
          <p:nvPr/>
        </p:nvSpPr>
        <p:spPr>
          <a:xfrm>
            <a:off x="3588600" y="2139850"/>
            <a:ext cx="1289400" cy="775800"/>
          </a:xfrm>
          <a:prstGeom prst="roundRect">
            <a:avLst>
              <a:gd fmla="val 16667" name="adj"/>
            </a:avLst>
          </a:prstGeom>
          <a:solidFill>
            <a:srgbClr val="FFF2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Metastore</a:t>
            </a:r>
            <a:endParaRPr sz="1200">
              <a:latin typeface="Roboto"/>
              <a:ea typeface="Roboto"/>
              <a:cs typeface="Roboto"/>
              <a:sym typeface="Roboto"/>
            </a:endParaRPr>
          </a:p>
        </p:txBody>
      </p:sp>
      <p:grpSp>
        <p:nvGrpSpPr>
          <p:cNvPr id="156" name="Google Shape;156;p22"/>
          <p:cNvGrpSpPr/>
          <p:nvPr/>
        </p:nvGrpSpPr>
        <p:grpSpPr>
          <a:xfrm>
            <a:off x="586500" y="1305025"/>
            <a:ext cx="1118700" cy="2543700"/>
            <a:chOff x="586500" y="1305025"/>
            <a:chExt cx="1118700" cy="2543700"/>
          </a:xfrm>
        </p:grpSpPr>
        <p:sp>
          <p:nvSpPr>
            <p:cNvPr id="157" name="Google Shape;157;p22"/>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158" name="Google Shape;158;p22"/>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159" name="Google Shape;159;p22"/>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160" name="Google Shape;160;p22"/>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161" name="Google Shape;161;p22"/>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162" name="Google Shape;162;p22"/>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163" name="Google Shape;163;p22"/>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164" name="Google Shape;164;p22"/>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170" name="Google Shape;170;p23"/>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1" name="Google Shape;171;p23"/>
          <p:cNvSpPr/>
          <p:nvPr/>
        </p:nvSpPr>
        <p:spPr>
          <a:xfrm>
            <a:off x="2024550" y="2138787"/>
            <a:ext cx="986400" cy="7758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Driver</a:t>
            </a:r>
            <a:endParaRPr sz="1200">
              <a:latin typeface="Roboto"/>
              <a:ea typeface="Roboto"/>
              <a:cs typeface="Roboto"/>
              <a:sym typeface="Roboto"/>
            </a:endParaRPr>
          </a:p>
        </p:txBody>
      </p:sp>
      <p:sp>
        <p:nvSpPr>
          <p:cNvPr id="172" name="Google Shape;172;p23"/>
          <p:cNvSpPr/>
          <p:nvPr/>
        </p:nvSpPr>
        <p:spPr>
          <a:xfrm>
            <a:off x="3588600" y="1071975"/>
            <a:ext cx="1289400" cy="7758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Compiler</a:t>
            </a:r>
            <a:endParaRPr sz="1200">
              <a:latin typeface="Roboto"/>
              <a:ea typeface="Roboto"/>
              <a:cs typeface="Roboto"/>
              <a:sym typeface="Roboto"/>
            </a:endParaRPr>
          </a:p>
        </p:txBody>
      </p:sp>
      <p:sp>
        <p:nvSpPr>
          <p:cNvPr id="173" name="Google Shape;173;p23"/>
          <p:cNvSpPr/>
          <p:nvPr/>
        </p:nvSpPr>
        <p:spPr>
          <a:xfrm>
            <a:off x="3588600" y="2139850"/>
            <a:ext cx="1289400" cy="775800"/>
          </a:xfrm>
          <a:prstGeom prst="roundRect">
            <a:avLst>
              <a:gd fmla="val 16667" name="adj"/>
            </a:avLst>
          </a:prstGeom>
          <a:solidFill>
            <a:srgbClr val="FFF2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Metastore</a:t>
            </a:r>
            <a:endParaRPr sz="1200">
              <a:latin typeface="Roboto"/>
              <a:ea typeface="Roboto"/>
              <a:cs typeface="Roboto"/>
              <a:sym typeface="Roboto"/>
            </a:endParaRPr>
          </a:p>
        </p:txBody>
      </p:sp>
      <p:sp>
        <p:nvSpPr>
          <p:cNvPr id="174" name="Google Shape;174;p23"/>
          <p:cNvSpPr/>
          <p:nvPr/>
        </p:nvSpPr>
        <p:spPr>
          <a:xfrm>
            <a:off x="3588600" y="3221775"/>
            <a:ext cx="1289400" cy="775800"/>
          </a:xfrm>
          <a:prstGeom prst="roundRect">
            <a:avLst>
              <a:gd fmla="val 16667" name="adj"/>
            </a:avLst>
          </a:prstGeom>
          <a:solidFill>
            <a:srgbClr val="EAD1D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Execution</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Engine</a:t>
            </a:r>
            <a:endParaRPr sz="1200">
              <a:latin typeface="Roboto"/>
              <a:ea typeface="Roboto"/>
              <a:cs typeface="Roboto"/>
              <a:sym typeface="Roboto"/>
            </a:endParaRPr>
          </a:p>
        </p:txBody>
      </p:sp>
      <p:grpSp>
        <p:nvGrpSpPr>
          <p:cNvPr id="175" name="Google Shape;175;p23"/>
          <p:cNvGrpSpPr/>
          <p:nvPr/>
        </p:nvGrpSpPr>
        <p:grpSpPr>
          <a:xfrm>
            <a:off x="586500" y="1305025"/>
            <a:ext cx="1118700" cy="2543700"/>
            <a:chOff x="586500" y="1305025"/>
            <a:chExt cx="1118700" cy="2543700"/>
          </a:xfrm>
        </p:grpSpPr>
        <p:sp>
          <p:nvSpPr>
            <p:cNvPr id="176" name="Google Shape;176;p23"/>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177" name="Google Shape;177;p23"/>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178" name="Google Shape;178;p23"/>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179" name="Google Shape;179;p23"/>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180" name="Google Shape;180;p23"/>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181" name="Google Shape;181;p23"/>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182" name="Google Shape;182;p23"/>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183" name="Google Shape;183;p23"/>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189" name="Google Shape;189;p24"/>
          <p:cNvSpPr txBox="1"/>
          <p:nvPr/>
        </p:nvSpPr>
        <p:spPr>
          <a:xfrm>
            <a:off x="667022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Hadoop</a:t>
            </a:r>
            <a:endParaRPr>
              <a:latin typeface="Roboto"/>
              <a:ea typeface="Roboto"/>
              <a:cs typeface="Roboto"/>
              <a:sym typeface="Roboto"/>
            </a:endParaRPr>
          </a:p>
        </p:txBody>
      </p:sp>
      <p:sp>
        <p:nvSpPr>
          <p:cNvPr id="190" name="Google Shape;190;p24"/>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1" name="Google Shape;191;p24"/>
          <p:cNvSpPr/>
          <p:nvPr/>
        </p:nvSpPr>
        <p:spPr>
          <a:xfrm>
            <a:off x="5831625" y="866600"/>
            <a:ext cx="28809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2" name="Google Shape;192;p24"/>
          <p:cNvSpPr/>
          <p:nvPr/>
        </p:nvSpPr>
        <p:spPr>
          <a:xfrm>
            <a:off x="2024550" y="2138787"/>
            <a:ext cx="986400" cy="7758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Driver</a:t>
            </a:r>
            <a:endParaRPr sz="1200">
              <a:latin typeface="Roboto"/>
              <a:ea typeface="Roboto"/>
              <a:cs typeface="Roboto"/>
              <a:sym typeface="Roboto"/>
            </a:endParaRPr>
          </a:p>
        </p:txBody>
      </p:sp>
      <p:sp>
        <p:nvSpPr>
          <p:cNvPr id="193" name="Google Shape;193;p24"/>
          <p:cNvSpPr/>
          <p:nvPr/>
        </p:nvSpPr>
        <p:spPr>
          <a:xfrm>
            <a:off x="3588600" y="1071975"/>
            <a:ext cx="1289400" cy="7758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Compiler</a:t>
            </a:r>
            <a:endParaRPr sz="1200">
              <a:latin typeface="Roboto"/>
              <a:ea typeface="Roboto"/>
              <a:cs typeface="Roboto"/>
              <a:sym typeface="Roboto"/>
            </a:endParaRPr>
          </a:p>
        </p:txBody>
      </p:sp>
      <p:sp>
        <p:nvSpPr>
          <p:cNvPr id="194" name="Google Shape;194;p24"/>
          <p:cNvSpPr/>
          <p:nvPr/>
        </p:nvSpPr>
        <p:spPr>
          <a:xfrm>
            <a:off x="3588600" y="2139850"/>
            <a:ext cx="1289400" cy="775800"/>
          </a:xfrm>
          <a:prstGeom prst="roundRect">
            <a:avLst>
              <a:gd fmla="val 16667" name="adj"/>
            </a:avLst>
          </a:prstGeom>
          <a:solidFill>
            <a:srgbClr val="FFF2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Metastore</a:t>
            </a:r>
            <a:endParaRPr sz="1200">
              <a:latin typeface="Roboto"/>
              <a:ea typeface="Roboto"/>
              <a:cs typeface="Roboto"/>
              <a:sym typeface="Roboto"/>
            </a:endParaRPr>
          </a:p>
        </p:txBody>
      </p:sp>
      <p:sp>
        <p:nvSpPr>
          <p:cNvPr id="195" name="Google Shape;195;p24"/>
          <p:cNvSpPr/>
          <p:nvPr/>
        </p:nvSpPr>
        <p:spPr>
          <a:xfrm>
            <a:off x="3588600" y="3221775"/>
            <a:ext cx="1289400" cy="775800"/>
          </a:xfrm>
          <a:prstGeom prst="roundRect">
            <a:avLst>
              <a:gd fmla="val 16667" name="adj"/>
            </a:avLst>
          </a:prstGeom>
          <a:solidFill>
            <a:srgbClr val="EAD1D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Execution</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Engine</a:t>
            </a:r>
            <a:endParaRPr sz="1200">
              <a:latin typeface="Roboto"/>
              <a:ea typeface="Roboto"/>
              <a:cs typeface="Roboto"/>
              <a:sym typeface="Roboto"/>
            </a:endParaRPr>
          </a:p>
        </p:txBody>
      </p:sp>
      <p:grpSp>
        <p:nvGrpSpPr>
          <p:cNvPr id="196" name="Google Shape;196;p24"/>
          <p:cNvGrpSpPr/>
          <p:nvPr/>
        </p:nvGrpSpPr>
        <p:grpSpPr>
          <a:xfrm>
            <a:off x="586500" y="1305025"/>
            <a:ext cx="1118700" cy="2543700"/>
            <a:chOff x="586500" y="1305025"/>
            <a:chExt cx="1118700" cy="2543700"/>
          </a:xfrm>
        </p:grpSpPr>
        <p:sp>
          <p:nvSpPr>
            <p:cNvPr id="197" name="Google Shape;197;p24"/>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198" name="Google Shape;198;p24"/>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199" name="Google Shape;199;p24"/>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200" name="Google Shape;200;p24"/>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201" name="Google Shape;201;p24"/>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202" name="Google Shape;202;p24"/>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203" name="Google Shape;203;p24"/>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204" name="Google Shape;204;p24"/>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210" name="Google Shape;210;p25"/>
          <p:cNvSpPr txBox="1"/>
          <p:nvPr/>
        </p:nvSpPr>
        <p:spPr>
          <a:xfrm>
            <a:off x="667022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Hadoop</a:t>
            </a:r>
            <a:endParaRPr>
              <a:latin typeface="Roboto"/>
              <a:ea typeface="Roboto"/>
              <a:cs typeface="Roboto"/>
              <a:sym typeface="Roboto"/>
            </a:endParaRPr>
          </a:p>
        </p:txBody>
      </p:sp>
      <p:sp>
        <p:nvSpPr>
          <p:cNvPr id="211" name="Google Shape;211;p25"/>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2" name="Google Shape;212;p25"/>
          <p:cNvSpPr/>
          <p:nvPr/>
        </p:nvSpPr>
        <p:spPr>
          <a:xfrm>
            <a:off x="5831625" y="866600"/>
            <a:ext cx="28809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3" name="Google Shape;213;p25"/>
          <p:cNvSpPr/>
          <p:nvPr/>
        </p:nvSpPr>
        <p:spPr>
          <a:xfrm>
            <a:off x="2024550" y="2138787"/>
            <a:ext cx="986400" cy="7758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Driver</a:t>
            </a:r>
            <a:endParaRPr sz="1200">
              <a:latin typeface="Roboto"/>
              <a:ea typeface="Roboto"/>
              <a:cs typeface="Roboto"/>
              <a:sym typeface="Roboto"/>
            </a:endParaRPr>
          </a:p>
        </p:txBody>
      </p:sp>
      <p:sp>
        <p:nvSpPr>
          <p:cNvPr id="214" name="Google Shape;214;p25"/>
          <p:cNvSpPr/>
          <p:nvPr/>
        </p:nvSpPr>
        <p:spPr>
          <a:xfrm>
            <a:off x="3588600" y="1071975"/>
            <a:ext cx="1289400" cy="7758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Compiler</a:t>
            </a:r>
            <a:endParaRPr sz="1200">
              <a:latin typeface="Roboto"/>
              <a:ea typeface="Roboto"/>
              <a:cs typeface="Roboto"/>
              <a:sym typeface="Roboto"/>
            </a:endParaRPr>
          </a:p>
        </p:txBody>
      </p:sp>
      <p:sp>
        <p:nvSpPr>
          <p:cNvPr id="215" name="Google Shape;215;p25"/>
          <p:cNvSpPr/>
          <p:nvPr/>
        </p:nvSpPr>
        <p:spPr>
          <a:xfrm>
            <a:off x="3588600" y="2139850"/>
            <a:ext cx="1289400" cy="775800"/>
          </a:xfrm>
          <a:prstGeom prst="roundRect">
            <a:avLst>
              <a:gd fmla="val 16667" name="adj"/>
            </a:avLst>
          </a:prstGeom>
          <a:solidFill>
            <a:srgbClr val="FFF2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Metastore</a:t>
            </a:r>
            <a:endParaRPr sz="1200">
              <a:latin typeface="Roboto"/>
              <a:ea typeface="Roboto"/>
              <a:cs typeface="Roboto"/>
              <a:sym typeface="Roboto"/>
            </a:endParaRPr>
          </a:p>
        </p:txBody>
      </p:sp>
      <p:sp>
        <p:nvSpPr>
          <p:cNvPr id="216" name="Google Shape;216;p25"/>
          <p:cNvSpPr/>
          <p:nvPr/>
        </p:nvSpPr>
        <p:spPr>
          <a:xfrm>
            <a:off x="3588600" y="3221775"/>
            <a:ext cx="1289400" cy="775800"/>
          </a:xfrm>
          <a:prstGeom prst="roundRect">
            <a:avLst>
              <a:gd fmla="val 16667" name="adj"/>
            </a:avLst>
          </a:prstGeom>
          <a:solidFill>
            <a:srgbClr val="EAD1D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Execution</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Engine</a:t>
            </a:r>
            <a:endParaRPr sz="1200">
              <a:latin typeface="Roboto"/>
              <a:ea typeface="Roboto"/>
              <a:cs typeface="Roboto"/>
              <a:sym typeface="Roboto"/>
            </a:endParaRPr>
          </a:p>
        </p:txBody>
      </p:sp>
      <p:sp>
        <p:nvSpPr>
          <p:cNvPr id="217" name="Google Shape;217;p25"/>
          <p:cNvSpPr/>
          <p:nvPr/>
        </p:nvSpPr>
        <p:spPr>
          <a:xfrm>
            <a:off x="6063150" y="1482800"/>
            <a:ext cx="2439300" cy="1527900"/>
          </a:xfrm>
          <a:prstGeom prst="roundRect">
            <a:avLst>
              <a:gd fmla="val 16667" name="adj"/>
            </a:avLst>
          </a:prstGeom>
          <a:solidFill>
            <a:srgbClr val="D9D2E9"/>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HDFS</a:t>
            </a:r>
            <a:endParaRPr sz="1200">
              <a:latin typeface="Roboto"/>
              <a:ea typeface="Roboto"/>
              <a:cs typeface="Roboto"/>
              <a:sym typeface="Roboto"/>
            </a:endParaRPr>
          </a:p>
        </p:txBody>
      </p:sp>
      <p:sp>
        <p:nvSpPr>
          <p:cNvPr id="218" name="Google Shape;218;p25"/>
          <p:cNvSpPr/>
          <p:nvPr/>
        </p:nvSpPr>
        <p:spPr>
          <a:xfrm>
            <a:off x="6245100" y="2084600"/>
            <a:ext cx="852300" cy="378600"/>
          </a:xfrm>
          <a:prstGeom prst="roundRect">
            <a:avLst>
              <a:gd fmla="val 16667" name="adj"/>
            </a:avLst>
          </a:prstGeom>
          <a:solidFill>
            <a:srgbClr val="C9DAF8"/>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Namenode</a:t>
            </a:r>
            <a:endParaRPr sz="1000">
              <a:latin typeface="Roboto"/>
              <a:ea typeface="Roboto"/>
              <a:cs typeface="Roboto"/>
              <a:sym typeface="Roboto"/>
            </a:endParaRPr>
          </a:p>
        </p:txBody>
      </p:sp>
      <p:grpSp>
        <p:nvGrpSpPr>
          <p:cNvPr id="219" name="Google Shape;219;p25"/>
          <p:cNvGrpSpPr/>
          <p:nvPr/>
        </p:nvGrpSpPr>
        <p:grpSpPr>
          <a:xfrm>
            <a:off x="7388100" y="2008400"/>
            <a:ext cx="1004700" cy="531000"/>
            <a:chOff x="7388100" y="1932200"/>
            <a:chExt cx="1004700" cy="531000"/>
          </a:xfrm>
        </p:grpSpPr>
        <p:sp>
          <p:nvSpPr>
            <p:cNvPr id="220" name="Google Shape;220;p25"/>
            <p:cNvSpPr/>
            <p:nvPr/>
          </p:nvSpPr>
          <p:spPr>
            <a:xfrm>
              <a:off x="7388100" y="19322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221" name="Google Shape;221;p25"/>
            <p:cNvSpPr/>
            <p:nvPr/>
          </p:nvSpPr>
          <p:spPr>
            <a:xfrm>
              <a:off x="7464300" y="20084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222" name="Google Shape;222;p25"/>
            <p:cNvSpPr/>
            <p:nvPr/>
          </p:nvSpPr>
          <p:spPr>
            <a:xfrm>
              <a:off x="7540500" y="20846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Datanodes</a:t>
              </a:r>
              <a:endParaRPr sz="1000">
                <a:latin typeface="Roboto"/>
                <a:ea typeface="Roboto"/>
                <a:cs typeface="Roboto"/>
                <a:sym typeface="Roboto"/>
              </a:endParaRPr>
            </a:p>
          </p:txBody>
        </p:sp>
      </p:grpSp>
      <p:sp>
        <p:nvSpPr>
          <p:cNvPr id="223" name="Google Shape;223;p25"/>
          <p:cNvSpPr/>
          <p:nvPr/>
        </p:nvSpPr>
        <p:spPr>
          <a:xfrm>
            <a:off x="6063150" y="3311600"/>
            <a:ext cx="2439300" cy="478800"/>
          </a:xfrm>
          <a:prstGeom prst="roundRect">
            <a:avLst>
              <a:gd fmla="val 16667" name="adj"/>
            </a:avLst>
          </a:prstGeom>
          <a:solidFill>
            <a:srgbClr val="FCE5CD"/>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YARN</a:t>
            </a:r>
            <a:endParaRPr sz="1200">
              <a:latin typeface="Roboto"/>
              <a:ea typeface="Roboto"/>
              <a:cs typeface="Roboto"/>
              <a:sym typeface="Roboto"/>
            </a:endParaRPr>
          </a:p>
        </p:txBody>
      </p:sp>
      <p:grpSp>
        <p:nvGrpSpPr>
          <p:cNvPr id="224" name="Google Shape;224;p25"/>
          <p:cNvGrpSpPr/>
          <p:nvPr/>
        </p:nvGrpSpPr>
        <p:grpSpPr>
          <a:xfrm>
            <a:off x="586500" y="1305025"/>
            <a:ext cx="1118700" cy="2543700"/>
            <a:chOff x="586500" y="1305025"/>
            <a:chExt cx="1118700" cy="2543700"/>
          </a:xfrm>
        </p:grpSpPr>
        <p:sp>
          <p:nvSpPr>
            <p:cNvPr id="225" name="Google Shape;225;p25"/>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226" name="Google Shape;226;p25"/>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227" name="Google Shape;227;p25"/>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228" name="Google Shape;228;p25"/>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229" name="Google Shape;229;p25"/>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230" name="Google Shape;230;p25"/>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231" name="Google Shape;231;p25"/>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232" name="Google Shape;232;p25"/>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238" name="Google Shape;238;p26"/>
          <p:cNvSpPr txBox="1"/>
          <p:nvPr/>
        </p:nvSpPr>
        <p:spPr>
          <a:xfrm>
            <a:off x="667022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Hadoop</a:t>
            </a:r>
            <a:endParaRPr>
              <a:latin typeface="Roboto"/>
              <a:ea typeface="Roboto"/>
              <a:cs typeface="Roboto"/>
              <a:sym typeface="Roboto"/>
            </a:endParaRPr>
          </a:p>
        </p:txBody>
      </p:sp>
      <p:sp>
        <p:nvSpPr>
          <p:cNvPr id="239" name="Google Shape;239;p26"/>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0" name="Google Shape;240;p26"/>
          <p:cNvSpPr/>
          <p:nvPr/>
        </p:nvSpPr>
        <p:spPr>
          <a:xfrm>
            <a:off x="5831625" y="866600"/>
            <a:ext cx="28809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1" name="Google Shape;241;p26"/>
          <p:cNvSpPr/>
          <p:nvPr/>
        </p:nvSpPr>
        <p:spPr>
          <a:xfrm>
            <a:off x="2024550" y="2138787"/>
            <a:ext cx="986400" cy="7758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Driver</a:t>
            </a:r>
            <a:endParaRPr sz="1200">
              <a:latin typeface="Roboto"/>
              <a:ea typeface="Roboto"/>
              <a:cs typeface="Roboto"/>
              <a:sym typeface="Roboto"/>
            </a:endParaRPr>
          </a:p>
        </p:txBody>
      </p:sp>
      <p:sp>
        <p:nvSpPr>
          <p:cNvPr id="242" name="Google Shape;242;p26"/>
          <p:cNvSpPr/>
          <p:nvPr/>
        </p:nvSpPr>
        <p:spPr>
          <a:xfrm>
            <a:off x="3588600" y="1071975"/>
            <a:ext cx="1289400" cy="7758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Compiler</a:t>
            </a:r>
            <a:endParaRPr sz="1200">
              <a:latin typeface="Roboto"/>
              <a:ea typeface="Roboto"/>
              <a:cs typeface="Roboto"/>
              <a:sym typeface="Roboto"/>
            </a:endParaRPr>
          </a:p>
        </p:txBody>
      </p:sp>
      <p:sp>
        <p:nvSpPr>
          <p:cNvPr id="243" name="Google Shape;243;p26"/>
          <p:cNvSpPr/>
          <p:nvPr/>
        </p:nvSpPr>
        <p:spPr>
          <a:xfrm>
            <a:off x="3588600" y="2139850"/>
            <a:ext cx="1289400" cy="775800"/>
          </a:xfrm>
          <a:prstGeom prst="roundRect">
            <a:avLst>
              <a:gd fmla="val 16667" name="adj"/>
            </a:avLst>
          </a:prstGeom>
          <a:solidFill>
            <a:srgbClr val="FFF2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Metastore</a:t>
            </a:r>
            <a:endParaRPr sz="1200">
              <a:latin typeface="Roboto"/>
              <a:ea typeface="Roboto"/>
              <a:cs typeface="Roboto"/>
              <a:sym typeface="Roboto"/>
            </a:endParaRPr>
          </a:p>
        </p:txBody>
      </p:sp>
      <p:sp>
        <p:nvSpPr>
          <p:cNvPr id="244" name="Google Shape;244;p26"/>
          <p:cNvSpPr/>
          <p:nvPr/>
        </p:nvSpPr>
        <p:spPr>
          <a:xfrm>
            <a:off x="3588600" y="3221775"/>
            <a:ext cx="1289400" cy="775800"/>
          </a:xfrm>
          <a:prstGeom prst="roundRect">
            <a:avLst>
              <a:gd fmla="val 16667" name="adj"/>
            </a:avLst>
          </a:prstGeom>
          <a:solidFill>
            <a:srgbClr val="EAD1D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Execution</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Engine</a:t>
            </a:r>
            <a:endParaRPr sz="1200">
              <a:latin typeface="Roboto"/>
              <a:ea typeface="Roboto"/>
              <a:cs typeface="Roboto"/>
              <a:sym typeface="Roboto"/>
            </a:endParaRPr>
          </a:p>
        </p:txBody>
      </p:sp>
      <p:sp>
        <p:nvSpPr>
          <p:cNvPr id="245" name="Google Shape;245;p26"/>
          <p:cNvSpPr/>
          <p:nvPr/>
        </p:nvSpPr>
        <p:spPr>
          <a:xfrm>
            <a:off x="6063150" y="1482800"/>
            <a:ext cx="2439300" cy="1527900"/>
          </a:xfrm>
          <a:prstGeom prst="roundRect">
            <a:avLst>
              <a:gd fmla="val 16667" name="adj"/>
            </a:avLst>
          </a:prstGeom>
          <a:solidFill>
            <a:srgbClr val="D9D2E9"/>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HDFS</a:t>
            </a:r>
            <a:endParaRPr sz="1200">
              <a:latin typeface="Roboto"/>
              <a:ea typeface="Roboto"/>
              <a:cs typeface="Roboto"/>
              <a:sym typeface="Roboto"/>
            </a:endParaRPr>
          </a:p>
        </p:txBody>
      </p:sp>
      <p:sp>
        <p:nvSpPr>
          <p:cNvPr id="246" name="Google Shape;246;p26"/>
          <p:cNvSpPr/>
          <p:nvPr/>
        </p:nvSpPr>
        <p:spPr>
          <a:xfrm>
            <a:off x="6245100" y="2084600"/>
            <a:ext cx="852300" cy="378600"/>
          </a:xfrm>
          <a:prstGeom prst="roundRect">
            <a:avLst>
              <a:gd fmla="val 16667" name="adj"/>
            </a:avLst>
          </a:prstGeom>
          <a:solidFill>
            <a:srgbClr val="C9DAF8"/>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Namenode</a:t>
            </a:r>
            <a:endParaRPr sz="1000">
              <a:latin typeface="Roboto"/>
              <a:ea typeface="Roboto"/>
              <a:cs typeface="Roboto"/>
              <a:sym typeface="Roboto"/>
            </a:endParaRPr>
          </a:p>
        </p:txBody>
      </p:sp>
      <p:grpSp>
        <p:nvGrpSpPr>
          <p:cNvPr id="247" name="Google Shape;247;p26"/>
          <p:cNvGrpSpPr/>
          <p:nvPr/>
        </p:nvGrpSpPr>
        <p:grpSpPr>
          <a:xfrm>
            <a:off x="7388100" y="2008400"/>
            <a:ext cx="1004700" cy="531000"/>
            <a:chOff x="7388100" y="1932200"/>
            <a:chExt cx="1004700" cy="531000"/>
          </a:xfrm>
        </p:grpSpPr>
        <p:sp>
          <p:nvSpPr>
            <p:cNvPr id="248" name="Google Shape;248;p26"/>
            <p:cNvSpPr/>
            <p:nvPr/>
          </p:nvSpPr>
          <p:spPr>
            <a:xfrm>
              <a:off x="7388100" y="19322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249" name="Google Shape;249;p26"/>
            <p:cNvSpPr/>
            <p:nvPr/>
          </p:nvSpPr>
          <p:spPr>
            <a:xfrm>
              <a:off x="7464300" y="20084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250" name="Google Shape;250;p26"/>
            <p:cNvSpPr/>
            <p:nvPr/>
          </p:nvSpPr>
          <p:spPr>
            <a:xfrm>
              <a:off x="7540500" y="20846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Datanodes</a:t>
              </a:r>
              <a:endParaRPr sz="1000">
                <a:latin typeface="Roboto"/>
                <a:ea typeface="Roboto"/>
                <a:cs typeface="Roboto"/>
                <a:sym typeface="Roboto"/>
              </a:endParaRPr>
            </a:p>
          </p:txBody>
        </p:sp>
      </p:grpSp>
      <p:sp>
        <p:nvSpPr>
          <p:cNvPr id="251" name="Google Shape;251;p26"/>
          <p:cNvSpPr/>
          <p:nvPr/>
        </p:nvSpPr>
        <p:spPr>
          <a:xfrm>
            <a:off x="6063150" y="3311600"/>
            <a:ext cx="2439300" cy="478800"/>
          </a:xfrm>
          <a:prstGeom prst="roundRect">
            <a:avLst>
              <a:gd fmla="val 16667" name="adj"/>
            </a:avLst>
          </a:prstGeom>
          <a:solidFill>
            <a:srgbClr val="FCE5CD"/>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YARN</a:t>
            </a:r>
            <a:endParaRPr sz="1200">
              <a:latin typeface="Roboto"/>
              <a:ea typeface="Roboto"/>
              <a:cs typeface="Roboto"/>
              <a:sym typeface="Roboto"/>
            </a:endParaRPr>
          </a:p>
        </p:txBody>
      </p:sp>
      <p:cxnSp>
        <p:nvCxnSpPr>
          <p:cNvPr id="252" name="Google Shape;252;p26"/>
          <p:cNvCxnSpPr/>
          <p:nvPr/>
        </p:nvCxnSpPr>
        <p:spPr>
          <a:xfrm>
            <a:off x="1573396" y="2432444"/>
            <a:ext cx="440400" cy="5100"/>
          </a:xfrm>
          <a:prstGeom prst="straightConnector1">
            <a:avLst/>
          </a:prstGeom>
          <a:noFill/>
          <a:ln cap="flat" cmpd="sng" w="28575">
            <a:solidFill>
              <a:srgbClr val="595959"/>
            </a:solidFill>
            <a:prstDash val="solid"/>
            <a:round/>
            <a:headEnd len="med" w="med" type="none"/>
            <a:tailEnd len="med" w="med" type="triangle"/>
          </a:ln>
        </p:spPr>
      </p:cxnSp>
      <p:sp>
        <p:nvSpPr>
          <p:cNvPr id="253" name="Google Shape;253;p26"/>
          <p:cNvSpPr txBox="1"/>
          <p:nvPr/>
        </p:nvSpPr>
        <p:spPr>
          <a:xfrm>
            <a:off x="1689325" y="2052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1</a:t>
            </a:r>
            <a:endParaRPr sz="1000">
              <a:latin typeface="Roboto"/>
              <a:ea typeface="Roboto"/>
              <a:cs typeface="Roboto"/>
              <a:sym typeface="Roboto"/>
            </a:endParaRPr>
          </a:p>
        </p:txBody>
      </p:sp>
      <p:grpSp>
        <p:nvGrpSpPr>
          <p:cNvPr id="254" name="Google Shape;254;p26"/>
          <p:cNvGrpSpPr/>
          <p:nvPr/>
        </p:nvGrpSpPr>
        <p:grpSpPr>
          <a:xfrm>
            <a:off x="586500" y="1305025"/>
            <a:ext cx="1118700" cy="2543700"/>
            <a:chOff x="586500" y="1305025"/>
            <a:chExt cx="1118700" cy="2543700"/>
          </a:xfrm>
        </p:grpSpPr>
        <p:sp>
          <p:nvSpPr>
            <p:cNvPr id="255" name="Google Shape;255;p26"/>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256" name="Google Shape;256;p26"/>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257" name="Google Shape;257;p26"/>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258" name="Google Shape;258;p26"/>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259" name="Google Shape;259;p26"/>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260" name="Google Shape;260;p26"/>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261" name="Google Shape;261;p26"/>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262" name="Google Shape;262;p26"/>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268" name="Google Shape;268;p27"/>
          <p:cNvSpPr txBox="1"/>
          <p:nvPr/>
        </p:nvSpPr>
        <p:spPr>
          <a:xfrm>
            <a:off x="667022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Hadoop</a:t>
            </a:r>
            <a:endParaRPr>
              <a:latin typeface="Roboto"/>
              <a:ea typeface="Roboto"/>
              <a:cs typeface="Roboto"/>
              <a:sym typeface="Roboto"/>
            </a:endParaRPr>
          </a:p>
        </p:txBody>
      </p:sp>
      <p:sp>
        <p:nvSpPr>
          <p:cNvPr id="269" name="Google Shape;269;p27"/>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0" name="Google Shape;270;p27"/>
          <p:cNvSpPr/>
          <p:nvPr/>
        </p:nvSpPr>
        <p:spPr>
          <a:xfrm>
            <a:off x="5831625" y="866600"/>
            <a:ext cx="28809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1" name="Google Shape;271;p27"/>
          <p:cNvSpPr/>
          <p:nvPr/>
        </p:nvSpPr>
        <p:spPr>
          <a:xfrm>
            <a:off x="2024550" y="2138787"/>
            <a:ext cx="986400" cy="7758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Driver</a:t>
            </a:r>
            <a:endParaRPr sz="1200">
              <a:latin typeface="Roboto"/>
              <a:ea typeface="Roboto"/>
              <a:cs typeface="Roboto"/>
              <a:sym typeface="Roboto"/>
            </a:endParaRPr>
          </a:p>
        </p:txBody>
      </p:sp>
      <p:sp>
        <p:nvSpPr>
          <p:cNvPr id="272" name="Google Shape;272;p27"/>
          <p:cNvSpPr/>
          <p:nvPr/>
        </p:nvSpPr>
        <p:spPr>
          <a:xfrm>
            <a:off x="3588600" y="1071975"/>
            <a:ext cx="1289400" cy="7758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Compiler</a:t>
            </a:r>
            <a:endParaRPr sz="1200">
              <a:latin typeface="Roboto"/>
              <a:ea typeface="Roboto"/>
              <a:cs typeface="Roboto"/>
              <a:sym typeface="Roboto"/>
            </a:endParaRPr>
          </a:p>
        </p:txBody>
      </p:sp>
      <p:sp>
        <p:nvSpPr>
          <p:cNvPr id="273" name="Google Shape;273;p27"/>
          <p:cNvSpPr/>
          <p:nvPr/>
        </p:nvSpPr>
        <p:spPr>
          <a:xfrm>
            <a:off x="3588600" y="2139850"/>
            <a:ext cx="1289400" cy="775800"/>
          </a:xfrm>
          <a:prstGeom prst="roundRect">
            <a:avLst>
              <a:gd fmla="val 16667" name="adj"/>
            </a:avLst>
          </a:prstGeom>
          <a:solidFill>
            <a:srgbClr val="FFF2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Metastore</a:t>
            </a:r>
            <a:endParaRPr sz="1200">
              <a:latin typeface="Roboto"/>
              <a:ea typeface="Roboto"/>
              <a:cs typeface="Roboto"/>
              <a:sym typeface="Roboto"/>
            </a:endParaRPr>
          </a:p>
        </p:txBody>
      </p:sp>
      <p:sp>
        <p:nvSpPr>
          <p:cNvPr id="274" name="Google Shape;274;p27"/>
          <p:cNvSpPr/>
          <p:nvPr/>
        </p:nvSpPr>
        <p:spPr>
          <a:xfrm>
            <a:off x="3588600" y="3221775"/>
            <a:ext cx="1289400" cy="775800"/>
          </a:xfrm>
          <a:prstGeom prst="roundRect">
            <a:avLst>
              <a:gd fmla="val 16667" name="adj"/>
            </a:avLst>
          </a:prstGeom>
          <a:solidFill>
            <a:srgbClr val="EAD1D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Execution</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Engine</a:t>
            </a:r>
            <a:endParaRPr sz="1200">
              <a:latin typeface="Roboto"/>
              <a:ea typeface="Roboto"/>
              <a:cs typeface="Roboto"/>
              <a:sym typeface="Roboto"/>
            </a:endParaRPr>
          </a:p>
        </p:txBody>
      </p:sp>
      <p:sp>
        <p:nvSpPr>
          <p:cNvPr id="275" name="Google Shape;275;p27"/>
          <p:cNvSpPr/>
          <p:nvPr/>
        </p:nvSpPr>
        <p:spPr>
          <a:xfrm>
            <a:off x="6063150" y="1482800"/>
            <a:ext cx="2439300" cy="1527900"/>
          </a:xfrm>
          <a:prstGeom prst="roundRect">
            <a:avLst>
              <a:gd fmla="val 16667" name="adj"/>
            </a:avLst>
          </a:prstGeom>
          <a:solidFill>
            <a:srgbClr val="D9D2E9"/>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HDFS</a:t>
            </a:r>
            <a:endParaRPr sz="1200">
              <a:latin typeface="Roboto"/>
              <a:ea typeface="Roboto"/>
              <a:cs typeface="Roboto"/>
              <a:sym typeface="Roboto"/>
            </a:endParaRPr>
          </a:p>
        </p:txBody>
      </p:sp>
      <p:sp>
        <p:nvSpPr>
          <p:cNvPr id="276" name="Google Shape;276;p27"/>
          <p:cNvSpPr/>
          <p:nvPr/>
        </p:nvSpPr>
        <p:spPr>
          <a:xfrm>
            <a:off x="6245100" y="2084600"/>
            <a:ext cx="852300" cy="378600"/>
          </a:xfrm>
          <a:prstGeom prst="roundRect">
            <a:avLst>
              <a:gd fmla="val 16667" name="adj"/>
            </a:avLst>
          </a:prstGeom>
          <a:solidFill>
            <a:srgbClr val="C9DAF8"/>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Namenode</a:t>
            </a:r>
            <a:endParaRPr sz="1000">
              <a:latin typeface="Roboto"/>
              <a:ea typeface="Roboto"/>
              <a:cs typeface="Roboto"/>
              <a:sym typeface="Roboto"/>
            </a:endParaRPr>
          </a:p>
        </p:txBody>
      </p:sp>
      <p:grpSp>
        <p:nvGrpSpPr>
          <p:cNvPr id="277" name="Google Shape;277;p27"/>
          <p:cNvGrpSpPr/>
          <p:nvPr/>
        </p:nvGrpSpPr>
        <p:grpSpPr>
          <a:xfrm>
            <a:off x="7388100" y="2008400"/>
            <a:ext cx="1004700" cy="531000"/>
            <a:chOff x="7388100" y="1932200"/>
            <a:chExt cx="1004700" cy="531000"/>
          </a:xfrm>
        </p:grpSpPr>
        <p:sp>
          <p:nvSpPr>
            <p:cNvPr id="278" name="Google Shape;278;p27"/>
            <p:cNvSpPr/>
            <p:nvPr/>
          </p:nvSpPr>
          <p:spPr>
            <a:xfrm>
              <a:off x="7388100" y="19322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279" name="Google Shape;279;p27"/>
            <p:cNvSpPr/>
            <p:nvPr/>
          </p:nvSpPr>
          <p:spPr>
            <a:xfrm>
              <a:off x="7464300" y="20084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280" name="Google Shape;280;p27"/>
            <p:cNvSpPr/>
            <p:nvPr/>
          </p:nvSpPr>
          <p:spPr>
            <a:xfrm>
              <a:off x="7540500" y="20846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Datanodes</a:t>
              </a:r>
              <a:endParaRPr sz="1000">
                <a:latin typeface="Roboto"/>
                <a:ea typeface="Roboto"/>
                <a:cs typeface="Roboto"/>
                <a:sym typeface="Roboto"/>
              </a:endParaRPr>
            </a:p>
          </p:txBody>
        </p:sp>
      </p:grpSp>
      <p:sp>
        <p:nvSpPr>
          <p:cNvPr id="281" name="Google Shape;281;p27"/>
          <p:cNvSpPr/>
          <p:nvPr/>
        </p:nvSpPr>
        <p:spPr>
          <a:xfrm>
            <a:off x="6063150" y="3311600"/>
            <a:ext cx="2439300" cy="478800"/>
          </a:xfrm>
          <a:prstGeom prst="roundRect">
            <a:avLst>
              <a:gd fmla="val 16667" name="adj"/>
            </a:avLst>
          </a:prstGeom>
          <a:solidFill>
            <a:srgbClr val="FCE5CD"/>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YARN</a:t>
            </a:r>
            <a:endParaRPr sz="1200">
              <a:latin typeface="Roboto"/>
              <a:ea typeface="Roboto"/>
              <a:cs typeface="Roboto"/>
              <a:sym typeface="Roboto"/>
            </a:endParaRPr>
          </a:p>
        </p:txBody>
      </p:sp>
      <p:cxnSp>
        <p:nvCxnSpPr>
          <p:cNvPr id="282" name="Google Shape;282;p27"/>
          <p:cNvCxnSpPr/>
          <p:nvPr/>
        </p:nvCxnSpPr>
        <p:spPr>
          <a:xfrm flipH="1" rot="10800000">
            <a:off x="2622371" y="1324244"/>
            <a:ext cx="759900" cy="651000"/>
          </a:xfrm>
          <a:prstGeom prst="straightConnector1">
            <a:avLst/>
          </a:prstGeom>
          <a:noFill/>
          <a:ln cap="flat" cmpd="sng" w="28575">
            <a:solidFill>
              <a:srgbClr val="595959"/>
            </a:solidFill>
            <a:prstDash val="solid"/>
            <a:round/>
            <a:headEnd len="med" w="med" type="none"/>
            <a:tailEnd len="med" w="med" type="triangle"/>
          </a:ln>
        </p:spPr>
      </p:cxnSp>
      <p:sp>
        <p:nvSpPr>
          <p:cNvPr id="283" name="Google Shape;283;p27"/>
          <p:cNvSpPr txBox="1"/>
          <p:nvPr/>
        </p:nvSpPr>
        <p:spPr>
          <a:xfrm>
            <a:off x="2603725" y="1443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2</a:t>
            </a:r>
            <a:endParaRPr sz="1000">
              <a:latin typeface="Roboto"/>
              <a:ea typeface="Roboto"/>
              <a:cs typeface="Roboto"/>
              <a:sym typeface="Roboto"/>
            </a:endParaRPr>
          </a:p>
        </p:txBody>
      </p:sp>
      <p:cxnSp>
        <p:nvCxnSpPr>
          <p:cNvPr id="284" name="Google Shape;284;p27"/>
          <p:cNvCxnSpPr/>
          <p:nvPr/>
        </p:nvCxnSpPr>
        <p:spPr>
          <a:xfrm>
            <a:off x="1573396" y="2432444"/>
            <a:ext cx="440400" cy="5100"/>
          </a:xfrm>
          <a:prstGeom prst="straightConnector1">
            <a:avLst/>
          </a:prstGeom>
          <a:noFill/>
          <a:ln cap="flat" cmpd="sng" w="28575">
            <a:solidFill>
              <a:srgbClr val="595959"/>
            </a:solidFill>
            <a:prstDash val="solid"/>
            <a:round/>
            <a:headEnd len="med" w="med" type="none"/>
            <a:tailEnd len="med" w="med" type="triangle"/>
          </a:ln>
        </p:spPr>
      </p:cxnSp>
      <p:sp>
        <p:nvSpPr>
          <p:cNvPr id="285" name="Google Shape;285;p27"/>
          <p:cNvSpPr txBox="1"/>
          <p:nvPr/>
        </p:nvSpPr>
        <p:spPr>
          <a:xfrm>
            <a:off x="1689325" y="2052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1</a:t>
            </a:r>
            <a:endParaRPr sz="1000">
              <a:latin typeface="Roboto"/>
              <a:ea typeface="Roboto"/>
              <a:cs typeface="Roboto"/>
              <a:sym typeface="Roboto"/>
            </a:endParaRPr>
          </a:p>
        </p:txBody>
      </p:sp>
      <p:grpSp>
        <p:nvGrpSpPr>
          <p:cNvPr id="286" name="Google Shape;286;p27"/>
          <p:cNvGrpSpPr/>
          <p:nvPr/>
        </p:nvGrpSpPr>
        <p:grpSpPr>
          <a:xfrm>
            <a:off x="586500" y="1305025"/>
            <a:ext cx="1118700" cy="2543700"/>
            <a:chOff x="586500" y="1305025"/>
            <a:chExt cx="1118700" cy="2543700"/>
          </a:xfrm>
        </p:grpSpPr>
        <p:sp>
          <p:nvSpPr>
            <p:cNvPr id="287" name="Google Shape;287;p27"/>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288" name="Google Shape;288;p27"/>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289" name="Google Shape;289;p27"/>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290" name="Google Shape;290;p27"/>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291" name="Google Shape;291;p27"/>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292" name="Google Shape;292;p27"/>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293" name="Google Shape;293;p27"/>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294" name="Google Shape;294;p27"/>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300" name="Google Shape;300;p28"/>
          <p:cNvSpPr txBox="1"/>
          <p:nvPr/>
        </p:nvSpPr>
        <p:spPr>
          <a:xfrm>
            <a:off x="667022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Hadoop</a:t>
            </a:r>
            <a:endParaRPr>
              <a:latin typeface="Roboto"/>
              <a:ea typeface="Roboto"/>
              <a:cs typeface="Roboto"/>
              <a:sym typeface="Roboto"/>
            </a:endParaRPr>
          </a:p>
        </p:txBody>
      </p:sp>
      <p:sp>
        <p:nvSpPr>
          <p:cNvPr id="301" name="Google Shape;301;p28"/>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2" name="Google Shape;302;p28"/>
          <p:cNvSpPr/>
          <p:nvPr/>
        </p:nvSpPr>
        <p:spPr>
          <a:xfrm>
            <a:off x="5831625" y="866600"/>
            <a:ext cx="28809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3" name="Google Shape;303;p28"/>
          <p:cNvSpPr/>
          <p:nvPr/>
        </p:nvSpPr>
        <p:spPr>
          <a:xfrm>
            <a:off x="2024550" y="2138787"/>
            <a:ext cx="986400" cy="7758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Driver</a:t>
            </a:r>
            <a:endParaRPr sz="1200">
              <a:latin typeface="Roboto"/>
              <a:ea typeface="Roboto"/>
              <a:cs typeface="Roboto"/>
              <a:sym typeface="Roboto"/>
            </a:endParaRPr>
          </a:p>
        </p:txBody>
      </p:sp>
      <p:sp>
        <p:nvSpPr>
          <p:cNvPr id="304" name="Google Shape;304;p28"/>
          <p:cNvSpPr/>
          <p:nvPr/>
        </p:nvSpPr>
        <p:spPr>
          <a:xfrm>
            <a:off x="3588600" y="1071975"/>
            <a:ext cx="1289400" cy="7758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Compiler</a:t>
            </a:r>
            <a:endParaRPr sz="1200">
              <a:latin typeface="Roboto"/>
              <a:ea typeface="Roboto"/>
              <a:cs typeface="Roboto"/>
              <a:sym typeface="Roboto"/>
            </a:endParaRPr>
          </a:p>
        </p:txBody>
      </p:sp>
      <p:sp>
        <p:nvSpPr>
          <p:cNvPr id="305" name="Google Shape;305;p28"/>
          <p:cNvSpPr/>
          <p:nvPr/>
        </p:nvSpPr>
        <p:spPr>
          <a:xfrm>
            <a:off x="3588600" y="2139850"/>
            <a:ext cx="1289400" cy="775800"/>
          </a:xfrm>
          <a:prstGeom prst="roundRect">
            <a:avLst>
              <a:gd fmla="val 16667" name="adj"/>
            </a:avLst>
          </a:prstGeom>
          <a:solidFill>
            <a:srgbClr val="FFF2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Metastore</a:t>
            </a:r>
            <a:endParaRPr sz="1200">
              <a:latin typeface="Roboto"/>
              <a:ea typeface="Roboto"/>
              <a:cs typeface="Roboto"/>
              <a:sym typeface="Roboto"/>
            </a:endParaRPr>
          </a:p>
        </p:txBody>
      </p:sp>
      <p:sp>
        <p:nvSpPr>
          <p:cNvPr id="306" name="Google Shape;306;p28"/>
          <p:cNvSpPr/>
          <p:nvPr/>
        </p:nvSpPr>
        <p:spPr>
          <a:xfrm>
            <a:off x="3588600" y="3221775"/>
            <a:ext cx="1289400" cy="775800"/>
          </a:xfrm>
          <a:prstGeom prst="roundRect">
            <a:avLst>
              <a:gd fmla="val 16667" name="adj"/>
            </a:avLst>
          </a:prstGeom>
          <a:solidFill>
            <a:srgbClr val="EAD1D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Execution</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Engine</a:t>
            </a:r>
            <a:endParaRPr sz="1200">
              <a:latin typeface="Roboto"/>
              <a:ea typeface="Roboto"/>
              <a:cs typeface="Roboto"/>
              <a:sym typeface="Roboto"/>
            </a:endParaRPr>
          </a:p>
        </p:txBody>
      </p:sp>
      <p:sp>
        <p:nvSpPr>
          <p:cNvPr id="307" name="Google Shape;307;p28"/>
          <p:cNvSpPr/>
          <p:nvPr/>
        </p:nvSpPr>
        <p:spPr>
          <a:xfrm>
            <a:off x="6063150" y="1482800"/>
            <a:ext cx="2439300" cy="1527900"/>
          </a:xfrm>
          <a:prstGeom prst="roundRect">
            <a:avLst>
              <a:gd fmla="val 16667" name="adj"/>
            </a:avLst>
          </a:prstGeom>
          <a:solidFill>
            <a:srgbClr val="D9D2E9"/>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HDFS</a:t>
            </a:r>
            <a:endParaRPr sz="1200">
              <a:latin typeface="Roboto"/>
              <a:ea typeface="Roboto"/>
              <a:cs typeface="Roboto"/>
              <a:sym typeface="Roboto"/>
            </a:endParaRPr>
          </a:p>
        </p:txBody>
      </p:sp>
      <p:sp>
        <p:nvSpPr>
          <p:cNvPr id="308" name="Google Shape;308;p28"/>
          <p:cNvSpPr/>
          <p:nvPr/>
        </p:nvSpPr>
        <p:spPr>
          <a:xfrm>
            <a:off x="6245100" y="2084600"/>
            <a:ext cx="852300" cy="378600"/>
          </a:xfrm>
          <a:prstGeom prst="roundRect">
            <a:avLst>
              <a:gd fmla="val 16667" name="adj"/>
            </a:avLst>
          </a:prstGeom>
          <a:solidFill>
            <a:srgbClr val="C9DAF8"/>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Namenode</a:t>
            </a:r>
            <a:endParaRPr sz="1000">
              <a:latin typeface="Roboto"/>
              <a:ea typeface="Roboto"/>
              <a:cs typeface="Roboto"/>
              <a:sym typeface="Roboto"/>
            </a:endParaRPr>
          </a:p>
        </p:txBody>
      </p:sp>
      <p:grpSp>
        <p:nvGrpSpPr>
          <p:cNvPr id="309" name="Google Shape;309;p28"/>
          <p:cNvGrpSpPr/>
          <p:nvPr/>
        </p:nvGrpSpPr>
        <p:grpSpPr>
          <a:xfrm>
            <a:off x="7388100" y="2008400"/>
            <a:ext cx="1004700" cy="531000"/>
            <a:chOff x="7388100" y="1932200"/>
            <a:chExt cx="1004700" cy="531000"/>
          </a:xfrm>
        </p:grpSpPr>
        <p:sp>
          <p:nvSpPr>
            <p:cNvPr id="310" name="Google Shape;310;p28"/>
            <p:cNvSpPr/>
            <p:nvPr/>
          </p:nvSpPr>
          <p:spPr>
            <a:xfrm>
              <a:off x="7388100" y="19322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311" name="Google Shape;311;p28"/>
            <p:cNvSpPr/>
            <p:nvPr/>
          </p:nvSpPr>
          <p:spPr>
            <a:xfrm>
              <a:off x="7464300" y="20084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312" name="Google Shape;312;p28"/>
            <p:cNvSpPr/>
            <p:nvPr/>
          </p:nvSpPr>
          <p:spPr>
            <a:xfrm>
              <a:off x="7540500" y="20846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Datanodes</a:t>
              </a:r>
              <a:endParaRPr sz="1000">
                <a:latin typeface="Roboto"/>
                <a:ea typeface="Roboto"/>
                <a:cs typeface="Roboto"/>
                <a:sym typeface="Roboto"/>
              </a:endParaRPr>
            </a:p>
          </p:txBody>
        </p:sp>
      </p:grpSp>
      <p:sp>
        <p:nvSpPr>
          <p:cNvPr id="313" name="Google Shape;313;p28"/>
          <p:cNvSpPr/>
          <p:nvPr/>
        </p:nvSpPr>
        <p:spPr>
          <a:xfrm>
            <a:off x="6063150" y="3311600"/>
            <a:ext cx="2439300" cy="478800"/>
          </a:xfrm>
          <a:prstGeom prst="roundRect">
            <a:avLst>
              <a:gd fmla="val 16667" name="adj"/>
            </a:avLst>
          </a:prstGeom>
          <a:solidFill>
            <a:srgbClr val="FCE5CD"/>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YARN</a:t>
            </a:r>
            <a:endParaRPr sz="1200">
              <a:latin typeface="Roboto"/>
              <a:ea typeface="Roboto"/>
              <a:cs typeface="Roboto"/>
              <a:sym typeface="Roboto"/>
            </a:endParaRPr>
          </a:p>
        </p:txBody>
      </p:sp>
      <p:cxnSp>
        <p:nvCxnSpPr>
          <p:cNvPr id="314" name="Google Shape;314;p28"/>
          <p:cNvCxnSpPr/>
          <p:nvPr/>
        </p:nvCxnSpPr>
        <p:spPr>
          <a:xfrm flipH="1" rot="10800000">
            <a:off x="2622371" y="1324244"/>
            <a:ext cx="759900" cy="651000"/>
          </a:xfrm>
          <a:prstGeom prst="straightConnector1">
            <a:avLst/>
          </a:prstGeom>
          <a:noFill/>
          <a:ln cap="flat" cmpd="sng" w="28575">
            <a:solidFill>
              <a:srgbClr val="595959"/>
            </a:solidFill>
            <a:prstDash val="solid"/>
            <a:round/>
            <a:headEnd len="med" w="med" type="none"/>
            <a:tailEnd len="med" w="med" type="triangle"/>
          </a:ln>
        </p:spPr>
      </p:cxnSp>
      <p:sp>
        <p:nvSpPr>
          <p:cNvPr id="315" name="Google Shape;315;p28"/>
          <p:cNvSpPr txBox="1"/>
          <p:nvPr/>
        </p:nvSpPr>
        <p:spPr>
          <a:xfrm>
            <a:off x="2603725" y="1443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2</a:t>
            </a:r>
            <a:endParaRPr sz="1000">
              <a:latin typeface="Roboto"/>
              <a:ea typeface="Roboto"/>
              <a:cs typeface="Roboto"/>
              <a:sym typeface="Roboto"/>
            </a:endParaRPr>
          </a:p>
        </p:txBody>
      </p:sp>
      <p:cxnSp>
        <p:nvCxnSpPr>
          <p:cNvPr id="316" name="Google Shape;316;p28"/>
          <p:cNvCxnSpPr/>
          <p:nvPr/>
        </p:nvCxnSpPr>
        <p:spPr>
          <a:xfrm>
            <a:off x="4469000" y="1876864"/>
            <a:ext cx="0" cy="269100"/>
          </a:xfrm>
          <a:prstGeom prst="straightConnector1">
            <a:avLst/>
          </a:prstGeom>
          <a:noFill/>
          <a:ln cap="flat" cmpd="sng" w="28575">
            <a:solidFill>
              <a:srgbClr val="595959"/>
            </a:solidFill>
            <a:prstDash val="solid"/>
            <a:round/>
            <a:headEnd len="med" w="med" type="none"/>
            <a:tailEnd len="med" w="med" type="triangle"/>
          </a:ln>
        </p:spPr>
      </p:cxnSp>
      <p:sp>
        <p:nvSpPr>
          <p:cNvPr id="317" name="Google Shape;317;p28"/>
          <p:cNvSpPr txBox="1"/>
          <p:nvPr/>
        </p:nvSpPr>
        <p:spPr>
          <a:xfrm>
            <a:off x="4508725" y="1824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3</a:t>
            </a:r>
            <a:endParaRPr sz="1000">
              <a:latin typeface="Roboto"/>
              <a:ea typeface="Roboto"/>
              <a:cs typeface="Roboto"/>
              <a:sym typeface="Roboto"/>
            </a:endParaRPr>
          </a:p>
        </p:txBody>
      </p:sp>
      <p:cxnSp>
        <p:nvCxnSpPr>
          <p:cNvPr id="318" name="Google Shape;318;p28"/>
          <p:cNvCxnSpPr/>
          <p:nvPr/>
        </p:nvCxnSpPr>
        <p:spPr>
          <a:xfrm>
            <a:off x="1573396" y="2432444"/>
            <a:ext cx="440400" cy="5100"/>
          </a:xfrm>
          <a:prstGeom prst="straightConnector1">
            <a:avLst/>
          </a:prstGeom>
          <a:noFill/>
          <a:ln cap="flat" cmpd="sng" w="28575">
            <a:solidFill>
              <a:srgbClr val="595959"/>
            </a:solidFill>
            <a:prstDash val="solid"/>
            <a:round/>
            <a:headEnd len="med" w="med" type="none"/>
            <a:tailEnd len="med" w="med" type="triangle"/>
          </a:ln>
        </p:spPr>
      </p:cxnSp>
      <p:sp>
        <p:nvSpPr>
          <p:cNvPr id="319" name="Google Shape;319;p28"/>
          <p:cNvSpPr txBox="1"/>
          <p:nvPr/>
        </p:nvSpPr>
        <p:spPr>
          <a:xfrm>
            <a:off x="1689325" y="2052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1</a:t>
            </a:r>
            <a:endParaRPr sz="1000">
              <a:latin typeface="Roboto"/>
              <a:ea typeface="Roboto"/>
              <a:cs typeface="Roboto"/>
              <a:sym typeface="Roboto"/>
            </a:endParaRPr>
          </a:p>
        </p:txBody>
      </p:sp>
      <p:grpSp>
        <p:nvGrpSpPr>
          <p:cNvPr id="320" name="Google Shape;320;p28"/>
          <p:cNvGrpSpPr/>
          <p:nvPr/>
        </p:nvGrpSpPr>
        <p:grpSpPr>
          <a:xfrm>
            <a:off x="586500" y="1305025"/>
            <a:ext cx="1118700" cy="2543700"/>
            <a:chOff x="586500" y="1305025"/>
            <a:chExt cx="1118700" cy="2543700"/>
          </a:xfrm>
        </p:grpSpPr>
        <p:sp>
          <p:nvSpPr>
            <p:cNvPr id="321" name="Google Shape;321;p28"/>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322" name="Google Shape;322;p28"/>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323" name="Google Shape;323;p28"/>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324" name="Google Shape;324;p28"/>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325" name="Google Shape;325;p28"/>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326" name="Google Shape;326;p28"/>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327" name="Google Shape;327;p28"/>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328" name="Google Shape;328;p28"/>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9"/>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334" name="Google Shape;334;p29"/>
          <p:cNvSpPr txBox="1"/>
          <p:nvPr/>
        </p:nvSpPr>
        <p:spPr>
          <a:xfrm>
            <a:off x="667022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Hadoop</a:t>
            </a:r>
            <a:endParaRPr>
              <a:latin typeface="Roboto"/>
              <a:ea typeface="Roboto"/>
              <a:cs typeface="Roboto"/>
              <a:sym typeface="Roboto"/>
            </a:endParaRPr>
          </a:p>
        </p:txBody>
      </p:sp>
      <p:sp>
        <p:nvSpPr>
          <p:cNvPr id="335" name="Google Shape;335;p29"/>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36" name="Google Shape;336;p29"/>
          <p:cNvSpPr/>
          <p:nvPr/>
        </p:nvSpPr>
        <p:spPr>
          <a:xfrm>
            <a:off x="5831625" y="866600"/>
            <a:ext cx="28809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37" name="Google Shape;337;p29"/>
          <p:cNvSpPr/>
          <p:nvPr/>
        </p:nvSpPr>
        <p:spPr>
          <a:xfrm>
            <a:off x="2024550" y="2138787"/>
            <a:ext cx="986400" cy="7758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Driver</a:t>
            </a:r>
            <a:endParaRPr sz="1200">
              <a:latin typeface="Roboto"/>
              <a:ea typeface="Roboto"/>
              <a:cs typeface="Roboto"/>
              <a:sym typeface="Roboto"/>
            </a:endParaRPr>
          </a:p>
        </p:txBody>
      </p:sp>
      <p:sp>
        <p:nvSpPr>
          <p:cNvPr id="338" name="Google Shape;338;p29"/>
          <p:cNvSpPr/>
          <p:nvPr/>
        </p:nvSpPr>
        <p:spPr>
          <a:xfrm>
            <a:off x="3588600" y="1071975"/>
            <a:ext cx="1289400" cy="7758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Compiler</a:t>
            </a:r>
            <a:endParaRPr sz="1200">
              <a:latin typeface="Roboto"/>
              <a:ea typeface="Roboto"/>
              <a:cs typeface="Roboto"/>
              <a:sym typeface="Roboto"/>
            </a:endParaRPr>
          </a:p>
        </p:txBody>
      </p:sp>
      <p:sp>
        <p:nvSpPr>
          <p:cNvPr id="339" name="Google Shape;339;p29"/>
          <p:cNvSpPr/>
          <p:nvPr/>
        </p:nvSpPr>
        <p:spPr>
          <a:xfrm>
            <a:off x="3588600" y="2139850"/>
            <a:ext cx="1289400" cy="775800"/>
          </a:xfrm>
          <a:prstGeom prst="roundRect">
            <a:avLst>
              <a:gd fmla="val 16667" name="adj"/>
            </a:avLst>
          </a:prstGeom>
          <a:solidFill>
            <a:srgbClr val="FFF2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Metastore</a:t>
            </a:r>
            <a:endParaRPr sz="1200">
              <a:latin typeface="Roboto"/>
              <a:ea typeface="Roboto"/>
              <a:cs typeface="Roboto"/>
              <a:sym typeface="Roboto"/>
            </a:endParaRPr>
          </a:p>
        </p:txBody>
      </p:sp>
      <p:sp>
        <p:nvSpPr>
          <p:cNvPr id="340" name="Google Shape;340;p29"/>
          <p:cNvSpPr/>
          <p:nvPr/>
        </p:nvSpPr>
        <p:spPr>
          <a:xfrm>
            <a:off x="3588600" y="3221775"/>
            <a:ext cx="1289400" cy="775800"/>
          </a:xfrm>
          <a:prstGeom prst="roundRect">
            <a:avLst>
              <a:gd fmla="val 16667" name="adj"/>
            </a:avLst>
          </a:prstGeom>
          <a:solidFill>
            <a:srgbClr val="EAD1D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Execution</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Engine</a:t>
            </a:r>
            <a:endParaRPr sz="1200">
              <a:latin typeface="Roboto"/>
              <a:ea typeface="Roboto"/>
              <a:cs typeface="Roboto"/>
              <a:sym typeface="Roboto"/>
            </a:endParaRPr>
          </a:p>
        </p:txBody>
      </p:sp>
      <p:sp>
        <p:nvSpPr>
          <p:cNvPr id="341" name="Google Shape;341;p29"/>
          <p:cNvSpPr/>
          <p:nvPr/>
        </p:nvSpPr>
        <p:spPr>
          <a:xfrm>
            <a:off x="6063150" y="1482800"/>
            <a:ext cx="2439300" cy="1527900"/>
          </a:xfrm>
          <a:prstGeom prst="roundRect">
            <a:avLst>
              <a:gd fmla="val 16667" name="adj"/>
            </a:avLst>
          </a:prstGeom>
          <a:solidFill>
            <a:srgbClr val="D9D2E9"/>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HDFS</a:t>
            </a:r>
            <a:endParaRPr sz="1200">
              <a:latin typeface="Roboto"/>
              <a:ea typeface="Roboto"/>
              <a:cs typeface="Roboto"/>
              <a:sym typeface="Roboto"/>
            </a:endParaRPr>
          </a:p>
        </p:txBody>
      </p:sp>
      <p:sp>
        <p:nvSpPr>
          <p:cNvPr id="342" name="Google Shape;342;p29"/>
          <p:cNvSpPr/>
          <p:nvPr/>
        </p:nvSpPr>
        <p:spPr>
          <a:xfrm>
            <a:off x="6245100" y="2084600"/>
            <a:ext cx="852300" cy="378600"/>
          </a:xfrm>
          <a:prstGeom prst="roundRect">
            <a:avLst>
              <a:gd fmla="val 16667" name="adj"/>
            </a:avLst>
          </a:prstGeom>
          <a:solidFill>
            <a:srgbClr val="C9DAF8"/>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Namenode</a:t>
            </a:r>
            <a:endParaRPr sz="1000">
              <a:latin typeface="Roboto"/>
              <a:ea typeface="Roboto"/>
              <a:cs typeface="Roboto"/>
              <a:sym typeface="Roboto"/>
            </a:endParaRPr>
          </a:p>
        </p:txBody>
      </p:sp>
      <p:grpSp>
        <p:nvGrpSpPr>
          <p:cNvPr id="343" name="Google Shape;343;p29"/>
          <p:cNvGrpSpPr/>
          <p:nvPr/>
        </p:nvGrpSpPr>
        <p:grpSpPr>
          <a:xfrm>
            <a:off x="7388100" y="2008400"/>
            <a:ext cx="1004700" cy="531000"/>
            <a:chOff x="7388100" y="1932200"/>
            <a:chExt cx="1004700" cy="531000"/>
          </a:xfrm>
        </p:grpSpPr>
        <p:sp>
          <p:nvSpPr>
            <p:cNvPr id="344" name="Google Shape;344;p29"/>
            <p:cNvSpPr/>
            <p:nvPr/>
          </p:nvSpPr>
          <p:spPr>
            <a:xfrm>
              <a:off x="7388100" y="19322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345" name="Google Shape;345;p29"/>
            <p:cNvSpPr/>
            <p:nvPr/>
          </p:nvSpPr>
          <p:spPr>
            <a:xfrm>
              <a:off x="7464300" y="20084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346" name="Google Shape;346;p29"/>
            <p:cNvSpPr/>
            <p:nvPr/>
          </p:nvSpPr>
          <p:spPr>
            <a:xfrm>
              <a:off x="7540500" y="20846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Datanodes</a:t>
              </a:r>
              <a:endParaRPr sz="1000">
                <a:latin typeface="Roboto"/>
                <a:ea typeface="Roboto"/>
                <a:cs typeface="Roboto"/>
                <a:sym typeface="Roboto"/>
              </a:endParaRPr>
            </a:p>
          </p:txBody>
        </p:sp>
      </p:grpSp>
      <p:sp>
        <p:nvSpPr>
          <p:cNvPr id="347" name="Google Shape;347;p29"/>
          <p:cNvSpPr/>
          <p:nvPr/>
        </p:nvSpPr>
        <p:spPr>
          <a:xfrm>
            <a:off x="6063150" y="3311600"/>
            <a:ext cx="2439300" cy="478800"/>
          </a:xfrm>
          <a:prstGeom prst="roundRect">
            <a:avLst>
              <a:gd fmla="val 16667" name="adj"/>
            </a:avLst>
          </a:prstGeom>
          <a:solidFill>
            <a:srgbClr val="FCE5CD"/>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YARN</a:t>
            </a:r>
            <a:endParaRPr sz="1200">
              <a:latin typeface="Roboto"/>
              <a:ea typeface="Roboto"/>
              <a:cs typeface="Roboto"/>
              <a:sym typeface="Roboto"/>
            </a:endParaRPr>
          </a:p>
        </p:txBody>
      </p:sp>
      <p:cxnSp>
        <p:nvCxnSpPr>
          <p:cNvPr id="348" name="Google Shape;348;p29"/>
          <p:cNvCxnSpPr/>
          <p:nvPr/>
        </p:nvCxnSpPr>
        <p:spPr>
          <a:xfrm flipH="1" rot="10800000">
            <a:off x="2622371" y="1324244"/>
            <a:ext cx="759900" cy="651000"/>
          </a:xfrm>
          <a:prstGeom prst="straightConnector1">
            <a:avLst/>
          </a:prstGeom>
          <a:noFill/>
          <a:ln cap="flat" cmpd="sng" w="28575">
            <a:solidFill>
              <a:srgbClr val="595959"/>
            </a:solidFill>
            <a:prstDash val="solid"/>
            <a:round/>
            <a:headEnd len="med" w="med" type="none"/>
            <a:tailEnd len="med" w="med" type="triangle"/>
          </a:ln>
        </p:spPr>
      </p:cxnSp>
      <p:sp>
        <p:nvSpPr>
          <p:cNvPr id="349" name="Google Shape;349;p29"/>
          <p:cNvSpPr txBox="1"/>
          <p:nvPr/>
        </p:nvSpPr>
        <p:spPr>
          <a:xfrm>
            <a:off x="2603725" y="1443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2</a:t>
            </a:r>
            <a:endParaRPr sz="1000">
              <a:latin typeface="Roboto"/>
              <a:ea typeface="Roboto"/>
              <a:cs typeface="Roboto"/>
              <a:sym typeface="Roboto"/>
            </a:endParaRPr>
          </a:p>
        </p:txBody>
      </p:sp>
      <p:cxnSp>
        <p:nvCxnSpPr>
          <p:cNvPr id="350" name="Google Shape;350;p29"/>
          <p:cNvCxnSpPr/>
          <p:nvPr/>
        </p:nvCxnSpPr>
        <p:spPr>
          <a:xfrm>
            <a:off x="4469000" y="1876864"/>
            <a:ext cx="0" cy="269100"/>
          </a:xfrm>
          <a:prstGeom prst="straightConnector1">
            <a:avLst/>
          </a:prstGeom>
          <a:noFill/>
          <a:ln cap="flat" cmpd="sng" w="28575">
            <a:solidFill>
              <a:srgbClr val="595959"/>
            </a:solidFill>
            <a:prstDash val="solid"/>
            <a:round/>
            <a:headEnd len="med" w="med" type="none"/>
            <a:tailEnd len="med" w="med" type="triangle"/>
          </a:ln>
        </p:spPr>
      </p:cxnSp>
      <p:sp>
        <p:nvSpPr>
          <p:cNvPr id="351" name="Google Shape;351;p29"/>
          <p:cNvSpPr txBox="1"/>
          <p:nvPr/>
        </p:nvSpPr>
        <p:spPr>
          <a:xfrm>
            <a:off x="4508725" y="1824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3</a:t>
            </a:r>
            <a:endParaRPr sz="1000">
              <a:latin typeface="Roboto"/>
              <a:ea typeface="Roboto"/>
              <a:cs typeface="Roboto"/>
              <a:sym typeface="Roboto"/>
            </a:endParaRPr>
          </a:p>
        </p:txBody>
      </p:sp>
      <p:cxnSp>
        <p:nvCxnSpPr>
          <p:cNvPr id="352" name="Google Shape;352;p29"/>
          <p:cNvCxnSpPr/>
          <p:nvPr/>
        </p:nvCxnSpPr>
        <p:spPr>
          <a:xfrm rot="10800000">
            <a:off x="4011800" y="1843411"/>
            <a:ext cx="0" cy="280200"/>
          </a:xfrm>
          <a:prstGeom prst="straightConnector1">
            <a:avLst/>
          </a:prstGeom>
          <a:noFill/>
          <a:ln cap="flat" cmpd="sng" w="28575">
            <a:solidFill>
              <a:srgbClr val="595959"/>
            </a:solidFill>
            <a:prstDash val="solid"/>
            <a:round/>
            <a:headEnd len="med" w="med" type="none"/>
            <a:tailEnd len="med" w="med" type="triangle"/>
          </a:ln>
        </p:spPr>
      </p:cxnSp>
      <p:sp>
        <p:nvSpPr>
          <p:cNvPr id="353" name="Google Shape;353;p29"/>
          <p:cNvSpPr txBox="1"/>
          <p:nvPr/>
        </p:nvSpPr>
        <p:spPr>
          <a:xfrm>
            <a:off x="3670525" y="1824275"/>
            <a:ext cx="26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4</a:t>
            </a:r>
            <a:endParaRPr sz="1000">
              <a:latin typeface="Roboto"/>
              <a:ea typeface="Roboto"/>
              <a:cs typeface="Roboto"/>
              <a:sym typeface="Roboto"/>
            </a:endParaRPr>
          </a:p>
        </p:txBody>
      </p:sp>
      <p:cxnSp>
        <p:nvCxnSpPr>
          <p:cNvPr id="354" name="Google Shape;354;p29"/>
          <p:cNvCxnSpPr/>
          <p:nvPr/>
        </p:nvCxnSpPr>
        <p:spPr>
          <a:xfrm>
            <a:off x="1573396" y="2432444"/>
            <a:ext cx="440400" cy="5100"/>
          </a:xfrm>
          <a:prstGeom prst="straightConnector1">
            <a:avLst/>
          </a:prstGeom>
          <a:noFill/>
          <a:ln cap="flat" cmpd="sng" w="28575">
            <a:solidFill>
              <a:srgbClr val="595959"/>
            </a:solidFill>
            <a:prstDash val="solid"/>
            <a:round/>
            <a:headEnd len="med" w="med" type="none"/>
            <a:tailEnd len="med" w="med" type="triangle"/>
          </a:ln>
        </p:spPr>
      </p:cxnSp>
      <p:sp>
        <p:nvSpPr>
          <p:cNvPr id="355" name="Google Shape;355;p29"/>
          <p:cNvSpPr txBox="1"/>
          <p:nvPr/>
        </p:nvSpPr>
        <p:spPr>
          <a:xfrm>
            <a:off x="1689325" y="2052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1</a:t>
            </a:r>
            <a:endParaRPr sz="1000">
              <a:latin typeface="Roboto"/>
              <a:ea typeface="Roboto"/>
              <a:cs typeface="Roboto"/>
              <a:sym typeface="Roboto"/>
            </a:endParaRPr>
          </a:p>
        </p:txBody>
      </p:sp>
      <p:grpSp>
        <p:nvGrpSpPr>
          <p:cNvPr id="356" name="Google Shape;356;p29"/>
          <p:cNvGrpSpPr/>
          <p:nvPr/>
        </p:nvGrpSpPr>
        <p:grpSpPr>
          <a:xfrm>
            <a:off x="586500" y="1305025"/>
            <a:ext cx="1118700" cy="2543700"/>
            <a:chOff x="586500" y="1305025"/>
            <a:chExt cx="1118700" cy="2543700"/>
          </a:xfrm>
        </p:grpSpPr>
        <p:sp>
          <p:nvSpPr>
            <p:cNvPr id="357" name="Google Shape;357;p29"/>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358" name="Google Shape;358;p29"/>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359" name="Google Shape;359;p29"/>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360" name="Google Shape;360;p29"/>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361" name="Google Shape;361;p29"/>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362" name="Google Shape;362;p29"/>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363" name="Google Shape;363;p29"/>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364" name="Google Shape;364;p29"/>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0"/>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370" name="Google Shape;370;p30"/>
          <p:cNvSpPr txBox="1"/>
          <p:nvPr/>
        </p:nvSpPr>
        <p:spPr>
          <a:xfrm>
            <a:off x="667022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Hadoop</a:t>
            </a:r>
            <a:endParaRPr>
              <a:latin typeface="Roboto"/>
              <a:ea typeface="Roboto"/>
              <a:cs typeface="Roboto"/>
              <a:sym typeface="Roboto"/>
            </a:endParaRPr>
          </a:p>
        </p:txBody>
      </p:sp>
      <p:sp>
        <p:nvSpPr>
          <p:cNvPr id="371" name="Google Shape;371;p30"/>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2" name="Google Shape;372;p30"/>
          <p:cNvSpPr/>
          <p:nvPr/>
        </p:nvSpPr>
        <p:spPr>
          <a:xfrm>
            <a:off x="5831625" y="866600"/>
            <a:ext cx="28809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3" name="Google Shape;373;p30"/>
          <p:cNvSpPr/>
          <p:nvPr/>
        </p:nvSpPr>
        <p:spPr>
          <a:xfrm>
            <a:off x="2024550" y="2138787"/>
            <a:ext cx="986400" cy="7758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Driver</a:t>
            </a:r>
            <a:endParaRPr sz="1200">
              <a:latin typeface="Roboto"/>
              <a:ea typeface="Roboto"/>
              <a:cs typeface="Roboto"/>
              <a:sym typeface="Roboto"/>
            </a:endParaRPr>
          </a:p>
        </p:txBody>
      </p:sp>
      <p:sp>
        <p:nvSpPr>
          <p:cNvPr id="374" name="Google Shape;374;p30"/>
          <p:cNvSpPr/>
          <p:nvPr/>
        </p:nvSpPr>
        <p:spPr>
          <a:xfrm>
            <a:off x="3588600" y="1071975"/>
            <a:ext cx="1289400" cy="7758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Compiler</a:t>
            </a:r>
            <a:endParaRPr sz="1200">
              <a:latin typeface="Roboto"/>
              <a:ea typeface="Roboto"/>
              <a:cs typeface="Roboto"/>
              <a:sym typeface="Roboto"/>
            </a:endParaRPr>
          </a:p>
        </p:txBody>
      </p:sp>
      <p:sp>
        <p:nvSpPr>
          <p:cNvPr id="375" name="Google Shape;375;p30"/>
          <p:cNvSpPr/>
          <p:nvPr/>
        </p:nvSpPr>
        <p:spPr>
          <a:xfrm>
            <a:off x="3588600" y="2139850"/>
            <a:ext cx="1289400" cy="775800"/>
          </a:xfrm>
          <a:prstGeom prst="roundRect">
            <a:avLst>
              <a:gd fmla="val 16667" name="adj"/>
            </a:avLst>
          </a:prstGeom>
          <a:solidFill>
            <a:srgbClr val="FFF2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Metastore</a:t>
            </a:r>
            <a:endParaRPr sz="1200">
              <a:latin typeface="Roboto"/>
              <a:ea typeface="Roboto"/>
              <a:cs typeface="Roboto"/>
              <a:sym typeface="Roboto"/>
            </a:endParaRPr>
          </a:p>
        </p:txBody>
      </p:sp>
      <p:sp>
        <p:nvSpPr>
          <p:cNvPr id="376" name="Google Shape;376;p30"/>
          <p:cNvSpPr/>
          <p:nvPr/>
        </p:nvSpPr>
        <p:spPr>
          <a:xfrm>
            <a:off x="3588600" y="3221775"/>
            <a:ext cx="1289400" cy="775800"/>
          </a:xfrm>
          <a:prstGeom prst="roundRect">
            <a:avLst>
              <a:gd fmla="val 16667" name="adj"/>
            </a:avLst>
          </a:prstGeom>
          <a:solidFill>
            <a:srgbClr val="EAD1D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Execution</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Engine</a:t>
            </a:r>
            <a:endParaRPr sz="1200">
              <a:latin typeface="Roboto"/>
              <a:ea typeface="Roboto"/>
              <a:cs typeface="Roboto"/>
              <a:sym typeface="Roboto"/>
            </a:endParaRPr>
          </a:p>
        </p:txBody>
      </p:sp>
      <p:sp>
        <p:nvSpPr>
          <p:cNvPr id="377" name="Google Shape;377;p30"/>
          <p:cNvSpPr/>
          <p:nvPr/>
        </p:nvSpPr>
        <p:spPr>
          <a:xfrm>
            <a:off x="6063150" y="1482800"/>
            <a:ext cx="2439300" cy="1527900"/>
          </a:xfrm>
          <a:prstGeom prst="roundRect">
            <a:avLst>
              <a:gd fmla="val 16667" name="adj"/>
            </a:avLst>
          </a:prstGeom>
          <a:solidFill>
            <a:srgbClr val="D9D2E9"/>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HDFS</a:t>
            </a:r>
            <a:endParaRPr sz="1200">
              <a:latin typeface="Roboto"/>
              <a:ea typeface="Roboto"/>
              <a:cs typeface="Roboto"/>
              <a:sym typeface="Roboto"/>
            </a:endParaRPr>
          </a:p>
        </p:txBody>
      </p:sp>
      <p:sp>
        <p:nvSpPr>
          <p:cNvPr id="378" name="Google Shape;378;p30"/>
          <p:cNvSpPr/>
          <p:nvPr/>
        </p:nvSpPr>
        <p:spPr>
          <a:xfrm>
            <a:off x="6245100" y="2084600"/>
            <a:ext cx="852300" cy="378600"/>
          </a:xfrm>
          <a:prstGeom prst="roundRect">
            <a:avLst>
              <a:gd fmla="val 16667" name="adj"/>
            </a:avLst>
          </a:prstGeom>
          <a:solidFill>
            <a:srgbClr val="C9DAF8"/>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Namenode</a:t>
            </a:r>
            <a:endParaRPr sz="1000">
              <a:latin typeface="Roboto"/>
              <a:ea typeface="Roboto"/>
              <a:cs typeface="Roboto"/>
              <a:sym typeface="Roboto"/>
            </a:endParaRPr>
          </a:p>
        </p:txBody>
      </p:sp>
      <p:grpSp>
        <p:nvGrpSpPr>
          <p:cNvPr id="379" name="Google Shape;379;p30"/>
          <p:cNvGrpSpPr/>
          <p:nvPr/>
        </p:nvGrpSpPr>
        <p:grpSpPr>
          <a:xfrm>
            <a:off x="7388100" y="2008400"/>
            <a:ext cx="1004700" cy="531000"/>
            <a:chOff x="7388100" y="1932200"/>
            <a:chExt cx="1004700" cy="531000"/>
          </a:xfrm>
        </p:grpSpPr>
        <p:sp>
          <p:nvSpPr>
            <p:cNvPr id="380" name="Google Shape;380;p30"/>
            <p:cNvSpPr/>
            <p:nvPr/>
          </p:nvSpPr>
          <p:spPr>
            <a:xfrm>
              <a:off x="7388100" y="19322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381" name="Google Shape;381;p30"/>
            <p:cNvSpPr/>
            <p:nvPr/>
          </p:nvSpPr>
          <p:spPr>
            <a:xfrm>
              <a:off x="7464300" y="20084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382" name="Google Shape;382;p30"/>
            <p:cNvSpPr/>
            <p:nvPr/>
          </p:nvSpPr>
          <p:spPr>
            <a:xfrm>
              <a:off x="7540500" y="20846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Datanodes</a:t>
              </a:r>
              <a:endParaRPr sz="1000">
                <a:latin typeface="Roboto"/>
                <a:ea typeface="Roboto"/>
                <a:cs typeface="Roboto"/>
                <a:sym typeface="Roboto"/>
              </a:endParaRPr>
            </a:p>
          </p:txBody>
        </p:sp>
      </p:grpSp>
      <p:sp>
        <p:nvSpPr>
          <p:cNvPr id="383" name="Google Shape;383;p30"/>
          <p:cNvSpPr/>
          <p:nvPr/>
        </p:nvSpPr>
        <p:spPr>
          <a:xfrm>
            <a:off x="6063150" y="3311600"/>
            <a:ext cx="2439300" cy="478800"/>
          </a:xfrm>
          <a:prstGeom prst="roundRect">
            <a:avLst>
              <a:gd fmla="val 16667" name="adj"/>
            </a:avLst>
          </a:prstGeom>
          <a:solidFill>
            <a:srgbClr val="FCE5CD"/>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YARN</a:t>
            </a:r>
            <a:endParaRPr sz="1200">
              <a:latin typeface="Roboto"/>
              <a:ea typeface="Roboto"/>
              <a:cs typeface="Roboto"/>
              <a:sym typeface="Roboto"/>
            </a:endParaRPr>
          </a:p>
        </p:txBody>
      </p:sp>
      <p:cxnSp>
        <p:nvCxnSpPr>
          <p:cNvPr id="384" name="Google Shape;384;p30"/>
          <p:cNvCxnSpPr/>
          <p:nvPr/>
        </p:nvCxnSpPr>
        <p:spPr>
          <a:xfrm flipH="1" rot="10800000">
            <a:off x="2622371" y="1324244"/>
            <a:ext cx="759900" cy="651000"/>
          </a:xfrm>
          <a:prstGeom prst="straightConnector1">
            <a:avLst/>
          </a:prstGeom>
          <a:noFill/>
          <a:ln cap="flat" cmpd="sng" w="28575">
            <a:solidFill>
              <a:srgbClr val="595959"/>
            </a:solidFill>
            <a:prstDash val="solid"/>
            <a:round/>
            <a:headEnd len="med" w="med" type="none"/>
            <a:tailEnd len="med" w="med" type="triangle"/>
          </a:ln>
        </p:spPr>
      </p:cxnSp>
      <p:sp>
        <p:nvSpPr>
          <p:cNvPr id="385" name="Google Shape;385;p30"/>
          <p:cNvSpPr txBox="1"/>
          <p:nvPr/>
        </p:nvSpPr>
        <p:spPr>
          <a:xfrm>
            <a:off x="2603725" y="1443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2</a:t>
            </a:r>
            <a:endParaRPr sz="1000">
              <a:latin typeface="Roboto"/>
              <a:ea typeface="Roboto"/>
              <a:cs typeface="Roboto"/>
              <a:sym typeface="Roboto"/>
            </a:endParaRPr>
          </a:p>
        </p:txBody>
      </p:sp>
      <p:cxnSp>
        <p:nvCxnSpPr>
          <p:cNvPr id="386" name="Google Shape;386;p30"/>
          <p:cNvCxnSpPr/>
          <p:nvPr/>
        </p:nvCxnSpPr>
        <p:spPr>
          <a:xfrm>
            <a:off x="4469000" y="1876864"/>
            <a:ext cx="0" cy="269100"/>
          </a:xfrm>
          <a:prstGeom prst="straightConnector1">
            <a:avLst/>
          </a:prstGeom>
          <a:noFill/>
          <a:ln cap="flat" cmpd="sng" w="28575">
            <a:solidFill>
              <a:srgbClr val="595959"/>
            </a:solidFill>
            <a:prstDash val="solid"/>
            <a:round/>
            <a:headEnd len="med" w="med" type="none"/>
            <a:tailEnd len="med" w="med" type="triangle"/>
          </a:ln>
        </p:spPr>
      </p:cxnSp>
      <p:sp>
        <p:nvSpPr>
          <p:cNvPr id="387" name="Google Shape;387;p30"/>
          <p:cNvSpPr txBox="1"/>
          <p:nvPr/>
        </p:nvSpPr>
        <p:spPr>
          <a:xfrm>
            <a:off x="4508725" y="1824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3</a:t>
            </a:r>
            <a:endParaRPr sz="1000">
              <a:latin typeface="Roboto"/>
              <a:ea typeface="Roboto"/>
              <a:cs typeface="Roboto"/>
              <a:sym typeface="Roboto"/>
            </a:endParaRPr>
          </a:p>
        </p:txBody>
      </p:sp>
      <p:cxnSp>
        <p:nvCxnSpPr>
          <p:cNvPr id="388" name="Google Shape;388;p30"/>
          <p:cNvCxnSpPr/>
          <p:nvPr/>
        </p:nvCxnSpPr>
        <p:spPr>
          <a:xfrm rot="10800000">
            <a:off x="4011800" y="1843411"/>
            <a:ext cx="0" cy="280200"/>
          </a:xfrm>
          <a:prstGeom prst="straightConnector1">
            <a:avLst/>
          </a:prstGeom>
          <a:noFill/>
          <a:ln cap="flat" cmpd="sng" w="28575">
            <a:solidFill>
              <a:srgbClr val="595959"/>
            </a:solidFill>
            <a:prstDash val="solid"/>
            <a:round/>
            <a:headEnd len="med" w="med" type="none"/>
            <a:tailEnd len="med" w="med" type="triangle"/>
          </a:ln>
        </p:spPr>
      </p:cxnSp>
      <p:sp>
        <p:nvSpPr>
          <p:cNvPr id="389" name="Google Shape;389;p30"/>
          <p:cNvSpPr txBox="1"/>
          <p:nvPr/>
        </p:nvSpPr>
        <p:spPr>
          <a:xfrm>
            <a:off x="3670525" y="1824275"/>
            <a:ext cx="26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4</a:t>
            </a:r>
            <a:endParaRPr sz="1000">
              <a:latin typeface="Roboto"/>
              <a:ea typeface="Roboto"/>
              <a:cs typeface="Roboto"/>
              <a:sym typeface="Roboto"/>
            </a:endParaRPr>
          </a:p>
        </p:txBody>
      </p:sp>
      <p:cxnSp>
        <p:nvCxnSpPr>
          <p:cNvPr id="390" name="Google Shape;390;p30"/>
          <p:cNvCxnSpPr/>
          <p:nvPr/>
        </p:nvCxnSpPr>
        <p:spPr>
          <a:xfrm flipH="1">
            <a:off x="2869043" y="1649760"/>
            <a:ext cx="409500" cy="362400"/>
          </a:xfrm>
          <a:prstGeom prst="straightConnector1">
            <a:avLst/>
          </a:prstGeom>
          <a:noFill/>
          <a:ln cap="flat" cmpd="sng" w="28575">
            <a:solidFill>
              <a:srgbClr val="595959"/>
            </a:solidFill>
            <a:prstDash val="solid"/>
            <a:round/>
            <a:headEnd len="med" w="med" type="none"/>
            <a:tailEnd len="med" w="med" type="triangle"/>
          </a:ln>
        </p:spPr>
      </p:cxnSp>
      <p:sp>
        <p:nvSpPr>
          <p:cNvPr id="391" name="Google Shape;391;p30"/>
          <p:cNvSpPr txBox="1"/>
          <p:nvPr/>
        </p:nvSpPr>
        <p:spPr>
          <a:xfrm>
            <a:off x="3137125" y="1671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5</a:t>
            </a:r>
            <a:endParaRPr sz="1000">
              <a:latin typeface="Roboto"/>
              <a:ea typeface="Roboto"/>
              <a:cs typeface="Roboto"/>
              <a:sym typeface="Roboto"/>
            </a:endParaRPr>
          </a:p>
        </p:txBody>
      </p:sp>
      <p:cxnSp>
        <p:nvCxnSpPr>
          <p:cNvPr id="392" name="Google Shape;392;p30"/>
          <p:cNvCxnSpPr/>
          <p:nvPr/>
        </p:nvCxnSpPr>
        <p:spPr>
          <a:xfrm>
            <a:off x="1573396" y="2432444"/>
            <a:ext cx="440400" cy="5100"/>
          </a:xfrm>
          <a:prstGeom prst="straightConnector1">
            <a:avLst/>
          </a:prstGeom>
          <a:noFill/>
          <a:ln cap="flat" cmpd="sng" w="28575">
            <a:solidFill>
              <a:srgbClr val="595959"/>
            </a:solidFill>
            <a:prstDash val="solid"/>
            <a:round/>
            <a:headEnd len="med" w="med" type="none"/>
            <a:tailEnd len="med" w="med" type="triangle"/>
          </a:ln>
        </p:spPr>
      </p:cxnSp>
      <p:sp>
        <p:nvSpPr>
          <p:cNvPr id="393" name="Google Shape;393;p30"/>
          <p:cNvSpPr txBox="1"/>
          <p:nvPr/>
        </p:nvSpPr>
        <p:spPr>
          <a:xfrm>
            <a:off x="1689325" y="2052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1</a:t>
            </a:r>
            <a:endParaRPr sz="1000">
              <a:latin typeface="Roboto"/>
              <a:ea typeface="Roboto"/>
              <a:cs typeface="Roboto"/>
              <a:sym typeface="Roboto"/>
            </a:endParaRPr>
          </a:p>
        </p:txBody>
      </p:sp>
      <p:grpSp>
        <p:nvGrpSpPr>
          <p:cNvPr id="394" name="Google Shape;394;p30"/>
          <p:cNvGrpSpPr/>
          <p:nvPr/>
        </p:nvGrpSpPr>
        <p:grpSpPr>
          <a:xfrm>
            <a:off x="586500" y="1305025"/>
            <a:ext cx="1118700" cy="2543700"/>
            <a:chOff x="586500" y="1305025"/>
            <a:chExt cx="1118700" cy="2543700"/>
          </a:xfrm>
        </p:grpSpPr>
        <p:sp>
          <p:nvSpPr>
            <p:cNvPr id="395" name="Google Shape;395;p30"/>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396" name="Google Shape;396;p30"/>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397" name="Google Shape;397;p30"/>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398" name="Google Shape;398;p30"/>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399" name="Google Shape;399;p30"/>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400" name="Google Shape;400;p30"/>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401" name="Google Shape;401;p30"/>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402" name="Google Shape;402;p30"/>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1"/>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408" name="Google Shape;408;p31"/>
          <p:cNvSpPr txBox="1"/>
          <p:nvPr/>
        </p:nvSpPr>
        <p:spPr>
          <a:xfrm>
            <a:off x="667022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Hadoop</a:t>
            </a:r>
            <a:endParaRPr>
              <a:latin typeface="Roboto"/>
              <a:ea typeface="Roboto"/>
              <a:cs typeface="Roboto"/>
              <a:sym typeface="Roboto"/>
            </a:endParaRPr>
          </a:p>
        </p:txBody>
      </p:sp>
      <p:sp>
        <p:nvSpPr>
          <p:cNvPr id="409" name="Google Shape;409;p31"/>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0" name="Google Shape;410;p31"/>
          <p:cNvSpPr/>
          <p:nvPr/>
        </p:nvSpPr>
        <p:spPr>
          <a:xfrm>
            <a:off x="5831625" y="866600"/>
            <a:ext cx="28809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1" name="Google Shape;411;p31"/>
          <p:cNvSpPr/>
          <p:nvPr/>
        </p:nvSpPr>
        <p:spPr>
          <a:xfrm>
            <a:off x="2024550" y="2138787"/>
            <a:ext cx="986400" cy="7758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Driver</a:t>
            </a:r>
            <a:endParaRPr sz="1200">
              <a:latin typeface="Roboto"/>
              <a:ea typeface="Roboto"/>
              <a:cs typeface="Roboto"/>
              <a:sym typeface="Roboto"/>
            </a:endParaRPr>
          </a:p>
        </p:txBody>
      </p:sp>
      <p:sp>
        <p:nvSpPr>
          <p:cNvPr id="412" name="Google Shape;412;p31"/>
          <p:cNvSpPr/>
          <p:nvPr/>
        </p:nvSpPr>
        <p:spPr>
          <a:xfrm>
            <a:off x="3588600" y="1071975"/>
            <a:ext cx="1289400" cy="7758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Compiler</a:t>
            </a:r>
            <a:endParaRPr sz="1200">
              <a:latin typeface="Roboto"/>
              <a:ea typeface="Roboto"/>
              <a:cs typeface="Roboto"/>
              <a:sym typeface="Roboto"/>
            </a:endParaRPr>
          </a:p>
        </p:txBody>
      </p:sp>
      <p:sp>
        <p:nvSpPr>
          <p:cNvPr id="413" name="Google Shape;413;p31"/>
          <p:cNvSpPr/>
          <p:nvPr/>
        </p:nvSpPr>
        <p:spPr>
          <a:xfrm>
            <a:off x="3588600" y="2139850"/>
            <a:ext cx="1289400" cy="775800"/>
          </a:xfrm>
          <a:prstGeom prst="roundRect">
            <a:avLst>
              <a:gd fmla="val 16667" name="adj"/>
            </a:avLst>
          </a:prstGeom>
          <a:solidFill>
            <a:srgbClr val="FFF2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Metastore</a:t>
            </a:r>
            <a:endParaRPr sz="1200">
              <a:latin typeface="Roboto"/>
              <a:ea typeface="Roboto"/>
              <a:cs typeface="Roboto"/>
              <a:sym typeface="Roboto"/>
            </a:endParaRPr>
          </a:p>
        </p:txBody>
      </p:sp>
      <p:sp>
        <p:nvSpPr>
          <p:cNvPr id="414" name="Google Shape;414;p31"/>
          <p:cNvSpPr/>
          <p:nvPr/>
        </p:nvSpPr>
        <p:spPr>
          <a:xfrm>
            <a:off x="3588600" y="3221775"/>
            <a:ext cx="1289400" cy="775800"/>
          </a:xfrm>
          <a:prstGeom prst="roundRect">
            <a:avLst>
              <a:gd fmla="val 16667" name="adj"/>
            </a:avLst>
          </a:prstGeom>
          <a:solidFill>
            <a:srgbClr val="EAD1D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Execution</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Engine</a:t>
            </a:r>
            <a:endParaRPr sz="1200">
              <a:latin typeface="Roboto"/>
              <a:ea typeface="Roboto"/>
              <a:cs typeface="Roboto"/>
              <a:sym typeface="Roboto"/>
            </a:endParaRPr>
          </a:p>
        </p:txBody>
      </p:sp>
      <p:sp>
        <p:nvSpPr>
          <p:cNvPr id="415" name="Google Shape;415;p31"/>
          <p:cNvSpPr/>
          <p:nvPr/>
        </p:nvSpPr>
        <p:spPr>
          <a:xfrm>
            <a:off x="6063150" y="1482800"/>
            <a:ext cx="2439300" cy="1527900"/>
          </a:xfrm>
          <a:prstGeom prst="roundRect">
            <a:avLst>
              <a:gd fmla="val 16667" name="adj"/>
            </a:avLst>
          </a:prstGeom>
          <a:solidFill>
            <a:srgbClr val="D9D2E9"/>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HDFS</a:t>
            </a:r>
            <a:endParaRPr sz="1200">
              <a:latin typeface="Roboto"/>
              <a:ea typeface="Roboto"/>
              <a:cs typeface="Roboto"/>
              <a:sym typeface="Roboto"/>
            </a:endParaRPr>
          </a:p>
        </p:txBody>
      </p:sp>
      <p:sp>
        <p:nvSpPr>
          <p:cNvPr id="416" name="Google Shape;416;p31"/>
          <p:cNvSpPr/>
          <p:nvPr/>
        </p:nvSpPr>
        <p:spPr>
          <a:xfrm>
            <a:off x="6245100" y="2084600"/>
            <a:ext cx="852300" cy="378600"/>
          </a:xfrm>
          <a:prstGeom prst="roundRect">
            <a:avLst>
              <a:gd fmla="val 16667" name="adj"/>
            </a:avLst>
          </a:prstGeom>
          <a:solidFill>
            <a:srgbClr val="C9DAF8"/>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Namenode</a:t>
            </a:r>
            <a:endParaRPr sz="1000">
              <a:latin typeface="Roboto"/>
              <a:ea typeface="Roboto"/>
              <a:cs typeface="Roboto"/>
              <a:sym typeface="Roboto"/>
            </a:endParaRPr>
          </a:p>
        </p:txBody>
      </p:sp>
      <p:grpSp>
        <p:nvGrpSpPr>
          <p:cNvPr id="417" name="Google Shape;417;p31"/>
          <p:cNvGrpSpPr/>
          <p:nvPr/>
        </p:nvGrpSpPr>
        <p:grpSpPr>
          <a:xfrm>
            <a:off x="7388100" y="2008400"/>
            <a:ext cx="1004700" cy="531000"/>
            <a:chOff x="7388100" y="1932200"/>
            <a:chExt cx="1004700" cy="531000"/>
          </a:xfrm>
        </p:grpSpPr>
        <p:sp>
          <p:nvSpPr>
            <p:cNvPr id="418" name="Google Shape;418;p31"/>
            <p:cNvSpPr/>
            <p:nvPr/>
          </p:nvSpPr>
          <p:spPr>
            <a:xfrm>
              <a:off x="7388100" y="19322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419" name="Google Shape;419;p31"/>
            <p:cNvSpPr/>
            <p:nvPr/>
          </p:nvSpPr>
          <p:spPr>
            <a:xfrm>
              <a:off x="7464300" y="20084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420" name="Google Shape;420;p31"/>
            <p:cNvSpPr/>
            <p:nvPr/>
          </p:nvSpPr>
          <p:spPr>
            <a:xfrm>
              <a:off x="7540500" y="20846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Datanodes</a:t>
              </a:r>
              <a:endParaRPr sz="1000">
                <a:latin typeface="Roboto"/>
                <a:ea typeface="Roboto"/>
                <a:cs typeface="Roboto"/>
                <a:sym typeface="Roboto"/>
              </a:endParaRPr>
            </a:p>
          </p:txBody>
        </p:sp>
      </p:grpSp>
      <p:sp>
        <p:nvSpPr>
          <p:cNvPr id="421" name="Google Shape;421;p31"/>
          <p:cNvSpPr/>
          <p:nvPr/>
        </p:nvSpPr>
        <p:spPr>
          <a:xfrm>
            <a:off x="6063150" y="3311600"/>
            <a:ext cx="2439300" cy="478800"/>
          </a:xfrm>
          <a:prstGeom prst="roundRect">
            <a:avLst>
              <a:gd fmla="val 16667" name="adj"/>
            </a:avLst>
          </a:prstGeom>
          <a:solidFill>
            <a:srgbClr val="FCE5CD"/>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YARN</a:t>
            </a:r>
            <a:endParaRPr sz="1200">
              <a:latin typeface="Roboto"/>
              <a:ea typeface="Roboto"/>
              <a:cs typeface="Roboto"/>
              <a:sym typeface="Roboto"/>
            </a:endParaRPr>
          </a:p>
        </p:txBody>
      </p:sp>
      <p:cxnSp>
        <p:nvCxnSpPr>
          <p:cNvPr id="422" name="Google Shape;422;p31"/>
          <p:cNvCxnSpPr/>
          <p:nvPr/>
        </p:nvCxnSpPr>
        <p:spPr>
          <a:xfrm flipH="1" rot="10800000">
            <a:off x="2622371" y="1324244"/>
            <a:ext cx="759900" cy="651000"/>
          </a:xfrm>
          <a:prstGeom prst="straightConnector1">
            <a:avLst/>
          </a:prstGeom>
          <a:noFill/>
          <a:ln cap="flat" cmpd="sng" w="28575">
            <a:solidFill>
              <a:srgbClr val="595959"/>
            </a:solidFill>
            <a:prstDash val="solid"/>
            <a:round/>
            <a:headEnd len="med" w="med" type="none"/>
            <a:tailEnd len="med" w="med" type="triangle"/>
          </a:ln>
        </p:spPr>
      </p:cxnSp>
      <p:sp>
        <p:nvSpPr>
          <p:cNvPr id="423" name="Google Shape;423;p31"/>
          <p:cNvSpPr txBox="1"/>
          <p:nvPr/>
        </p:nvSpPr>
        <p:spPr>
          <a:xfrm>
            <a:off x="2603725" y="1443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2</a:t>
            </a:r>
            <a:endParaRPr sz="1000">
              <a:latin typeface="Roboto"/>
              <a:ea typeface="Roboto"/>
              <a:cs typeface="Roboto"/>
              <a:sym typeface="Roboto"/>
            </a:endParaRPr>
          </a:p>
        </p:txBody>
      </p:sp>
      <p:cxnSp>
        <p:nvCxnSpPr>
          <p:cNvPr id="424" name="Google Shape;424;p31"/>
          <p:cNvCxnSpPr/>
          <p:nvPr/>
        </p:nvCxnSpPr>
        <p:spPr>
          <a:xfrm>
            <a:off x="4469000" y="1876864"/>
            <a:ext cx="0" cy="269100"/>
          </a:xfrm>
          <a:prstGeom prst="straightConnector1">
            <a:avLst/>
          </a:prstGeom>
          <a:noFill/>
          <a:ln cap="flat" cmpd="sng" w="28575">
            <a:solidFill>
              <a:srgbClr val="595959"/>
            </a:solidFill>
            <a:prstDash val="solid"/>
            <a:round/>
            <a:headEnd len="med" w="med" type="none"/>
            <a:tailEnd len="med" w="med" type="triangle"/>
          </a:ln>
        </p:spPr>
      </p:cxnSp>
      <p:sp>
        <p:nvSpPr>
          <p:cNvPr id="425" name="Google Shape;425;p31"/>
          <p:cNvSpPr txBox="1"/>
          <p:nvPr/>
        </p:nvSpPr>
        <p:spPr>
          <a:xfrm>
            <a:off x="4508725" y="1824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3</a:t>
            </a:r>
            <a:endParaRPr sz="1000">
              <a:latin typeface="Roboto"/>
              <a:ea typeface="Roboto"/>
              <a:cs typeface="Roboto"/>
              <a:sym typeface="Roboto"/>
            </a:endParaRPr>
          </a:p>
        </p:txBody>
      </p:sp>
      <p:cxnSp>
        <p:nvCxnSpPr>
          <p:cNvPr id="426" name="Google Shape;426;p31"/>
          <p:cNvCxnSpPr/>
          <p:nvPr/>
        </p:nvCxnSpPr>
        <p:spPr>
          <a:xfrm rot="10800000">
            <a:off x="4011800" y="1843411"/>
            <a:ext cx="0" cy="280200"/>
          </a:xfrm>
          <a:prstGeom prst="straightConnector1">
            <a:avLst/>
          </a:prstGeom>
          <a:noFill/>
          <a:ln cap="flat" cmpd="sng" w="28575">
            <a:solidFill>
              <a:srgbClr val="595959"/>
            </a:solidFill>
            <a:prstDash val="solid"/>
            <a:round/>
            <a:headEnd len="med" w="med" type="none"/>
            <a:tailEnd len="med" w="med" type="triangle"/>
          </a:ln>
        </p:spPr>
      </p:cxnSp>
      <p:sp>
        <p:nvSpPr>
          <p:cNvPr id="427" name="Google Shape;427;p31"/>
          <p:cNvSpPr txBox="1"/>
          <p:nvPr/>
        </p:nvSpPr>
        <p:spPr>
          <a:xfrm>
            <a:off x="3670525" y="1824275"/>
            <a:ext cx="26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4</a:t>
            </a:r>
            <a:endParaRPr sz="1000">
              <a:latin typeface="Roboto"/>
              <a:ea typeface="Roboto"/>
              <a:cs typeface="Roboto"/>
              <a:sym typeface="Roboto"/>
            </a:endParaRPr>
          </a:p>
        </p:txBody>
      </p:sp>
      <p:cxnSp>
        <p:nvCxnSpPr>
          <p:cNvPr id="428" name="Google Shape;428;p31"/>
          <p:cNvCxnSpPr/>
          <p:nvPr/>
        </p:nvCxnSpPr>
        <p:spPr>
          <a:xfrm flipH="1">
            <a:off x="2869043" y="1649760"/>
            <a:ext cx="409500" cy="362400"/>
          </a:xfrm>
          <a:prstGeom prst="straightConnector1">
            <a:avLst/>
          </a:prstGeom>
          <a:noFill/>
          <a:ln cap="flat" cmpd="sng" w="28575">
            <a:solidFill>
              <a:srgbClr val="595959"/>
            </a:solidFill>
            <a:prstDash val="solid"/>
            <a:round/>
            <a:headEnd len="med" w="med" type="none"/>
            <a:tailEnd len="med" w="med" type="triangle"/>
          </a:ln>
        </p:spPr>
      </p:cxnSp>
      <p:sp>
        <p:nvSpPr>
          <p:cNvPr id="429" name="Google Shape;429;p31"/>
          <p:cNvSpPr txBox="1"/>
          <p:nvPr/>
        </p:nvSpPr>
        <p:spPr>
          <a:xfrm>
            <a:off x="3137125" y="1671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5</a:t>
            </a:r>
            <a:endParaRPr sz="1000">
              <a:latin typeface="Roboto"/>
              <a:ea typeface="Roboto"/>
              <a:cs typeface="Roboto"/>
              <a:sym typeface="Roboto"/>
            </a:endParaRPr>
          </a:p>
        </p:txBody>
      </p:sp>
      <p:cxnSp>
        <p:nvCxnSpPr>
          <p:cNvPr id="430" name="Google Shape;430;p31"/>
          <p:cNvCxnSpPr/>
          <p:nvPr/>
        </p:nvCxnSpPr>
        <p:spPr>
          <a:xfrm>
            <a:off x="2622371" y="3118244"/>
            <a:ext cx="748200" cy="608700"/>
          </a:xfrm>
          <a:prstGeom prst="straightConnector1">
            <a:avLst/>
          </a:prstGeom>
          <a:noFill/>
          <a:ln cap="flat" cmpd="sng" w="28575">
            <a:solidFill>
              <a:srgbClr val="595959"/>
            </a:solidFill>
            <a:prstDash val="solid"/>
            <a:round/>
            <a:headEnd len="med" w="med" type="none"/>
            <a:tailEnd len="med" w="med" type="triangle"/>
          </a:ln>
        </p:spPr>
      </p:cxnSp>
      <p:sp>
        <p:nvSpPr>
          <p:cNvPr id="431" name="Google Shape;431;p31"/>
          <p:cNvSpPr txBox="1"/>
          <p:nvPr/>
        </p:nvSpPr>
        <p:spPr>
          <a:xfrm>
            <a:off x="2679925" y="32720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6</a:t>
            </a:r>
            <a:endParaRPr sz="1000">
              <a:latin typeface="Roboto"/>
              <a:ea typeface="Roboto"/>
              <a:cs typeface="Roboto"/>
              <a:sym typeface="Roboto"/>
            </a:endParaRPr>
          </a:p>
        </p:txBody>
      </p:sp>
      <p:cxnSp>
        <p:nvCxnSpPr>
          <p:cNvPr id="432" name="Google Shape;432;p31"/>
          <p:cNvCxnSpPr/>
          <p:nvPr/>
        </p:nvCxnSpPr>
        <p:spPr>
          <a:xfrm>
            <a:off x="1573396" y="2432444"/>
            <a:ext cx="440400" cy="5100"/>
          </a:xfrm>
          <a:prstGeom prst="straightConnector1">
            <a:avLst/>
          </a:prstGeom>
          <a:noFill/>
          <a:ln cap="flat" cmpd="sng" w="28575">
            <a:solidFill>
              <a:srgbClr val="595959"/>
            </a:solidFill>
            <a:prstDash val="solid"/>
            <a:round/>
            <a:headEnd len="med" w="med" type="none"/>
            <a:tailEnd len="med" w="med" type="triangle"/>
          </a:ln>
        </p:spPr>
      </p:cxnSp>
      <p:sp>
        <p:nvSpPr>
          <p:cNvPr id="433" name="Google Shape;433;p31"/>
          <p:cNvSpPr txBox="1"/>
          <p:nvPr/>
        </p:nvSpPr>
        <p:spPr>
          <a:xfrm>
            <a:off x="1689325" y="2052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1</a:t>
            </a:r>
            <a:endParaRPr sz="1000">
              <a:latin typeface="Roboto"/>
              <a:ea typeface="Roboto"/>
              <a:cs typeface="Roboto"/>
              <a:sym typeface="Roboto"/>
            </a:endParaRPr>
          </a:p>
        </p:txBody>
      </p:sp>
      <p:grpSp>
        <p:nvGrpSpPr>
          <p:cNvPr id="434" name="Google Shape;434;p31"/>
          <p:cNvGrpSpPr/>
          <p:nvPr/>
        </p:nvGrpSpPr>
        <p:grpSpPr>
          <a:xfrm>
            <a:off x="586500" y="1305025"/>
            <a:ext cx="1118700" cy="2543700"/>
            <a:chOff x="586500" y="1305025"/>
            <a:chExt cx="1118700" cy="2543700"/>
          </a:xfrm>
        </p:grpSpPr>
        <p:sp>
          <p:nvSpPr>
            <p:cNvPr id="435" name="Google Shape;435;p31"/>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436" name="Google Shape;436;p31"/>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437" name="Google Shape;437;p31"/>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438" name="Google Shape;438;p31"/>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439" name="Google Shape;439;p31"/>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440" name="Google Shape;440;p31"/>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441" name="Google Shape;441;p31"/>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442" name="Google Shape;442;p31"/>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61" name="Google Shape;61;p14"/>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2"/>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448" name="Google Shape;448;p32"/>
          <p:cNvSpPr txBox="1"/>
          <p:nvPr/>
        </p:nvSpPr>
        <p:spPr>
          <a:xfrm>
            <a:off x="667022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Hadoop</a:t>
            </a:r>
            <a:endParaRPr>
              <a:latin typeface="Roboto"/>
              <a:ea typeface="Roboto"/>
              <a:cs typeface="Roboto"/>
              <a:sym typeface="Roboto"/>
            </a:endParaRPr>
          </a:p>
        </p:txBody>
      </p:sp>
      <p:sp>
        <p:nvSpPr>
          <p:cNvPr id="449" name="Google Shape;449;p32"/>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50" name="Google Shape;450;p32"/>
          <p:cNvSpPr/>
          <p:nvPr/>
        </p:nvSpPr>
        <p:spPr>
          <a:xfrm>
            <a:off x="5831625" y="866600"/>
            <a:ext cx="28809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51" name="Google Shape;451;p32"/>
          <p:cNvSpPr/>
          <p:nvPr/>
        </p:nvSpPr>
        <p:spPr>
          <a:xfrm>
            <a:off x="2024550" y="2138787"/>
            <a:ext cx="986400" cy="7758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Driver</a:t>
            </a:r>
            <a:endParaRPr sz="1200">
              <a:latin typeface="Roboto"/>
              <a:ea typeface="Roboto"/>
              <a:cs typeface="Roboto"/>
              <a:sym typeface="Roboto"/>
            </a:endParaRPr>
          </a:p>
        </p:txBody>
      </p:sp>
      <p:sp>
        <p:nvSpPr>
          <p:cNvPr id="452" name="Google Shape;452;p32"/>
          <p:cNvSpPr/>
          <p:nvPr/>
        </p:nvSpPr>
        <p:spPr>
          <a:xfrm>
            <a:off x="3588600" y="1071975"/>
            <a:ext cx="1289400" cy="7758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Compiler</a:t>
            </a:r>
            <a:endParaRPr sz="1200">
              <a:latin typeface="Roboto"/>
              <a:ea typeface="Roboto"/>
              <a:cs typeface="Roboto"/>
              <a:sym typeface="Roboto"/>
            </a:endParaRPr>
          </a:p>
        </p:txBody>
      </p:sp>
      <p:sp>
        <p:nvSpPr>
          <p:cNvPr id="453" name="Google Shape;453;p32"/>
          <p:cNvSpPr/>
          <p:nvPr/>
        </p:nvSpPr>
        <p:spPr>
          <a:xfrm>
            <a:off x="3588600" y="2139850"/>
            <a:ext cx="1289400" cy="775800"/>
          </a:xfrm>
          <a:prstGeom prst="roundRect">
            <a:avLst>
              <a:gd fmla="val 16667" name="adj"/>
            </a:avLst>
          </a:prstGeom>
          <a:solidFill>
            <a:srgbClr val="FFF2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Metastore</a:t>
            </a:r>
            <a:endParaRPr sz="1200">
              <a:latin typeface="Roboto"/>
              <a:ea typeface="Roboto"/>
              <a:cs typeface="Roboto"/>
              <a:sym typeface="Roboto"/>
            </a:endParaRPr>
          </a:p>
        </p:txBody>
      </p:sp>
      <p:sp>
        <p:nvSpPr>
          <p:cNvPr id="454" name="Google Shape;454;p32"/>
          <p:cNvSpPr/>
          <p:nvPr/>
        </p:nvSpPr>
        <p:spPr>
          <a:xfrm>
            <a:off x="3588600" y="3221775"/>
            <a:ext cx="1289400" cy="775800"/>
          </a:xfrm>
          <a:prstGeom prst="roundRect">
            <a:avLst>
              <a:gd fmla="val 16667" name="adj"/>
            </a:avLst>
          </a:prstGeom>
          <a:solidFill>
            <a:srgbClr val="EAD1D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Execution</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Engine</a:t>
            </a:r>
            <a:endParaRPr sz="1200">
              <a:latin typeface="Roboto"/>
              <a:ea typeface="Roboto"/>
              <a:cs typeface="Roboto"/>
              <a:sym typeface="Roboto"/>
            </a:endParaRPr>
          </a:p>
        </p:txBody>
      </p:sp>
      <p:sp>
        <p:nvSpPr>
          <p:cNvPr id="455" name="Google Shape;455;p32"/>
          <p:cNvSpPr/>
          <p:nvPr/>
        </p:nvSpPr>
        <p:spPr>
          <a:xfrm>
            <a:off x="6063150" y="1482800"/>
            <a:ext cx="2439300" cy="1527900"/>
          </a:xfrm>
          <a:prstGeom prst="roundRect">
            <a:avLst>
              <a:gd fmla="val 16667" name="adj"/>
            </a:avLst>
          </a:prstGeom>
          <a:solidFill>
            <a:srgbClr val="D9D2E9"/>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HDFS</a:t>
            </a:r>
            <a:endParaRPr sz="1200">
              <a:latin typeface="Roboto"/>
              <a:ea typeface="Roboto"/>
              <a:cs typeface="Roboto"/>
              <a:sym typeface="Roboto"/>
            </a:endParaRPr>
          </a:p>
        </p:txBody>
      </p:sp>
      <p:sp>
        <p:nvSpPr>
          <p:cNvPr id="456" name="Google Shape;456;p32"/>
          <p:cNvSpPr/>
          <p:nvPr/>
        </p:nvSpPr>
        <p:spPr>
          <a:xfrm>
            <a:off x="6245100" y="2084600"/>
            <a:ext cx="852300" cy="378600"/>
          </a:xfrm>
          <a:prstGeom prst="roundRect">
            <a:avLst>
              <a:gd fmla="val 16667" name="adj"/>
            </a:avLst>
          </a:prstGeom>
          <a:solidFill>
            <a:srgbClr val="C9DAF8"/>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Namenode</a:t>
            </a:r>
            <a:endParaRPr sz="1000">
              <a:latin typeface="Roboto"/>
              <a:ea typeface="Roboto"/>
              <a:cs typeface="Roboto"/>
              <a:sym typeface="Roboto"/>
            </a:endParaRPr>
          </a:p>
        </p:txBody>
      </p:sp>
      <p:grpSp>
        <p:nvGrpSpPr>
          <p:cNvPr id="457" name="Google Shape;457;p32"/>
          <p:cNvGrpSpPr/>
          <p:nvPr/>
        </p:nvGrpSpPr>
        <p:grpSpPr>
          <a:xfrm>
            <a:off x="7388100" y="2008400"/>
            <a:ext cx="1004700" cy="531000"/>
            <a:chOff x="7388100" y="1932200"/>
            <a:chExt cx="1004700" cy="531000"/>
          </a:xfrm>
        </p:grpSpPr>
        <p:sp>
          <p:nvSpPr>
            <p:cNvPr id="458" name="Google Shape;458;p32"/>
            <p:cNvSpPr/>
            <p:nvPr/>
          </p:nvSpPr>
          <p:spPr>
            <a:xfrm>
              <a:off x="7388100" y="19322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459" name="Google Shape;459;p32"/>
            <p:cNvSpPr/>
            <p:nvPr/>
          </p:nvSpPr>
          <p:spPr>
            <a:xfrm>
              <a:off x="7464300" y="20084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460" name="Google Shape;460;p32"/>
            <p:cNvSpPr/>
            <p:nvPr/>
          </p:nvSpPr>
          <p:spPr>
            <a:xfrm>
              <a:off x="7540500" y="20846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Datanodes</a:t>
              </a:r>
              <a:endParaRPr sz="1000">
                <a:latin typeface="Roboto"/>
                <a:ea typeface="Roboto"/>
                <a:cs typeface="Roboto"/>
                <a:sym typeface="Roboto"/>
              </a:endParaRPr>
            </a:p>
          </p:txBody>
        </p:sp>
      </p:grpSp>
      <p:sp>
        <p:nvSpPr>
          <p:cNvPr id="461" name="Google Shape;461;p32"/>
          <p:cNvSpPr/>
          <p:nvPr/>
        </p:nvSpPr>
        <p:spPr>
          <a:xfrm>
            <a:off x="6063150" y="3311600"/>
            <a:ext cx="2439300" cy="478800"/>
          </a:xfrm>
          <a:prstGeom prst="roundRect">
            <a:avLst>
              <a:gd fmla="val 16667" name="adj"/>
            </a:avLst>
          </a:prstGeom>
          <a:solidFill>
            <a:srgbClr val="FCE5CD"/>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YARN</a:t>
            </a:r>
            <a:endParaRPr sz="1200">
              <a:latin typeface="Roboto"/>
              <a:ea typeface="Roboto"/>
              <a:cs typeface="Roboto"/>
              <a:sym typeface="Roboto"/>
            </a:endParaRPr>
          </a:p>
        </p:txBody>
      </p:sp>
      <p:cxnSp>
        <p:nvCxnSpPr>
          <p:cNvPr id="462" name="Google Shape;462;p32"/>
          <p:cNvCxnSpPr/>
          <p:nvPr/>
        </p:nvCxnSpPr>
        <p:spPr>
          <a:xfrm flipH="1" rot="10800000">
            <a:off x="2622371" y="1324244"/>
            <a:ext cx="759900" cy="651000"/>
          </a:xfrm>
          <a:prstGeom prst="straightConnector1">
            <a:avLst/>
          </a:prstGeom>
          <a:noFill/>
          <a:ln cap="flat" cmpd="sng" w="28575">
            <a:solidFill>
              <a:srgbClr val="595959"/>
            </a:solidFill>
            <a:prstDash val="solid"/>
            <a:round/>
            <a:headEnd len="med" w="med" type="none"/>
            <a:tailEnd len="med" w="med" type="triangle"/>
          </a:ln>
        </p:spPr>
      </p:cxnSp>
      <p:sp>
        <p:nvSpPr>
          <p:cNvPr id="463" name="Google Shape;463;p32"/>
          <p:cNvSpPr txBox="1"/>
          <p:nvPr/>
        </p:nvSpPr>
        <p:spPr>
          <a:xfrm>
            <a:off x="2603725" y="1443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2</a:t>
            </a:r>
            <a:endParaRPr sz="1000">
              <a:latin typeface="Roboto"/>
              <a:ea typeface="Roboto"/>
              <a:cs typeface="Roboto"/>
              <a:sym typeface="Roboto"/>
            </a:endParaRPr>
          </a:p>
        </p:txBody>
      </p:sp>
      <p:cxnSp>
        <p:nvCxnSpPr>
          <p:cNvPr id="464" name="Google Shape;464;p32"/>
          <p:cNvCxnSpPr/>
          <p:nvPr/>
        </p:nvCxnSpPr>
        <p:spPr>
          <a:xfrm>
            <a:off x="4469000" y="1876864"/>
            <a:ext cx="0" cy="269100"/>
          </a:xfrm>
          <a:prstGeom prst="straightConnector1">
            <a:avLst/>
          </a:prstGeom>
          <a:noFill/>
          <a:ln cap="flat" cmpd="sng" w="28575">
            <a:solidFill>
              <a:srgbClr val="595959"/>
            </a:solidFill>
            <a:prstDash val="solid"/>
            <a:round/>
            <a:headEnd len="med" w="med" type="none"/>
            <a:tailEnd len="med" w="med" type="triangle"/>
          </a:ln>
        </p:spPr>
      </p:cxnSp>
      <p:sp>
        <p:nvSpPr>
          <p:cNvPr id="465" name="Google Shape;465;p32"/>
          <p:cNvSpPr txBox="1"/>
          <p:nvPr/>
        </p:nvSpPr>
        <p:spPr>
          <a:xfrm>
            <a:off x="4508725" y="1824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3</a:t>
            </a:r>
            <a:endParaRPr sz="1000">
              <a:latin typeface="Roboto"/>
              <a:ea typeface="Roboto"/>
              <a:cs typeface="Roboto"/>
              <a:sym typeface="Roboto"/>
            </a:endParaRPr>
          </a:p>
        </p:txBody>
      </p:sp>
      <p:cxnSp>
        <p:nvCxnSpPr>
          <p:cNvPr id="466" name="Google Shape;466;p32"/>
          <p:cNvCxnSpPr/>
          <p:nvPr/>
        </p:nvCxnSpPr>
        <p:spPr>
          <a:xfrm rot="10800000">
            <a:off x="4011800" y="1843411"/>
            <a:ext cx="0" cy="280200"/>
          </a:xfrm>
          <a:prstGeom prst="straightConnector1">
            <a:avLst/>
          </a:prstGeom>
          <a:noFill/>
          <a:ln cap="flat" cmpd="sng" w="28575">
            <a:solidFill>
              <a:srgbClr val="595959"/>
            </a:solidFill>
            <a:prstDash val="solid"/>
            <a:round/>
            <a:headEnd len="med" w="med" type="none"/>
            <a:tailEnd len="med" w="med" type="triangle"/>
          </a:ln>
        </p:spPr>
      </p:cxnSp>
      <p:sp>
        <p:nvSpPr>
          <p:cNvPr id="467" name="Google Shape;467;p32"/>
          <p:cNvSpPr txBox="1"/>
          <p:nvPr/>
        </p:nvSpPr>
        <p:spPr>
          <a:xfrm>
            <a:off x="3670525" y="1824275"/>
            <a:ext cx="26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4</a:t>
            </a:r>
            <a:endParaRPr sz="1000">
              <a:latin typeface="Roboto"/>
              <a:ea typeface="Roboto"/>
              <a:cs typeface="Roboto"/>
              <a:sym typeface="Roboto"/>
            </a:endParaRPr>
          </a:p>
        </p:txBody>
      </p:sp>
      <p:cxnSp>
        <p:nvCxnSpPr>
          <p:cNvPr id="468" name="Google Shape;468;p32"/>
          <p:cNvCxnSpPr/>
          <p:nvPr/>
        </p:nvCxnSpPr>
        <p:spPr>
          <a:xfrm flipH="1">
            <a:off x="2869043" y="1649760"/>
            <a:ext cx="409500" cy="362400"/>
          </a:xfrm>
          <a:prstGeom prst="straightConnector1">
            <a:avLst/>
          </a:prstGeom>
          <a:noFill/>
          <a:ln cap="flat" cmpd="sng" w="28575">
            <a:solidFill>
              <a:srgbClr val="595959"/>
            </a:solidFill>
            <a:prstDash val="solid"/>
            <a:round/>
            <a:headEnd len="med" w="med" type="none"/>
            <a:tailEnd len="med" w="med" type="triangle"/>
          </a:ln>
        </p:spPr>
      </p:cxnSp>
      <p:sp>
        <p:nvSpPr>
          <p:cNvPr id="469" name="Google Shape;469;p32"/>
          <p:cNvSpPr txBox="1"/>
          <p:nvPr/>
        </p:nvSpPr>
        <p:spPr>
          <a:xfrm>
            <a:off x="3137125" y="1671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5</a:t>
            </a:r>
            <a:endParaRPr sz="1000">
              <a:latin typeface="Roboto"/>
              <a:ea typeface="Roboto"/>
              <a:cs typeface="Roboto"/>
              <a:sym typeface="Roboto"/>
            </a:endParaRPr>
          </a:p>
        </p:txBody>
      </p:sp>
      <p:cxnSp>
        <p:nvCxnSpPr>
          <p:cNvPr id="470" name="Google Shape;470;p32"/>
          <p:cNvCxnSpPr/>
          <p:nvPr/>
        </p:nvCxnSpPr>
        <p:spPr>
          <a:xfrm>
            <a:off x="2622371" y="3118244"/>
            <a:ext cx="748200" cy="608700"/>
          </a:xfrm>
          <a:prstGeom prst="straightConnector1">
            <a:avLst/>
          </a:prstGeom>
          <a:noFill/>
          <a:ln cap="flat" cmpd="sng" w="28575">
            <a:solidFill>
              <a:srgbClr val="595959"/>
            </a:solidFill>
            <a:prstDash val="solid"/>
            <a:round/>
            <a:headEnd len="med" w="med" type="none"/>
            <a:tailEnd len="med" w="med" type="triangle"/>
          </a:ln>
        </p:spPr>
      </p:cxnSp>
      <p:sp>
        <p:nvSpPr>
          <p:cNvPr id="471" name="Google Shape;471;p32"/>
          <p:cNvSpPr txBox="1"/>
          <p:nvPr/>
        </p:nvSpPr>
        <p:spPr>
          <a:xfrm>
            <a:off x="2679925" y="32720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6</a:t>
            </a:r>
            <a:endParaRPr sz="1000">
              <a:latin typeface="Roboto"/>
              <a:ea typeface="Roboto"/>
              <a:cs typeface="Roboto"/>
              <a:sym typeface="Roboto"/>
            </a:endParaRPr>
          </a:p>
        </p:txBody>
      </p:sp>
      <p:sp>
        <p:nvSpPr>
          <p:cNvPr id="472" name="Google Shape;472;p32"/>
          <p:cNvSpPr txBox="1"/>
          <p:nvPr/>
        </p:nvSpPr>
        <p:spPr>
          <a:xfrm>
            <a:off x="3670525" y="2891075"/>
            <a:ext cx="26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7</a:t>
            </a:r>
            <a:endParaRPr sz="1000">
              <a:latin typeface="Roboto"/>
              <a:ea typeface="Roboto"/>
              <a:cs typeface="Roboto"/>
              <a:sym typeface="Roboto"/>
            </a:endParaRPr>
          </a:p>
        </p:txBody>
      </p:sp>
      <p:cxnSp>
        <p:nvCxnSpPr>
          <p:cNvPr id="473" name="Google Shape;473;p32"/>
          <p:cNvCxnSpPr/>
          <p:nvPr/>
        </p:nvCxnSpPr>
        <p:spPr>
          <a:xfrm>
            <a:off x="5230996" y="3575444"/>
            <a:ext cx="735300" cy="0"/>
          </a:xfrm>
          <a:prstGeom prst="straightConnector1">
            <a:avLst/>
          </a:prstGeom>
          <a:noFill/>
          <a:ln cap="flat" cmpd="sng" w="28575">
            <a:solidFill>
              <a:srgbClr val="595959"/>
            </a:solidFill>
            <a:prstDash val="solid"/>
            <a:round/>
            <a:headEnd len="med" w="med" type="none"/>
            <a:tailEnd len="med" w="med" type="triangle"/>
          </a:ln>
        </p:spPr>
      </p:cxnSp>
      <p:sp>
        <p:nvSpPr>
          <p:cNvPr id="474" name="Google Shape;474;p32"/>
          <p:cNvSpPr txBox="1"/>
          <p:nvPr/>
        </p:nvSpPr>
        <p:spPr>
          <a:xfrm>
            <a:off x="5423125" y="32720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7</a:t>
            </a:r>
            <a:endParaRPr sz="1000">
              <a:latin typeface="Roboto"/>
              <a:ea typeface="Roboto"/>
              <a:cs typeface="Roboto"/>
              <a:sym typeface="Roboto"/>
            </a:endParaRPr>
          </a:p>
        </p:txBody>
      </p:sp>
      <p:sp>
        <p:nvSpPr>
          <p:cNvPr id="475" name="Google Shape;475;p32"/>
          <p:cNvSpPr txBox="1"/>
          <p:nvPr/>
        </p:nvSpPr>
        <p:spPr>
          <a:xfrm>
            <a:off x="5399639" y="2269732"/>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7</a:t>
            </a:r>
            <a:endParaRPr sz="1000">
              <a:latin typeface="Roboto"/>
              <a:ea typeface="Roboto"/>
              <a:cs typeface="Roboto"/>
              <a:sym typeface="Roboto"/>
            </a:endParaRPr>
          </a:p>
        </p:txBody>
      </p:sp>
      <p:cxnSp>
        <p:nvCxnSpPr>
          <p:cNvPr id="476" name="Google Shape;476;p32"/>
          <p:cNvCxnSpPr/>
          <p:nvPr/>
        </p:nvCxnSpPr>
        <p:spPr>
          <a:xfrm>
            <a:off x="7440800" y="3012611"/>
            <a:ext cx="0" cy="329700"/>
          </a:xfrm>
          <a:prstGeom prst="straightConnector1">
            <a:avLst/>
          </a:prstGeom>
          <a:noFill/>
          <a:ln cap="flat" cmpd="sng" w="28575">
            <a:solidFill>
              <a:srgbClr val="595959"/>
            </a:solidFill>
            <a:prstDash val="solid"/>
            <a:round/>
            <a:headEnd len="med" w="med" type="none"/>
            <a:tailEnd len="med" w="med" type="triangle"/>
          </a:ln>
        </p:spPr>
      </p:cxnSp>
      <p:cxnSp>
        <p:nvCxnSpPr>
          <p:cNvPr id="477" name="Google Shape;477;p32"/>
          <p:cNvCxnSpPr/>
          <p:nvPr/>
        </p:nvCxnSpPr>
        <p:spPr>
          <a:xfrm rot="10800000">
            <a:off x="6983600" y="2986638"/>
            <a:ext cx="0" cy="343200"/>
          </a:xfrm>
          <a:prstGeom prst="straightConnector1">
            <a:avLst/>
          </a:prstGeom>
          <a:noFill/>
          <a:ln cap="flat" cmpd="sng" w="28575">
            <a:solidFill>
              <a:srgbClr val="595959"/>
            </a:solidFill>
            <a:prstDash val="solid"/>
            <a:round/>
            <a:headEnd len="med" w="med" type="none"/>
            <a:tailEnd len="med" w="med" type="triangle"/>
          </a:ln>
        </p:spPr>
      </p:cxnSp>
      <p:cxnSp>
        <p:nvCxnSpPr>
          <p:cNvPr id="478" name="Google Shape;478;p32"/>
          <p:cNvCxnSpPr/>
          <p:nvPr/>
        </p:nvCxnSpPr>
        <p:spPr>
          <a:xfrm rot="10800000">
            <a:off x="4011800" y="2903675"/>
            <a:ext cx="0" cy="280200"/>
          </a:xfrm>
          <a:prstGeom prst="straightConnector1">
            <a:avLst/>
          </a:prstGeom>
          <a:noFill/>
          <a:ln cap="flat" cmpd="sng" w="19050">
            <a:solidFill>
              <a:srgbClr val="595959"/>
            </a:solidFill>
            <a:prstDash val="solid"/>
            <a:round/>
            <a:headEnd len="med" w="med" type="triangle"/>
            <a:tailEnd len="med" w="med" type="triangle"/>
          </a:ln>
        </p:spPr>
      </p:cxnSp>
      <p:cxnSp>
        <p:nvCxnSpPr>
          <p:cNvPr id="479" name="Google Shape;479;p32"/>
          <p:cNvCxnSpPr/>
          <p:nvPr/>
        </p:nvCxnSpPr>
        <p:spPr>
          <a:xfrm flipH="1" rot="10800000">
            <a:off x="5120025" y="2026125"/>
            <a:ext cx="833700" cy="1315200"/>
          </a:xfrm>
          <a:prstGeom prst="straightConnector1">
            <a:avLst/>
          </a:prstGeom>
          <a:noFill/>
          <a:ln cap="flat" cmpd="sng" w="28575">
            <a:solidFill>
              <a:srgbClr val="595959"/>
            </a:solidFill>
            <a:prstDash val="solid"/>
            <a:round/>
            <a:headEnd len="med" w="med" type="triangle"/>
            <a:tailEnd len="med" w="med" type="triangle"/>
          </a:ln>
        </p:spPr>
      </p:cxnSp>
      <p:cxnSp>
        <p:nvCxnSpPr>
          <p:cNvPr id="480" name="Google Shape;480;p32"/>
          <p:cNvCxnSpPr/>
          <p:nvPr/>
        </p:nvCxnSpPr>
        <p:spPr>
          <a:xfrm>
            <a:off x="1573396" y="2432444"/>
            <a:ext cx="440400" cy="5100"/>
          </a:xfrm>
          <a:prstGeom prst="straightConnector1">
            <a:avLst/>
          </a:prstGeom>
          <a:noFill/>
          <a:ln cap="flat" cmpd="sng" w="28575">
            <a:solidFill>
              <a:srgbClr val="595959"/>
            </a:solidFill>
            <a:prstDash val="solid"/>
            <a:round/>
            <a:headEnd len="med" w="med" type="none"/>
            <a:tailEnd len="med" w="med" type="triangle"/>
          </a:ln>
        </p:spPr>
      </p:cxnSp>
      <p:sp>
        <p:nvSpPr>
          <p:cNvPr id="481" name="Google Shape;481;p32"/>
          <p:cNvSpPr txBox="1"/>
          <p:nvPr/>
        </p:nvSpPr>
        <p:spPr>
          <a:xfrm>
            <a:off x="1689325" y="2052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1</a:t>
            </a:r>
            <a:endParaRPr sz="1000">
              <a:latin typeface="Roboto"/>
              <a:ea typeface="Roboto"/>
              <a:cs typeface="Roboto"/>
              <a:sym typeface="Roboto"/>
            </a:endParaRPr>
          </a:p>
        </p:txBody>
      </p:sp>
      <p:grpSp>
        <p:nvGrpSpPr>
          <p:cNvPr id="482" name="Google Shape;482;p32"/>
          <p:cNvGrpSpPr/>
          <p:nvPr/>
        </p:nvGrpSpPr>
        <p:grpSpPr>
          <a:xfrm>
            <a:off x="586500" y="1305025"/>
            <a:ext cx="1118700" cy="2543700"/>
            <a:chOff x="586500" y="1305025"/>
            <a:chExt cx="1118700" cy="2543700"/>
          </a:xfrm>
        </p:grpSpPr>
        <p:sp>
          <p:nvSpPr>
            <p:cNvPr id="483" name="Google Shape;483;p32"/>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484" name="Google Shape;484;p32"/>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485" name="Google Shape;485;p32"/>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486" name="Google Shape;486;p32"/>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487" name="Google Shape;487;p32"/>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488" name="Google Shape;488;p32"/>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489" name="Google Shape;489;p32"/>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490" name="Google Shape;490;p32"/>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3"/>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496" name="Google Shape;496;p33"/>
          <p:cNvSpPr txBox="1"/>
          <p:nvPr/>
        </p:nvSpPr>
        <p:spPr>
          <a:xfrm>
            <a:off x="667022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Hadoop</a:t>
            </a:r>
            <a:endParaRPr>
              <a:latin typeface="Roboto"/>
              <a:ea typeface="Roboto"/>
              <a:cs typeface="Roboto"/>
              <a:sym typeface="Roboto"/>
            </a:endParaRPr>
          </a:p>
        </p:txBody>
      </p:sp>
      <p:sp>
        <p:nvSpPr>
          <p:cNvPr id="497" name="Google Shape;497;p33"/>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98" name="Google Shape;498;p33"/>
          <p:cNvSpPr/>
          <p:nvPr/>
        </p:nvSpPr>
        <p:spPr>
          <a:xfrm>
            <a:off x="5831625" y="866600"/>
            <a:ext cx="28809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99" name="Google Shape;499;p33"/>
          <p:cNvSpPr/>
          <p:nvPr/>
        </p:nvSpPr>
        <p:spPr>
          <a:xfrm>
            <a:off x="2024550" y="2138787"/>
            <a:ext cx="986400" cy="7758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Driver</a:t>
            </a:r>
            <a:endParaRPr sz="1200">
              <a:latin typeface="Roboto"/>
              <a:ea typeface="Roboto"/>
              <a:cs typeface="Roboto"/>
              <a:sym typeface="Roboto"/>
            </a:endParaRPr>
          </a:p>
        </p:txBody>
      </p:sp>
      <p:sp>
        <p:nvSpPr>
          <p:cNvPr id="500" name="Google Shape;500;p33"/>
          <p:cNvSpPr/>
          <p:nvPr/>
        </p:nvSpPr>
        <p:spPr>
          <a:xfrm>
            <a:off x="3588600" y="1071975"/>
            <a:ext cx="1289400" cy="7758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Compiler</a:t>
            </a:r>
            <a:endParaRPr sz="1200">
              <a:latin typeface="Roboto"/>
              <a:ea typeface="Roboto"/>
              <a:cs typeface="Roboto"/>
              <a:sym typeface="Roboto"/>
            </a:endParaRPr>
          </a:p>
        </p:txBody>
      </p:sp>
      <p:sp>
        <p:nvSpPr>
          <p:cNvPr id="501" name="Google Shape;501;p33"/>
          <p:cNvSpPr/>
          <p:nvPr/>
        </p:nvSpPr>
        <p:spPr>
          <a:xfrm>
            <a:off x="3588600" y="2139850"/>
            <a:ext cx="1289400" cy="775800"/>
          </a:xfrm>
          <a:prstGeom prst="roundRect">
            <a:avLst>
              <a:gd fmla="val 16667" name="adj"/>
            </a:avLst>
          </a:prstGeom>
          <a:solidFill>
            <a:srgbClr val="FFF2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Metastore</a:t>
            </a:r>
            <a:endParaRPr sz="1200">
              <a:latin typeface="Roboto"/>
              <a:ea typeface="Roboto"/>
              <a:cs typeface="Roboto"/>
              <a:sym typeface="Roboto"/>
            </a:endParaRPr>
          </a:p>
        </p:txBody>
      </p:sp>
      <p:sp>
        <p:nvSpPr>
          <p:cNvPr id="502" name="Google Shape;502;p33"/>
          <p:cNvSpPr/>
          <p:nvPr/>
        </p:nvSpPr>
        <p:spPr>
          <a:xfrm>
            <a:off x="3588600" y="3221775"/>
            <a:ext cx="1289400" cy="775800"/>
          </a:xfrm>
          <a:prstGeom prst="roundRect">
            <a:avLst>
              <a:gd fmla="val 16667" name="adj"/>
            </a:avLst>
          </a:prstGeom>
          <a:solidFill>
            <a:srgbClr val="EAD1D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Execution</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Engine</a:t>
            </a:r>
            <a:endParaRPr sz="1200">
              <a:latin typeface="Roboto"/>
              <a:ea typeface="Roboto"/>
              <a:cs typeface="Roboto"/>
              <a:sym typeface="Roboto"/>
            </a:endParaRPr>
          </a:p>
        </p:txBody>
      </p:sp>
      <p:sp>
        <p:nvSpPr>
          <p:cNvPr id="503" name="Google Shape;503;p33"/>
          <p:cNvSpPr/>
          <p:nvPr/>
        </p:nvSpPr>
        <p:spPr>
          <a:xfrm>
            <a:off x="6063150" y="1482800"/>
            <a:ext cx="2439300" cy="1527900"/>
          </a:xfrm>
          <a:prstGeom prst="roundRect">
            <a:avLst>
              <a:gd fmla="val 16667" name="adj"/>
            </a:avLst>
          </a:prstGeom>
          <a:solidFill>
            <a:srgbClr val="D9D2E9"/>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HDFS</a:t>
            </a:r>
            <a:endParaRPr sz="1200">
              <a:latin typeface="Roboto"/>
              <a:ea typeface="Roboto"/>
              <a:cs typeface="Roboto"/>
              <a:sym typeface="Roboto"/>
            </a:endParaRPr>
          </a:p>
        </p:txBody>
      </p:sp>
      <p:sp>
        <p:nvSpPr>
          <p:cNvPr id="504" name="Google Shape;504;p33"/>
          <p:cNvSpPr/>
          <p:nvPr/>
        </p:nvSpPr>
        <p:spPr>
          <a:xfrm>
            <a:off x="6245100" y="2084600"/>
            <a:ext cx="852300" cy="378600"/>
          </a:xfrm>
          <a:prstGeom prst="roundRect">
            <a:avLst>
              <a:gd fmla="val 16667" name="adj"/>
            </a:avLst>
          </a:prstGeom>
          <a:solidFill>
            <a:srgbClr val="C9DAF8"/>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Namenode</a:t>
            </a:r>
            <a:endParaRPr sz="1000">
              <a:latin typeface="Roboto"/>
              <a:ea typeface="Roboto"/>
              <a:cs typeface="Roboto"/>
              <a:sym typeface="Roboto"/>
            </a:endParaRPr>
          </a:p>
        </p:txBody>
      </p:sp>
      <p:grpSp>
        <p:nvGrpSpPr>
          <p:cNvPr id="505" name="Google Shape;505;p33"/>
          <p:cNvGrpSpPr/>
          <p:nvPr/>
        </p:nvGrpSpPr>
        <p:grpSpPr>
          <a:xfrm>
            <a:off x="7388100" y="2008400"/>
            <a:ext cx="1004700" cy="531000"/>
            <a:chOff x="7388100" y="1932200"/>
            <a:chExt cx="1004700" cy="531000"/>
          </a:xfrm>
        </p:grpSpPr>
        <p:sp>
          <p:nvSpPr>
            <p:cNvPr id="506" name="Google Shape;506;p33"/>
            <p:cNvSpPr/>
            <p:nvPr/>
          </p:nvSpPr>
          <p:spPr>
            <a:xfrm>
              <a:off x="7388100" y="19322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507" name="Google Shape;507;p33"/>
            <p:cNvSpPr/>
            <p:nvPr/>
          </p:nvSpPr>
          <p:spPr>
            <a:xfrm>
              <a:off x="7464300" y="20084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508" name="Google Shape;508;p33"/>
            <p:cNvSpPr/>
            <p:nvPr/>
          </p:nvSpPr>
          <p:spPr>
            <a:xfrm>
              <a:off x="7540500" y="20846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Datanodes</a:t>
              </a:r>
              <a:endParaRPr sz="1000">
                <a:latin typeface="Roboto"/>
                <a:ea typeface="Roboto"/>
                <a:cs typeface="Roboto"/>
                <a:sym typeface="Roboto"/>
              </a:endParaRPr>
            </a:p>
          </p:txBody>
        </p:sp>
      </p:grpSp>
      <p:sp>
        <p:nvSpPr>
          <p:cNvPr id="509" name="Google Shape;509;p33"/>
          <p:cNvSpPr/>
          <p:nvPr/>
        </p:nvSpPr>
        <p:spPr>
          <a:xfrm>
            <a:off x="6063150" y="3311600"/>
            <a:ext cx="2439300" cy="478800"/>
          </a:xfrm>
          <a:prstGeom prst="roundRect">
            <a:avLst>
              <a:gd fmla="val 16667" name="adj"/>
            </a:avLst>
          </a:prstGeom>
          <a:solidFill>
            <a:srgbClr val="FCE5CD"/>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YARN</a:t>
            </a:r>
            <a:endParaRPr sz="1200">
              <a:latin typeface="Roboto"/>
              <a:ea typeface="Roboto"/>
              <a:cs typeface="Roboto"/>
              <a:sym typeface="Roboto"/>
            </a:endParaRPr>
          </a:p>
        </p:txBody>
      </p:sp>
      <p:cxnSp>
        <p:nvCxnSpPr>
          <p:cNvPr id="510" name="Google Shape;510;p33"/>
          <p:cNvCxnSpPr/>
          <p:nvPr/>
        </p:nvCxnSpPr>
        <p:spPr>
          <a:xfrm flipH="1" rot="10800000">
            <a:off x="2622371" y="1324244"/>
            <a:ext cx="759900" cy="651000"/>
          </a:xfrm>
          <a:prstGeom prst="straightConnector1">
            <a:avLst/>
          </a:prstGeom>
          <a:noFill/>
          <a:ln cap="flat" cmpd="sng" w="28575">
            <a:solidFill>
              <a:srgbClr val="595959"/>
            </a:solidFill>
            <a:prstDash val="solid"/>
            <a:round/>
            <a:headEnd len="med" w="med" type="none"/>
            <a:tailEnd len="med" w="med" type="triangle"/>
          </a:ln>
        </p:spPr>
      </p:cxnSp>
      <p:sp>
        <p:nvSpPr>
          <p:cNvPr id="511" name="Google Shape;511;p33"/>
          <p:cNvSpPr txBox="1"/>
          <p:nvPr/>
        </p:nvSpPr>
        <p:spPr>
          <a:xfrm>
            <a:off x="2603725" y="1443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2</a:t>
            </a:r>
            <a:endParaRPr sz="1000">
              <a:latin typeface="Roboto"/>
              <a:ea typeface="Roboto"/>
              <a:cs typeface="Roboto"/>
              <a:sym typeface="Roboto"/>
            </a:endParaRPr>
          </a:p>
        </p:txBody>
      </p:sp>
      <p:cxnSp>
        <p:nvCxnSpPr>
          <p:cNvPr id="512" name="Google Shape;512;p33"/>
          <p:cNvCxnSpPr/>
          <p:nvPr/>
        </p:nvCxnSpPr>
        <p:spPr>
          <a:xfrm>
            <a:off x="4469000" y="1876864"/>
            <a:ext cx="0" cy="269100"/>
          </a:xfrm>
          <a:prstGeom prst="straightConnector1">
            <a:avLst/>
          </a:prstGeom>
          <a:noFill/>
          <a:ln cap="flat" cmpd="sng" w="28575">
            <a:solidFill>
              <a:srgbClr val="595959"/>
            </a:solidFill>
            <a:prstDash val="solid"/>
            <a:round/>
            <a:headEnd len="med" w="med" type="none"/>
            <a:tailEnd len="med" w="med" type="triangle"/>
          </a:ln>
        </p:spPr>
      </p:cxnSp>
      <p:sp>
        <p:nvSpPr>
          <p:cNvPr id="513" name="Google Shape;513;p33"/>
          <p:cNvSpPr txBox="1"/>
          <p:nvPr/>
        </p:nvSpPr>
        <p:spPr>
          <a:xfrm>
            <a:off x="4508725" y="1824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3</a:t>
            </a:r>
            <a:endParaRPr sz="1000">
              <a:latin typeface="Roboto"/>
              <a:ea typeface="Roboto"/>
              <a:cs typeface="Roboto"/>
              <a:sym typeface="Roboto"/>
            </a:endParaRPr>
          </a:p>
        </p:txBody>
      </p:sp>
      <p:cxnSp>
        <p:nvCxnSpPr>
          <p:cNvPr id="514" name="Google Shape;514;p33"/>
          <p:cNvCxnSpPr/>
          <p:nvPr/>
        </p:nvCxnSpPr>
        <p:spPr>
          <a:xfrm rot="10800000">
            <a:off x="4011800" y="1843411"/>
            <a:ext cx="0" cy="280200"/>
          </a:xfrm>
          <a:prstGeom prst="straightConnector1">
            <a:avLst/>
          </a:prstGeom>
          <a:noFill/>
          <a:ln cap="flat" cmpd="sng" w="28575">
            <a:solidFill>
              <a:srgbClr val="595959"/>
            </a:solidFill>
            <a:prstDash val="solid"/>
            <a:round/>
            <a:headEnd len="med" w="med" type="none"/>
            <a:tailEnd len="med" w="med" type="triangle"/>
          </a:ln>
        </p:spPr>
      </p:cxnSp>
      <p:sp>
        <p:nvSpPr>
          <p:cNvPr id="515" name="Google Shape;515;p33"/>
          <p:cNvSpPr txBox="1"/>
          <p:nvPr/>
        </p:nvSpPr>
        <p:spPr>
          <a:xfrm>
            <a:off x="3670525" y="1824275"/>
            <a:ext cx="26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4</a:t>
            </a:r>
            <a:endParaRPr sz="1000">
              <a:latin typeface="Roboto"/>
              <a:ea typeface="Roboto"/>
              <a:cs typeface="Roboto"/>
              <a:sym typeface="Roboto"/>
            </a:endParaRPr>
          </a:p>
        </p:txBody>
      </p:sp>
      <p:cxnSp>
        <p:nvCxnSpPr>
          <p:cNvPr id="516" name="Google Shape;516;p33"/>
          <p:cNvCxnSpPr/>
          <p:nvPr/>
        </p:nvCxnSpPr>
        <p:spPr>
          <a:xfrm flipH="1">
            <a:off x="2869043" y="1649760"/>
            <a:ext cx="409500" cy="362400"/>
          </a:xfrm>
          <a:prstGeom prst="straightConnector1">
            <a:avLst/>
          </a:prstGeom>
          <a:noFill/>
          <a:ln cap="flat" cmpd="sng" w="28575">
            <a:solidFill>
              <a:srgbClr val="595959"/>
            </a:solidFill>
            <a:prstDash val="solid"/>
            <a:round/>
            <a:headEnd len="med" w="med" type="none"/>
            <a:tailEnd len="med" w="med" type="triangle"/>
          </a:ln>
        </p:spPr>
      </p:cxnSp>
      <p:sp>
        <p:nvSpPr>
          <p:cNvPr id="517" name="Google Shape;517;p33"/>
          <p:cNvSpPr txBox="1"/>
          <p:nvPr/>
        </p:nvSpPr>
        <p:spPr>
          <a:xfrm>
            <a:off x="3137125" y="1671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5</a:t>
            </a:r>
            <a:endParaRPr sz="1000">
              <a:latin typeface="Roboto"/>
              <a:ea typeface="Roboto"/>
              <a:cs typeface="Roboto"/>
              <a:sym typeface="Roboto"/>
            </a:endParaRPr>
          </a:p>
        </p:txBody>
      </p:sp>
      <p:cxnSp>
        <p:nvCxnSpPr>
          <p:cNvPr id="518" name="Google Shape;518;p33"/>
          <p:cNvCxnSpPr/>
          <p:nvPr/>
        </p:nvCxnSpPr>
        <p:spPr>
          <a:xfrm>
            <a:off x="2622371" y="3118244"/>
            <a:ext cx="748200" cy="608700"/>
          </a:xfrm>
          <a:prstGeom prst="straightConnector1">
            <a:avLst/>
          </a:prstGeom>
          <a:noFill/>
          <a:ln cap="flat" cmpd="sng" w="28575">
            <a:solidFill>
              <a:srgbClr val="595959"/>
            </a:solidFill>
            <a:prstDash val="solid"/>
            <a:round/>
            <a:headEnd len="med" w="med" type="none"/>
            <a:tailEnd len="med" w="med" type="triangle"/>
          </a:ln>
        </p:spPr>
      </p:cxnSp>
      <p:sp>
        <p:nvSpPr>
          <p:cNvPr id="519" name="Google Shape;519;p33"/>
          <p:cNvSpPr txBox="1"/>
          <p:nvPr/>
        </p:nvSpPr>
        <p:spPr>
          <a:xfrm>
            <a:off x="2679925" y="32720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6</a:t>
            </a:r>
            <a:endParaRPr sz="1000">
              <a:latin typeface="Roboto"/>
              <a:ea typeface="Roboto"/>
              <a:cs typeface="Roboto"/>
              <a:sym typeface="Roboto"/>
            </a:endParaRPr>
          </a:p>
        </p:txBody>
      </p:sp>
      <p:sp>
        <p:nvSpPr>
          <p:cNvPr id="520" name="Google Shape;520;p33"/>
          <p:cNvSpPr txBox="1"/>
          <p:nvPr/>
        </p:nvSpPr>
        <p:spPr>
          <a:xfrm>
            <a:off x="3670525" y="2891075"/>
            <a:ext cx="26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7</a:t>
            </a:r>
            <a:endParaRPr sz="1000">
              <a:latin typeface="Roboto"/>
              <a:ea typeface="Roboto"/>
              <a:cs typeface="Roboto"/>
              <a:sym typeface="Roboto"/>
            </a:endParaRPr>
          </a:p>
        </p:txBody>
      </p:sp>
      <p:cxnSp>
        <p:nvCxnSpPr>
          <p:cNvPr id="521" name="Google Shape;521;p33"/>
          <p:cNvCxnSpPr/>
          <p:nvPr/>
        </p:nvCxnSpPr>
        <p:spPr>
          <a:xfrm>
            <a:off x="5230996" y="3575444"/>
            <a:ext cx="735300" cy="0"/>
          </a:xfrm>
          <a:prstGeom prst="straightConnector1">
            <a:avLst/>
          </a:prstGeom>
          <a:noFill/>
          <a:ln cap="flat" cmpd="sng" w="28575">
            <a:solidFill>
              <a:srgbClr val="595959"/>
            </a:solidFill>
            <a:prstDash val="solid"/>
            <a:round/>
            <a:headEnd len="med" w="med" type="none"/>
            <a:tailEnd len="med" w="med" type="triangle"/>
          </a:ln>
        </p:spPr>
      </p:cxnSp>
      <p:sp>
        <p:nvSpPr>
          <p:cNvPr id="522" name="Google Shape;522;p33"/>
          <p:cNvSpPr txBox="1"/>
          <p:nvPr/>
        </p:nvSpPr>
        <p:spPr>
          <a:xfrm>
            <a:off x="5423125" y="32720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7</a:t>
            </a:r>
            <a:endParaRPr sz="1000">
              <a:latin typeface="Roboto"/>
              <a:ea typeface="Roboto"/>
              <a:cs typeface="Roboto"/>
              <a:sym typeface="Roboto"/>
            </a:endParaRPr>
          </a:p>
        </p:txBody>
      </p:sp>
      <p:cxnSp>
        <p:nvCxnSpPr>
          <p:cNvPr id="523" name="Google Shape;523;p33"/>
          <p:cNvCxnSpPr/>
          <p:nvPr/>
        </p:nvCxnSpPr>
        <p:spPr>
          <a:xfrm rot="10800000">
            <a:off x="6983600" y="2986638"/>
            <a:ext cx="0" cy="343200"/>
          </a:xfrm>
          <a:prstGeom prst="straightConnector1">
            <a:avLst/>
          </a:prstGeom>
          <a:noFill/>
          <a:ln cap="flat" cmpd="sng" w="28575">
            <a:solidFill>
              <a:srgbClr val="595959"/>
            </a:solidFill>
            <a:prstDash val="solid"/>
            <a:round/>
            <a:headEnd len="med" w="med" type="none"/>
            <a:tailEnd len="med" w="med" type="triangle"/>
          </a:ln>
        </p:spPr>
      </p:cxnSp>
      <p:sp>
        <p:nvSpPr>
          <p:cNvPr id="524" name="Google Shape;524;p33"/>
          <p:cNvSpPr txBox="1"/>
          <p:nvPr/>
        </p:nvSpPr>
        <p:spPr>
          <a:xfrm>
            <a:off x="5423125" y="4517473"/>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8</a:t>
            </a:r>
            <a:endParaRPr sz="1000">
              <a:latin typeface="Roboto"/>
              <a:ea typeface="Roboto"/>
              <a:cs typeface="Roboto"/>
              <a:sym typeface="Roboto"/>
            </a:endParaRPr>
          </a:p>
        </p:txBody>
      </p:sp>
      <p:sp>
        <p:nvSpPr>
          <p:cNvPr id="525" name="Google Shape;525;p33"/>
          <p:cNvSpPr txBox="1"/>
          <p:nvPr/>
        </p:nvSpPr>
        <p:spPr>
          <a:xfrm>
            <a:off x="5399639" y="2269732"/>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7</a:t>
            </a:r>
            <a:endParaRPr sz="1000">
              <a:latin typeface="Roboto"/>
              <a:ea typeface="Roboto"/>
              <a:cs typeface="Roboto"/>
              <a:sym typeface="Roboto"/>
            </a:endParaRPr>
          </a:p>
        </p:txBody>
      </p:sp>
      <p:cxnSp>
        <p:nvCxnSpPr>
          <p:cNvPr id="526" name="Google Shape;526;p33"/>
          <p:cNvCxnSpPr>
            <a:stCxn id="502" idx="2"/>
            <a:endCxn id="503" idx="3"/>
          </p:cNvCxnSpPr>
          <p:nvPr/>
        </p:nvCxnSpPr>
        <p:spPr>
          <a:xfrm rot="-5400000">
            <a:off x="5492550" y="987525"/>
            <a:ext cx="1750800" cy="4269300"/>
          </a:xfrm>
          <a:prstGeom prst="bentConnector4">
            <a:avLst>
              <a:gd fmla="val -32532" name="adj1"/>
              <a:gd fmla="val 109182" name="adj2"/>
            </a:avLst>
          </a:prstGeom>
          <a:noFill/>
          <a:ln cap="flat" cmpd="sng" w="28575">
            <a:solidFill>
              <a:srgbClr val="595959"/>
            </a:solidFill>
            <a:prstDash val="solid"/>
            <a:round/>
            <a:headEnd len="med" w="med" type="triangle"/>
            <a:tailEnd len="med" w="med" type="none"/>
          </a:ln>
        </p:spPr>
      </p:cxnSp>
      <p:cxnSp>
        <p:nvCxnSpPr>
          <p:cNvPr id="527" name="Google Shape;527;p33"/>
          <p:cNvCxnSpPr/>
          <p:nvPr/>
        </p:nvCxnSpPr>
        <p:spPr>
          <a:xfrm rot="10800000">
            <a:off x="4011800" y="2903675"/>
            <a:ext cx="0" cy="280200"/>
          </a:xfrm>
          <a:prstGeom prst="straightConnector1">
            <a:avLst/>
          </a:prstGeom>
          <a:noFill/>
          <a:ln cap="flat" cmpd="sng" w="19050">
            <a:solidFill>
              <a:srgbClr val="595959"/>
            </a:solidFill>
            <a:prstDash val="solid"/>
            <a:round/>
            <a:headEnd len="med" w="med" type="triangle"/>
            <a:tailEnd len="med" w="med" type="triangle"/>
          </a:ln>
        </p:spPr>
      </p:cxnSp>
      <p:cxnSp>
        <p:nvCxnSpPr>
          <p:cNvPr id="528" name="Google Shape;528;p33"/>
          <p:cNvCxnSpPr/>
          <p:nvPr/>
        </p:nvCxnSpPr>
        <p:spPr>
          <a:xfrm flipH="1" rot="10800000">
            <a:off x="5120025" y="2026125"/>
            <a:ext cx="833700" cy="1315200"/>
          </a:xfrm>
          <a:prstGeom prst="straightConnector1">
            <a:avLst/>
          </a:prstGeom>
          <a:noFill/>
          <a:ln cap="flat" cmpd="sng" w="28575">
            <a:solidFill>
              <a:srgbClr val="595959"/>
            </a:solidFill>
            <a:prstDash val="solid"/>
            <a:round/>
            <a:headEnd len="med" w="med" type="triangle"/>
            <a:tailEnd len="med" w="med" type="triangle"/>
          </a:ln>
        </p:spPr>
      </p:cxnSp>
      <p:cxnSp>
        <p:nvCxnSpPr>
          <p:cNvPr id="529" name="Google Shape;529;p33"/>
          <p:cNvCxnSpPr/>
          <p:nvPr/>
        </p:nvCxnSpPr>
        <p:spPr>
          <a:xfrm>
            <a:off x="7440800" y="3012611"/>
            <a:ext cx="0" cy="329700"/>
          </a:xfrm>
          <a:prstGeom prst="straightConnector1">
            <a:avLst/>
          </a:prstGeom>
          <a:noFill/>
          <a:ln cap="flat" cmpd="sng" w="28575">
            <a:solidFill>
              <a:srgbClr val="595959"/>
            </a:solidFill>
            <a:prstDash val="solid"/>
            <a:round/>
            <a:headEnd len="med" w="med" type="none"/>
            <a:tailEnd len="med" w="med" type="triangle"/>
          </a:ln>
        </p:spPr>
      </p:cxnSp>
      <p:cxnSp>
        <p:nvCxnSpPr>
          <p:cNvPr id="530" name="Google Shape;530;p33"/>
          <p:cNvCxnSpPr/>
          <p:nvPr/>
        </p:nvCxnSpPr>
        <p:spPr>
          <a:xfrm>
            <a:off x="1573396" y="2432444"/>
            <a:ext cx="440400" cy="5100"/>
          </a:xfrm>
          <a:prstGeom prst="straightConnector1">
            <a:avLst/>
          </a:prstGeom>
          <a:noFill/>
          <a:ln cap="flat" cmpd="sng" w="28575">
            <a:solidFill>
              <a:srgbClr val="595959"/>
            </a:solidFill>
            <a:prstDash val="solid"/>
            <a:round/>
            <a:headEnd len="med" w="med" type="none"/>
            <a:tailEnd len="med" w="med" type="triangle"/>
          </a:ln>
        </p:spPr>
      </p:cxnSp>
      <p:sp>
        <p:nvSpPr>
          <p:cNvPr id="531" name="Google Shape;531;p33"/>
          <p:cNvSpPr txBox="1"/>
          <p:nvPr/>
        </p:nvSpPr>
        <p:spPr>
          <a:xfrm>
            <a:off x="1689325" y="2052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1</a:t>
            </a:r>
            <a:endParaRPr sz="1000">
              <a:latin typeface="Roboto"/>
              <a:ea typeface="Roboto"/>
              <a:cs typeface="Roboto"/>
              <a:sym typeface="Roboto"/>
            </a:endParaRPr>
          </a:p>
        </p:txBody>
      </p:sp>
      <p:grpSp>
        <p:nvGrpSpPr>
          <p:cNvPr id="532" name="Google Shape;532;p33"/>
          <p:cNvGrpSpPr/>
          <p:nvPr/>
        </p:nvGrpSpPr>
        <p:grpSpPr>
          <a:xfrm>
            <a:off x="586500" y="1305025"/>
            <a:ext cx="1118700" cy="2543700"/>
            <a:chOff x="586500" y="1305025"/>
            <a:chExt cx="1118700" cy="2543700"/>
          </a:xfrm>
        </p:grpSpPr>
        <p:sp>
          <p:nvSpPr>
            <p:cNvPr id="533" name="Google Shape;533;p33"/>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534" name="Google Shape;534;p33"/>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535" name="Google Shape;535;p33"/>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536" name="Google Shape;536;p33"/>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537" name="Google Shape;537;p33"/>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538" name="Google Shape;538;p33"/>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539" name="Google Shape;539;p33"/>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540" name="Google Shape;540;p33"/>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4"/>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546" name="Google Shape;546;p34"/>
          <p:cNvSpPr txBox="1"/>
          <p:nvPr/>
        </p:nvSpPr>
        <p:spPr>
          <a:xfrm>
            <a:off x="667022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Hadoop</a:t>
            </a:r>
            <a:endParaRPr>
              <a:latin typeface="Roboto"/>
              <a:ea typeface="Roboto"/>
              <a:cs typeface="Roboto"/>
              <a:sym typeface="Roboto"/>
            </a:endParaRPr>
          </a:p>
        </p:txBody>
      </p:sp>
      <p:sp>
        <p:nvSpPr>
          <p:cNvPr id="547" name="Google Shape;547;p34"/>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48" name="Google Shape;548;p34"/>
          <p:cNvSpPr/>
          <p:nvPr/>
        </p:nvSpPr>
        <p:spPr>
          <a:xfrm>
            <a:off x="5831625" y="866600"/>
            <a:ext cx="28809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49" name="Google Shape;549;p34"/>
          <p:cNvSpPr/>
          <p:nvPr/>
        </p:nvSpPr>
        <p:spPr>
          <a:xfrm>
            <a:off x="2024550" y="2138787"/>
            <a:ext cx="986400" cy="7758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Driver</a:t>
            </a:r>
            <a:endParaRPr sz="1200">
              <a:latin typeface="Roboto"/>
              <a:ea typeface="Roboto"/>
              <a:cs typeface="Roboto"/>
              <a:sym typeface="Roboto"/>
            </a:endParaRPr>
          </a:p>
        </p:txBody>
      </p:sp>
      <p:sp>
        <p:nvSpPr>
          <p:cNvPr id="550" name="Google Shape;550;p34"/>
          <p:cNvSpPr/>
          <p:nvPr/>
        </p:nvSpPr>
        <p:spPr>
          <a:xfrm>
            <a:off x="3588600" y="1071975"/>
            <a:ext cx="1289400" cy="7758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Compiler</a:t>
            </a:r>
            <a:endParaRPr sz="1200">
              <a:latin typeface="Roboto"/>
              <a:ea typeface="Roboto"/>
              <a:cs typeface="Roboto"/>
              <a:sym typeface="Roboto"/>
            </a:endParaRPr>
          </a:p>
        </p:txBody>
      </p:sp>
      <p:sp>
        <p:nvSpPr>
          <p:cNvPr id="551" name="Google Shape;551;p34"/>
          <p:cNvSpPr/>
          <p:nvPr/>
        </p:nvSpPr>
        <p:spPr>
          <a:xfrm>
            <a:off x="3588600" y="2139850"/>
            <a:ext cx="1289400" cy="775800"/>
          </a:xfrm>
          <a:prstGeom prst="roundRect">
            <a:avLst>
              <a:gd fmla="val 16667" name="adj"/>
            </a:avLst>
          </a:prstGeom>
          <a:solidFill>
            <a:srgbClr val="FFF2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Metastore</a:t>
            </a:r>
            <a:endParaRPr sz="1200">
              <a:latin typeface="Roboto"/>
              <a:ea typeface="Roboto"/>
              <a:cs typeface="Roboto"/>
              <a:sym typeface="Roboto"/>
            </a:endParaRPr>
          </a:p>
        </p:txBody>
      </p:sp>
      <p:sp>
        <p:nvSpPr>
          <p:cNvPr id="552" name="Google Shape;552;p34"/>
          <p:cNvSpPr/>
          <p:nvPr/>
        </p:nvSpPr>
        <p:spPr>
          <a:xfrm>
            <a:off x="3588600" y="3221775"/>
            <a:ext cx="1289400" cy="775800"/>
          </a:xfrm>
          <a:prstGeom prst="roundRect">
            <a:avLst>
              <a:gd fmla="val 16667" name="adj"/>
            </a:avLst>
          </a:prstGeom>
          <a:solidFill>
            <a:srgbClr val="EAD1D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Execution</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Engine</a:t>
            </a:r>
            <a:endParaRPr sz="1200">
              <a:latin typeface="Roboto"/>
              <a:ea typeface="Roboto"/>
              <a:cs typeface="Roboto"/>
              <a:sym typeface="Roboto"/>
            </a:endParaRPr>
          </a:p>
        </p:txBody>
      </p:sp>
      <p:sp>
        <p:nvSpPr>
          <p:cNvPr id="553" name="Google Shape;553;p34"/>
          <p:cNvSpPr/>
          <p:nvPr/>
        </p:nvSpPr>
        <p:spPr>
          <a:xfrm>
            <a:off x="6063150" y="1482800"/>
            <a:ext cx="2439300" cy="1527900"/>
          </a:xfrm>
          <a:prstGeom prst="roundRect">
            <a:avLst>
              <a:gd fmla="val 16667" name="adj"/>
            </a:avLst>
          </a:prstGeom>
          <a:solidFill>
            <a:srgbClr val="D9D2E9"/>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HDFS</a:t>
            </a:r>
            <a:endParaRPr sz="1200">
              <a:latin typeface="Roboto"/>
              <a:ea typeface="Roboto"/>
              <a:cs typeface="Roboto"/>
              <a:sym typeface="Roboto"/>
            </a:endParaRPr>
          </a:p>
        </p:txBody>
      </p:sp>
      <p:sp>
        <p:nvSpPr>
          <p:cNvPr id="554" name="Google Shape;554;p34"/>
          <p:cNvSpPr/>
          <p:nvPr/>
        </p:nvSpPr>
        <p:spPr>
          <a:xfrm>
            <a:off x="6245100" y="2084600"/>
            <a:ext cx="852300" cy="378600"/>
          </a:xfrm>
          <a:prstGeom prst="roundRect">
            <a:avLst>
              <a:gd fmla="val 16667" name="adj"/>
            </a:avLst>
          </a:prstGeom>
          <a:solidFill>
            <a:srgbClr val="C9DAF8"/>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Namenode</a:t>
            </a:r>
            <a:endParaRPr sz="1000">
              <a:latin typeface="Roboto"/>
              <a:ea typeface="Roboto"/>
              <a:cs typeface="Roboto"/>
              <a:sym typeface="Roboto"/>
            </a:endParaRPr>
          </a:p>
        </p:txBody>
      </p:sp>
      <p:grpSp>
        <p:nvGrpSpPr>
          <p:cNvPr id="555" name="Google Shape;555;p34"/>
          <p:cNvGrpSpPr/>
          <p:nvPr/>
        </p:nvGrpSpPr>
        <p:grpSpPr>
          <a:xfrm>
            <a:off x="7388100" y="2008400"/>
            <a:ext cx="1004700" cy="531000"/>
            <a:chOff x="7388100" y="1932200"/>
            <a:chExt cx="1004700" cy="531000"/>
          </a:xfrm>
        </p:grpSpPr>
        <p:sp>
          <p:nvSpPr>
            <p:cNvPr id="556" name="Google Shape;556;p34"/>
            <p:cNvSpPr/>
            <p:nvPr/>
          </p:nvSpPr>
          <p:spPr>
            <a:xfrm>
              <a:off x="7388100" y="19322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557" name="Google Shape;557;p34"/>
            <p:cNvSpPr/>
            <p:nvPr/>
          </p:nvSpPr>
          <p:spPr>
            <a:xfrm>
              <a:off x="7464300" y="20084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558" name="Google Shape;558;p34"/>
            <p:cNvSpPr/>
            <p:nvPr/>
          </p:nvSpPr>
          <p:spPr>
            <a:xfrm>
              <a:off x="7540500" y="20846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Datanodes</a:t>
              </a:r>
              <a:endParaRPr sz="1000">
                <a:latin typeface="Roboto"/>
                <a:ea typeface="Roboto"/>
                <a:cs typeface="Roboto"/>
                <a:sym typeface="Roboto"/>
              </a:endParaRPr>
            </a:p>
          </p:txBody>
        </p:sp>
      </p:grpSp>
      <p:sp>
        <p:nvSpPr>
          <p:cNvPr id="559" name="Google Shape;559;p34"/>
          <p:cNvSpPr/>
          <p:nvPr/>
        </p:nvSpPr>
        <p:spPr>
          <a:xfrm>
            <a:off x="6063150" y="3311600"/>
            <a:ext cx="2439300" cy="478800"/>
          </a:xfrm>
          <a:prstGeom prst="roundRect">
            <a:avLst>
              <a:gd fmla="val 16667" name="adj"/>
            </a:avLst>
          </a:prstGeom>
          <a:solidFill>
            <a:srgbClr val="FCE5CD"/>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YARN</a:t>
            </a:r>
            <a:endParaRPr sz="1200">
              <a:latin typeface="Roboto"/>
              <a:ea typeface="Roboto"/>
              <a:cs typeface="Roboto"/>
              <a:sym typeface="Roboto"/>
            </a:endParaRPr>
          </a:p>
        </p:txBody>
      </p:sp>
      <p:cxnSp>
        <p:nvCxnSpPr>
          <p:cNvPr id="560" name="Google Shape;560;p34"/>
          <p:cNvCxnSpPr/>
          <p:nvPr/>
        </p:nvCxnSpPr>
        <p:spPr>
          <a:xfrm flipH="1" rot="10800000">
            <a:off x="2622371" y="1324244"/>
            <a:ext cx="759900" cy="651000"/>
          </a:xfrm>
          <a:prstGeom prst="straightConnector1">
            <a:avLst/>
          </a:prstGeom>
          <a:noFill/>
          <a:ln cap="flat" cmpd="sng" w="28575">
            <a:solidFill>
              <a:srgbClr val="595959"/>
            </a:solidFill>
            <a:prstDash val="solid"/>
            <a:round/>
            <a:headEnd len="med" w="med" type="none"/>
            <a:tailEnd len="med" w="med" type="triangle"/>
          </a:ln>
        </p:spPr>
      </p:cxnSp>
      <p:sp>
        <p:nvSpPr>
          <p:cNvPr id="561" name="Google Shape;561;p34"/>
          <p:cNvSpPr txBox="1"/>
          <p:nvPr/>
        </p:nvSpPr>
        <p:spPr>
          <a:xfrm>
            <a:off x="2603725" y="1443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2</a:t>
            </a:r>
            <a:endParaRPr sz="1000">
              <a:latin typeface="Roboto"/>
              <a:ea typeface="Roboto"/>
              <a:cs typeface="Roboto"/>
              <a:sym typeface="Roboto"/>
            </a:endParaRPr>
          </a:p>
        </p:txBody>
      </p:sp>
      <p:cxnSp>
        <p:nvCxnSpPr>
          <p:cNvPr id="562" name="Google Shape;562;p34"/>
          <p:cNvCxnSpPr/>
          <p:nvPr/>
        </p:nvCxnSpPr>
        <p:spPr>
          <a:xfrm>
            <a:off x="4469000" y="1876864"/>
            <a:ext cx="0" cy="269100"/>
          </a:xfrm>
          <a:prstGeom prst="straightConnector1">
            <a:avLst/>
          </a:prstGeom>
          <a:noFill/>
          <a:ln cap="flat" cmpd="sng" w="28575">
            <a:solidFill>
              <a:srgbClr val="595959"/>
            </a:solidFill>
            <a:prstDash val="solid"/>
            <a:round/>
            <a:headEnd len="med" w="med" type="none"/>
            <a:tailEnd len="med" w="med" type="triangle"/>
          </a:ln>
        </p:spPr>
      </p:cxnSp>
      <p:sp>
        <p:nvSpPr>
          <p:cNvPr id="563" name="Google Shape;563;p34"/>
          <p:cNvSpPr txBox="1"/>
          <p:nvPr/>
        </p:nvSpPr>
        <p:spPr>
          <a:xfrm>
            <a:off x="4508725" y="1824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3</a:t>
            </a:r>
            <a:endParaRPr sz="1000">
              <a:latin typeface="Roboto"/>
              <a:ea typeface="Roboto"/>
              <a:cs typeface="Roboto"/>
              <a:sym typeface="Roboto"/>
            </a:endParaRPr>
          </a:p>
        </p:txBody>
      </p:sp>
      <p:cxnSp>
        <p:nvCxnSpPr>
          <p:cNvPr id="564" name="Google Shape;564;p34"/>
          <p:cNvCxnSpPr/>
          <p:nvPr/>
        </p:nvCxnSpPr>
        <p:spPr>
          <a:xfrm rot="10800000">
            <a:off x="4011800" y="1843411"/>
            <a:ext cx="0" cy="280200"/>
          </a:xfrm>
          <a:prstGeom prst="straightConnector1">
            <a:avLst/>
          </a:prstGeom>
          <a:noFill/>
          <a:ln cap="flat" cmpd="sng" w="28575">
            <a:solidFill>
              <a:srgbClr val="595959"/>
            </a:solidFill>
            <a:prstDash val="solid"/>
            <a:round/>
            <a:headEnd len="med" w="med" type="none"/>
            <a:tailEnd len="med" w="med" type="triangle"/>
          </a:ln>
        </p:spPr>
      </p:cxnSp>
      <p:sp>
        <p:nvSpPr>
          <p:cNvPr id="565" name="Google Shape;565;p34"/>
          <p:cNvSpPr txBox="1"/>
          <p:nvPr/>
        </p:nvSpPr>
        <p:spPr>
          <a:xfrm>
            <a:off x="3670525" y="1824275"/>
            <a:ext cx="26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4</a:t>
            </a:r>
            <a:endParaRPr sz="1000">
              <a:latin typeface="Roboto"/>
              <a:ea typeface="Roboto"/>
              <a:cs typeface="Roboto"/>
              <a:sym typeface="Roboto"/>
            </a:endParaRPr>
          </a:p>
        </p:txBody>
      </p:sp>
      <p:cxnSp>
        <p:nvCxnSpPr>
          <p:cNvPr id="566" name="Google Shape;566;p34"/>
          <p:cNvCxnSpPr/>
          <p:nvPr/>
        </p:nvCxnSpPr>
        <p:spPr>
          <a:xfrm flipH="1">
            <a:off x="2869043" y="1649760"/>
            <a:ext cx="409500" cy="362400"/>
          </a:xfrm>
          <a:prstGeom prst="straightConnector1">
            <a:avLst/>
          </a:prstGeom>
          <a:noFill/>
          <a:ln cap="flat" cmpd="sng" w="28575">
            <a:solidFill>
              <a:srgbClr val="595959"/>
            </a:solidFill>
            <a:prstDash val="solid"/>
            <a:round/>
            <a:headEnd len="med" w="med" type="none"/>
            <a:tailEnd len="med" w="med" type="triangle"/>
          </a:ln>
        </p:spPr>
      </p:cxnSp>
      <p:sp>
        <p:nvSpPr>
          <p:cNvPr id="567" name="Google Shape;567;p34"/>
          <p:cNvSpPr txBox="1"/>
          <p:nvPr/>
        </p:nvSpPr>
        <p:spPr>
          <a:xfrm>
            <a:off x="3137125" y="1671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5</a:t>
            </a:r>
            <a:endParaRPr sz="1000">
              <a:latin typeface="Roboto"/>
              <a:ea typeface="Roboto"/>
              <a:cs typeface="Roboto"/>
              <a:sym typeface="Roboto"/>
            </a:endParaRPr>
          </a:p>
        </p:txBody>
      </p:sp>
      <p:cxnSp>
        <p:nvCxnSpPr>
          <p:cNvPr id="568" name="Google Shape;568;p34"/>
          <p:cNvCxnSpPr/>
          <p:nvPr/>
        </p:nvCxnSpPr>
        <p:spPr>
          <a:xfrm>
            <a:off x="2622371" y="3118244"/>
            <a:ext cx="748200" cy="608700"/>
          </a:xfrm>
          <a:prstGeom prst="straightConnector1">
            <a:avLst/>
          </a:prstGeom>
          <a:noFill/>
          <a:ln cap="flat" cmpd="sng" w="28575">
            <a:solidFill>
              <a:srgbClr val="595959"/>
            </a:solidFill>
            <a:prstDash val="solid"/>
            <a:round/>
            <a:headEnd len="med" w="med" type="none"/>
            <a:tailEnd len="med" w="med" type="triangle"/>
          </a:ln>
        </p:spPr>
      </p:cxnSp>
      <p:sp>
        <p:nvSpPr>
          <p:cNvPr id="569" name="Google Shape;569;p34"/>
          <p:cNvSpPr txBox="1"/>
          <p:nvPr/>
        </p:nvSpPr>
        <p:spPr>
          <a:xfrm>
            <a:off x="2679925" y="32720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6</a:t>
            </a:r>
            <a:endParaRPr sz="1000">
              <a:latin typeface="Roboto"/>
              <a:ea typeface="Roboto"/>
              <a:cs typeface="Roboto"/>
              <a:sym typeface="Roboto"/>
            </a:endParaRPr>
          </a:p>
        </p:txBody>
      </p:sp>
      <p:cxnSp>
        <p:nvCxnSpPr>
          <p:cNvPr id="570" name="Google Shape;570;p34"/>
          <p:cNvCxnSpPr/>
          <p:nvPr/>
        </p:nvCxnSpPr>
        <p:spPr>
          <a:xfrm rot="10800000">
            <a:off x="4011800" y="2903675"/>
            <a:ext cx="0" cy="280200"/>
          </a:xfrm>
          <a:prstGeom prst="straightConnector1">
            <a:avLst/>
          </a:prstGeom>
          <a:noFill/>
          <a:ln cap="flat" cmpd="sng" w="19050">
            <a:solidFill>
              <a:srgbClr val="595959"/>
            </a:solidFill>
            <a:prstDash val="solid"/>
            <a:round/>
            <a:headEnd len="med" w="med" type="triangle"/>
            <a:tailEnd len="med" w="med" type="triangle"/>
          </a:ln>
        </p:spPr>
      </p:cxnSp>
      <p:sp>
        <p:nvSpPr>
          <p:cNvPr id="571" name="Google Shape;571;p34"/>
          <p:cNvSpPr txBox="1"/>
          <p:nvPr/>
        </p:nvSpPr>
        <p:spPr>
          <a:xfrm>
            <a:off x="3670525" y="2891075"/>
            <a:ext cx="26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7</a:t>
            </a:r>
            <a:endParaRPr sz="1000">
              <a:latin typeface="Roboto"/>
              <a:ea typeface="Roboto"/>
              <a:cs typeface="Roboto"/>
              <a:sym typeface="Roboto"/>
            </a:endParaRPr>
          </a:p>
        </p:txBody>
      </p:sp>
      <p:cxnSp>
        <p:nvCxnSpPr>
          <p:cNvPr id="572" name="Google Shape;572;p34"/>
          <p:cNvCxnSpPr/>
          <p:nvPr/>
        </p:nvCxnSpPr>
        <p:spPr>
          <a:xfrm>
            <a:off x="5230996" y="3575444"/>
            <a:ext cx="735300" cy="0"/>
          </a:xfrm>
          <a:prstGeom prst="straightConnector1">
            <a:avLst/>
          </a:prstGeom>
          <a:noFill/>
          <a:ln cap="flat" cmpd="sng" w="28575">
            <a:solidFill>
              <a:srgbClr val="595959"/>
            </a:solidFill>
            <a:prstDash val="solid"/>
            <a:round/>
            <a:headEnd len="med" w="med" type="none"/>
            <a:tailEnd len="med" w="med" type="triangle"/>
          </a:ln>
        </p:spPr>
      </p:cxnSp>
      <p:sp>
        <p:nvSpPr>
          <p:cNvPr id="573" name="Google Shape;573;p34"/>
          <p:cNvSpPr txBox="1"/>
          <p:nvPr/>
        </p:nvSpPr>
        <p:spPr>
          <a:xfrm>
            <a:off x="5423125" y="32720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7</a:t>
            </a:r>
            <a:endParaRPr sz="1000">
              <a:latin typeface="Roboto"/>
              <a:ea typeface="Roboto"/>
              <a:cs typeface="Roboto"/>
              <a:sym typeface="Roboto"/>
            </a:endParaRPr>
          </a:p>
        </p:txBody>
      </p:sp>
      <p:cxnSp>
        <p:nvCxnSpPr>
          <p:cNvPr id="574" name="Google Shape;574;p34"/>
          <p:cNvCxnSpPr/>
          <p:nvPr/>
        </p:nvCxnSpPr>
        <p:spPr>
          <a:xfrm rot="10800000">
            <a:off x="6983600" y="2986638"/>
            <a:ext cx="0" cy="343200"/>
          </a:xfrm>
          <a:prstGeom prst="straightConnector1">
            <a:avLst/>
          </a:prstGeom>
          <a:noFill/>
          <a:ln cap="flat" cmpd="sng" w="28575">
            <a:solidFill>
              <a:srgbClr val="595959"/>
            </a:solidFill>
            <a:prstDash val="solid"/>
            <a:round/>
            <a:headEnd len="med" w="med" type="none"/>
            <a:tailEnd len="med" w="med" type="triangle"/>
          </a:ln>
        </p:spPr>
      </p:cxnSp>
      <p:cxnSp>
        <p:nvCxnSpPr>
          <p:cNvPr id="575" name="Google Shape;575;p34"/>
          <p:cNvCxnSpPr/>
          <p:nvPr/>
        </p:nvCxnSpPr>
        <p:spPr>
          <a:xfrm rot="10800000">
            <a:off x="2880788" y="3085045"/>
            <a:ext cx="489900" cy="373500"/>
          </a:xfrm>
          <a:prstGeom prst="straightConnector1">
            <a:avLst/>
          </a:prstGeom>
          <a:noFill/>
          <a:ln cap="flat" cmpd="sng" w="28575">
            <a:solidFill>
              <a:srgbClr val="595959"/>
            </a:solidFill>
            <a:prstDash val="solid"/>
            <a:round/>
            <a:headEnd len="med" w="med" type="none"/>
            <a:tailEnd len="med" w="med" type="triangle"/>
          </a:ln>
        </p:spPr>
      </p:cxnSp>
      <p:sp>
        <p:nvSpPr>
          <p:cNvPr id="576" name="Google Shape;576;p34"/>
          <p:cNvSpPr txBox="1"/>
          <p:nvPr/>
        </p:nvSpPr>
        <p:spPr>
          <a:xfrm>
            <a:off x="3060925" y="2967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9</a:t>
            </a:r>
            <a:endParaRPr sz="1000">
              <a:latin typeface="Roboto"/>
              <a:ea typeface="Roboto"/>
              <a:cs typeface="Roboto"/>
              <a:sym typeface="Roboto"/>
            </a:endParaRPr>
          </a:p>
        </p:txBody>
      </p:sp>
      <p:cxnSp>
        <p:nvCxnSpPr>
          <p:cNvPr id="577" name="Google Shape;577;p34"/>
          <p:cNvCxnSpPr/>
          <p:nvPr/>
        </p:nvCxnSpPr>
        <p:spPr>
          <a:xfrm flipH="1" rot="10800000">
            <a:off x="5120025" y="2026125"/>
            <a:ext cx="833700" cy="1315200"/>
          </a:xfrm>
          <a:prstGeom prst="straightConnector1">
            <a:avLst/>
          </a:prstGeom>
          <a:noFill/>
          <a:ln cap="flat" cmpd="sng" w="28575">
            <a:solidFill>
              <a:srgbClr val="595959"/>
            </a:solidFill>
            <a:prstDash val="solid"/>
            <a:round/>
            <a:headEnd len="med" w="med" type="triangle"/>
            <a:tailEnd len="med" w="med" type="triangle"/>
          </a:ln>
        </p:spPr>
      </p:cxnSp>
      <p:sp>
        <p:nvSpPr>
          <p:cNvPr id="578" name="Google Shape;578;p34"/>
          <p:cNvSpPr txBox="1"/>
          <p:nvPr/>
        </p:nvSpPr>
        <p:spPr>
          <a:xfrm>
            <a:off x="5399639" y="2269732"/>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7</a:t>
            </a:r>
            <a:endParaRPr sz="1000">
              <a:latin typeface="Roboto"/>
              <a:ea typeface="Roboto"/>
              <a:cs typeface="Roboto"/>
              <a:sym typeface="Roboto"/>
            </a:endParaRPr>
          </a:p>
        </p:txBody>
      </p:sp>
      <p:sp>
        <p:nvSpPr>
          <p:cNvPr id="579" name="Google Shape;579;p34"/>
          <p:cNvSpPr txBox="1"/>
          <p:nvPr/>
        </p:nvSpPr>
        <p:spPr>
          <a:xfrm>
            <a:off x="5423125" y="4517473"/>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8</a:t>
            </a:r>
            <a:endParaRPr sz="1000">
              <a:latin typeface="Roboto"/>
              <a:ea typeface="Roboto"/>
              <a:cs typeface="Roboto"/>
              <a:sym typeface="Roboto"/>
            </a:endParaRPr>
          </a:p>
        </p:txBody>
      </p:sp>
      <p:cxnSp>
        <p:nvCxnSpPr>
          <p:cNvPr id="580" name="Google Shape;580;p34"/>
          <p:cNvCxnSpPr/>
          <p:nvPr/>
        </p:nvCxnSpPr>
        <p:spPr>
          <a:xfrm rot="-5400000">
            <a:off x="5492550" y="987525"/>
            <a:ext cx="1750800" cy="4269300"/>
          </a:xfrm>
          <a:prstGeom prst="bentConnector4">
            <a:avLst>
              <a:gd fmla="val -32532" name="adj1"/>
              <a:gd fmla="val 109182" name="adj2"/>
            </a:avLst>
          </a:prstGeom>
          <a:noFill/>
          <a:ln cap="flat" cmpd="sng" w="28575">
            <a:solidFill>
              <a:srgbClr val="595959"/>
            </a:solidFill>
            <a:prstDash val="solid"/>
            <a:round/>
            <a:headEnd len="med" w="med" type="triangle"/>
            <a:tailEnd len="med" w="med" type="none"/>
          </a:ln>
        </p:spPr>
      </p:cxnSp>
      <p:cxnSp>
        <p:nvCxnSpPr>
          <p:cNvPr id="581" name="Google Shape;581;p34"/>
          <p:cNvCxnSpPr/>
          <p:nvPr/>
        </p:nvCxnSpPr>
        <p:spPr>
          <a:xfrm>
            <a:off x="7440800" y="3012611"/>
            <a:ext cx="0" cy="329700"/>
          </a:xfrm>
          <a:prstGeom prst="straightConnector1">
            <a:avLst/>
          </a:prstGeom>
          <a:noFill/>
          <a:ln cap="flat" cmpd="sng" w="28575">
            <a:solidFill>
              <a:srgbClr val="595959"/>
            </a:solidFill>
            <a:prstDash val="solid"/>
            <a:round/>
            <a:headEnd len="med" w="med" type="none"/>
            <a:tailEnd len="med" w="med" type="triangle"/>
          </a:ln>
        </p:spPr>
      </p:cxnSp>
      <p:cxnSp>
        <p:nvCxnSpPr>
          <p:cNvPr id="582" name="Google Shape;582;p34"/>
          <p:cNvCxnSpPr/>
          <p:nvPr/>
        </p:nvCxnSpPr>
        <p:spPr>
          <a:xfrm>
            <a:off x="1573396" y="2432444"/>
            <a:ext cx="440400" cy="5100"/>
          </a:xfrm>
          <a:prstGeom prst="straightConnector1">
            <a:avLst/>
          </a:prstGeom>
          <a:noFill/>
          <a:ln cap="flat" cmpd="sng" w="28575">
            <a:solidFill>
              <a:srgbClr val="595959"/>
            </a:solidFill>
            <a:prstDash val="solid"/>
            <a:round/>
            <a:headEnd len="med" w="med" type="none"/>
            <a:tailEnd len="med" w="med" type="triangle"/>
          </a:ln>
        </p:spPr>
      </p:cxnSp>
      <p:sp>
        <p:nvSpPr>
          <p:cNvPr id="583" name="Google Shape;583;p34"/>
          <p:cNvSpPr txBox="1"/>
          <p:nvPr/>
        </p:nvSpPr>
        <p:spPr>
          <a:xfrm>
            <a:off x="1689325" y="2052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1</a:t>
            </a:r>
            <a:endParaRPr sz="1000">
              <a:latin typeface="Roboto"/>
              <a:ea typeface="Roboto"/>
              <a:cs typeface="Roboto"/>
              <a:sym typeface="Roboto"/>
            </a:endParaRPr>
          </a:p>
        </p:txBody>
      </p:sp>
      <p:grpSp>
        <p:nvGrpSpPr>
          <p:cNvPr id="584" name="Google Shape;584;p34"/>
          <p:cNvGrpSpPr/>
          <p:nvPr/>
        </p:nvGrpSpPr>
        <p:grpSpPr>
          <a:xfrm>
            <a:off x="586500" y="1305025"/>
            <a:ext cx="1118700" cy="2543700"/>
            <a:chOff x="586500" y="1305025"/>
            <a:chExt cx="1118700" cy="2543700"/>
          </a:xfrm>
        </p:grpSpPr>
        <p:sp>
          <p:nvSpPr>
            <p:cNvPr id="585" name="Google Shape;585;p34"/>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586" name="Google Shape;586;p34"/>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587" name="Google Shape;587;p34"/>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588" name="Google Shape;588;p34"/>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589" name="Google Shape;589;p34"/>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590" name="Google Shape;590;p34"/>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591" name="Google Shape;591;p34"/>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592" name="Google Shape;592;p34"/>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5"/>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598" name="Google Shape;598;p35"/>
          <p:cNvCxnSpPr/>
          <p:nvPr/>
        </p:nvCxnSpPr>
        <p:spPr>
          <a:xfrm rot="10800000">
            <a:off x="1704343" y="2719360"/>
            <a:ext cx="432000" cy="0"/>
          </a:xfrm>
          <a:prstGeom prst="straightConnector1">
            <a:avLst/>
          </a:prstGeom>
          <a:noFill/>
          <a:ln cap="flat" cmpd="sng" w="28575">
            <a:solidFill>
              <a:srgbClr val="595959"/>
            </a:solidFill>
            <a:prstDash val="solid"/>
            <a:round/>
            <a:headEnd len="med" w="med" type="none"/>
            <a:tailEnd len="med" w="med" type="triangle"/>
          </a:ln>
        </p:spPr>
      </p:cxnSp>
      <p:sp>
        <p:nvSpPr>
          <p:cNvPr id="599" name="Google Shape;599;p35"/>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600" name="Google Shape;600;p35"/>
          <p:cNvSpPr txBox="1"/>
          <p:nvPr/>
        </p:nvSpPr>
        <p:spPr>
          <a:xfrm>
            <a:off x="667022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Hadoop</a:t>
            </a:r>
            <a:endParaRPr>
              <a:latin typeface="Roboto"/>
              <a:ea typeface="Roboto"/>
              <a:cs typeface="Roboto"/>
              <a:sym typeface="Roboto"/>
            </a:endParaRPr>
          </a:p>
        </p:txBody>
      </p:sp>
      <p:sp>
        <p:nvSpPr>
          <p:cNvPr id="601" name="Google Shape;601;p35"/>
          <p:cNvSpPr/>
          <p:nvPr/>
        </p:nvSpPr>
        <p:spPr>
          <a:xfrm>
            <a:off x="5831625" y="866600"/>
            <a:ext cx="28809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02" name="Google Shape;602;p35"/>
          <p:cNvSpPr/>
          <p:nvPr/>
        </p:nvSpPr>
        <p:spPr>
          <a:xfrm>
            <a:off x="2024550" y="2138787"/>
            <a:ext cx="986400" cy="7758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Driver</a:t>
            </a:r>
            <a:endParaRPr sz="1200">
              <a:latin typeface="Roboto"/>
              <a:ea typeface="Roboto"/>
              <a:cs typeface="Roboto"/>
              <a:sym typeface="Roboto"/>
            </a:endParaRPr>
          </a:p>
        </p:txBody>
      </p:sp>
      <p:sp>
        <p:nvSpPr>
          <p:cNvPr id="603" name="Google Shape;603;p35"/>
          <p:cNvSpPr/>
          <p:nvPr/>
        </p:nvSpPr>
        <p:spPr>
          <a:xfrm>
            <a:off x="3588600" y="1071975"/>
            <a:ext cx="1289400" cy="7758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Compiler</a:t>
            </a:r>
            <a:endParaRPr sz="1200">
              <a:latin typeface="Roboto"/>
              <a:ea typeface="Roboto"/>
              <a:cs typeface="Roboto"/>
              <a:sym typeface="Roboto"/>
            </a:endParaRPr>
          </a:p>
        </p:txBody>
      </p:sp>
      <p:sp>
        <p:nvSpPr>
          <p:cNvPr id="604" name="Google Shape;604;p35"/>
          <p:cNvSpPr/>
          <p:nvPr/>
        </p:nvSpPr>
        <p:spPr>
          <a:xfrm>
            <a:off x="3588600" y="2139850"/>
            <a:ext cx="1289400" cy="775800"/>
          </a:xfrm>
          <a:prstGeom prst="roundRect">
            <a:avLst>
              <a:gd fmla="val 16667" name="adj"/>
            </a:avLst>
          </a:prstGeom>
          <a:solidFill>
            <a:srgbClr val="FFF2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Metastore</a:t>
            </a:r>
            <a:endParaRPr sz="1200">
              <a:latin typeface="Roboto"/>
              <a:ea typeface="Roboto"/>
              <a:cs typeface="Roboto"/>
              <a:sym typeface="Roboto"/>
            </a:endParaRPr>
          </a:p>
        </p:txBody>
      </p:sp>
      <p:sp>
        <p:nvSpPr>
          <p:cNvPr id="605" name="Google Shape;605;p35"/>
          <p:cNvSpPr/>
          <p:nvPr/>
        </p:nvSpPr>
        <p:spPr>
          <a:xfrm>
            <a:off x="3588600" y="3221775"/>
            <a:ext cx="1289400" cy="775800"/>
          </a:xfrm>
          <a:prstGeom prst="roundRect">
            <a:avLst>
              <a:gd fmla="val 16667" name="adj"/>
            </a:avLst>
          </a:prstGeom>
          <a:solidFill>
            <a:srgbClr val="EAD1D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Execution</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Engine</a:t>
            </a:r>
            <a:endParaRPr sz="1200">
              <a:latin typeface="Roboto"/>
              <a:ea typeface="Roboto"/>
              <a:cs typeface="Roboto"/>
              <a:sym typeface="Roboto"/>
            </a:endParaRPr>
          </a:p>
        </p:txBody>
      </p:sp>
      <p:sp>
        <p:nvSpPr>
          <p:cNvPr id="606" name="Google Shape;606;p35"/>
          <p:cNvSpPr/>
          <p:nvPr/>
        </p:nvSpPr>
        <p:spPr>
          <a:xfrm>
            <a:off x="6063150" y="1482800"/>
            <a:ext cx="2439300" cy="1527900"/>
          </a:xfrm>
          <a:prstGeom prst="roundRect">
            <a:avLst>
              <a:gd fmla="val 16667" name="adj"/>
            </a:avLst>
          </a:prstGeom>
          <a:solidFill>
            <a:srgbClr val="D9D2E9"/>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HDFS</a:t>
            </a:r>
            <a:endParaRPr sz="1200">
              <a:latin typeface="Roboto"/>
              <a:ea typeface="Roboto"/>
              <a:cs typeface="Roboto"/>
              <a:sym typeface="Roboto"/>
            </a:endParaRPr>
          </a:p>
        </p:txBody>
      </p:sp>
      <p:sp>
        <p:nvSpPr>
          <p:cNvPr id="607" name="Google Shape;607;p35"/>
          <p:cNvSpPr/>
          <p:nvPr/>
        </p:nvSpPr>
        <p:spPr>
          <a:xfrm>
            <a:off x="6245100" y="2084600"/>
            <a:ext cx="852300" cy="378600"/>
          </a:xfrm>
          <a:prstGeom prst="roundRect">
            <a:avLst>
              <a:gd fmla="val 16667" name="adj"/>
            </a:avLst>
          </a:prstGeom>
          <a:solidFill>
            <a:srgbClr val="C9DAF8"/>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Namenode</a:t>
            </a:r>
            <a:endParaRPr sz="1000">
              <a:latin typeface="Roboto"/>
              <a:ea typeface="Roboto"/>
              <a:cs typeface="Roboto"/>
              <a:sym typeface="Roboto"/>
            </a:endParaRPr>
          </a:p>
        </p:txBody>
      </p:sp>
      <p:grpSp>
        <p:nvGrpSpPr>
          <p:cNvPr id="608" name="Google Shape;608;p35"/>
          <p:cNvGrpSpPr/>
          <p:nvPr/>
        </p:nvGrpSpPr>
        <p:grpSpPr>
          <a:xfrm>
            <a:off x="7388100" y="2008400"/>
            <a:ext cx="1004700" cy="531000"/>
            <a:chOff x="7388100" y="1932200"/>
            <a:chExt cx="1004700" cy="531000"/>
          </a:xfrm>
        </p:grpSpPr>
        <p:sp>
          <p:nvSpPr>
            <p:cNvPr id="609" name="Google Shape;609;p35"/>
            <p:cNvSpPr/>
            <p:nvPr/>
          </p:nvSpPr>
          <p:spPr>
            <a:xfrm>
              <a:off x="7388100" y="19322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610" name="Google Shape;610;p35"/>
            <p:cNvSpPr/>
            <p:nvPr/>
          </p:nvSpPr>
          <p:spPr>
            <a:xfrm>
              <a:off x="7464300" y="20084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sp>
          <p:nvSpPr>
            <p:cNvPr id="611" name="Google Shape;611;p35"/>
            <p:cNvSpPr/>
            <p:nvPr/>
          </p:nvSpPr>
          <p:spPr>
            <a:xfrm>
              <a:off x="7540500" y="2084600"/>
              <a:ext cx="852300" cy="3786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Datanodes</a:t>
              </a:r>
              <a:endParaRPr sz="1000">
                <a:latin typeface="Roboto"/>
                <a:ea typeface="Roboto"/>
                <a:cs typeface="Roboto"/>
                <a:sym typeface="Roboto"/>
              </a:endParaRPr>
            </a:p>
          </p:txBody>
        </p:sp>
      </p:grpSp>
      <p:sp>
        <p:nvSpPr>
          <p:cNvPr id="612" name="Google Shape;612;p35"/>
          <p:cNvSpPr/>
          <p:nvPr/>
        </p:nvSpPr>
        <p:spPr>
          <a:xfrm>
            <a:off x="6063150" y="3311600"/>
            <a:ext cx="2439300" cy="478800"/>
          </a:xfrm>
          <a:prstGeom prst="roundRect">
            <a:avLst>
              <a:gd fmla="val 16667" name="adj"/>
            </a:avLst>
          </a:prstGeom>
          <a:solidFill>
            <a:srgbClr val="FCE5CD"/>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YARN</a:t>
            </a:r>
            <a:endParaRPr sz="1200">
              <a:latin typeface="Roboto"/>
              <a:ea typeface="Roboto"/>
              <a:cs typeface="Roboto"/>
              <a:sym typeface="Roboto"/>
            </a:endParaRPr>
          </a:p>
        </p:txBody>
      </p:sp>
      <p:cxnSp>
        <p:nvCxnSpPr>
          <p:cNvPr id="613" name="Google Shape;613;p35"/>
          <p:cNvCxnSpPr/>
          <p:nvPr/>
        </p:nvCxnSpPr>
        <p:spPr>
          <a:xfrm flipH="1" rot="10800000">
            <a:off x="2622371" y="1324244"/>
            <a:ext cx="759900" cy="651000"/>
          </a:xfrm>
          <a:prstGeom prst="straightConnector1">
            <a:avLst/>
          </a:prstGeom>
          <a:noFill/>
          <a:ln cap="flat" cmpd="sng" w="28575">
            <a:solidFill>
              <a:srgbClr val="595959"/>
            </a:solidFill>
            <a:prstDash val="solid"/>
            <a:round/>
            <a:headEnd len="med" w="med" type="none"/>
            <a:tailEnd len="med" w="med" type="triangle"/>
          </a:ln>
        </p:spPr>
      </p:cxnSp>
      <p:sp>
        <p:nvSpPr>
          <p:cNvPr id="614" name="Google Shape;614;p35"/>
          <p:cNvSpPr txBox="1"/>
          <p:nvPr/>
        </p:nvSpPr>
        <p:spPr>
          <a:xfrm>
            <a:off x="2603725" y="1443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2</a:t>
            </a:r>
            <a:endParaRPr sz="1000">
              <a:latin typeface="Roboto"/>
              <a:ea typeface="Roboto"/>
              <a:cs typeface="Roboto"/>
              <a:sym typeface="Roboto"/>
            </a:endParaRPr>
          </a:p>
        </p:txBody>
      </p:sp>
      <p:cxnSp>
        <p:nvCxnSpPr>
          <p:cNvPr id="615" name="Google Shape;615;p35"/>
          <p:cNvCxnSpPr/>
          <p:nvPr/>
        </p:nvCxnSpPr>
        <p:spPr>
          <a:xfrm>
            <a:off x="4469000" y="1876864"/>
            <a:ext cx="0" cy="269100"/>
          </a:xfrm>
          <a:prstGeom prst="straightConnector1">
            <a:avLst/>
          </a:prstGeom>
          <a:noFill/>
          <a:ln cap="flat" cmpd="sng" w="28575">
            <a:solidFill>
              <a:srgbClr val="595959"/>
            </a:solidFill>
            <a:prstDash val="solid"/>
            <a:round/>
            <a:headEnd len="med" w="med" type="none"/>
            <a:tailEnd len="med" w="med" type="triangle"/>
          </a:ln>
        </p:spPr>
      </p:cxnSp>
      <p:sp>
        <p:nvSpPr>
          <p:cNvPr id="616" name="Google Shape;616;p35"/>
          <p:cNvSpPr txBox="1"/>
          <p:nvPr/>
        </p:nvSpPr>
        <p:spPr>
          <a:xfrm>
            <a:off x="4508725" y="1824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3</a:t>
            </a:r>
            <a:endParaRPr sz="1000">
              <a:latin typeface="Roboto"/>
              <a:ea typeface="Roboto"/>
              <a:cs typeface="Roboto"/>
              <a:sym typeface="Roboto"/>
            </a:endParaRPr>
          </a:p>
        </p:txBody>
      </p:sp>
      <p:cxnSp>
        <p:nvCxnSpPr>
          <p:cNvPr id="617" name="Google Shape;617;p35"/>
          <p:cNvCxnSpPr/>
          <p:nvPr/>
        </p:nvCxnSpPr>
        <p:spPr>
          <a:xfrm rot="10800000">
            <a:off x="4011800" y="1843411"/>
            <a:ext cx="0" cy="280200"/>
          </a:xfrm>
          <a:prstGeom prst="straightConnector1">
            <a:avLst/>
          </a:prstGeom>
          <a:noFill/>
          <a:ln cap="flat" cmpd="sng" w="28575">
            <a:solidFill>
              <a:srgbClr val="595959"/>
            </a:solidFill>
            <a:prstDash val="solid"/>
            <a:round/>
            <a:headEnd len="med" w="med" type="none"/>
            <a:tailEnd len="med" w="med" type="triangle"/>
          </a:ln>
        </p:spPr>
      </p:cxnSp>
      <p:sp>
        <p:nvSpPr>
          <p:cNvPr id="618" name="Google Shape;618;p35"/>
          <p:cNvSpPr txBox="1"/>
          <p:nvPr/>
        </p:nvSpPr>
        <p:spPr>
          <a:xfrm>
            <a:off x="3670525" y="1824275"/>
            <a:ext cx="26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4</a:t>
            </a:r>
            <a:endParaRPr sz="1000">
              <a:latin typeface="Roboto"/>
              <a:ea typeface="Roboto"/>
              <a:cs typeface="Roboto"/>
              <a:sym typeface="Roboto"/>
            </a:endParaRPr>
          </a:p>
        </p:txBody>
      </p:sp>
      <p:cxnSp>
        <p:nvCxnSpPr>
          <p:cNvPr id="619" name="Google Shape;619;p35"/>
          <p:cNvCxnSpPr/>
          <p:nvPr/>
        </p:nvCxnSpPr>
        <p:spPr>
          <a:xfrm flipH="1">
            <a:off x="2869043" y="1649760"/>
            <a:ext cx="409500" cy="362400"/>
          </a:xfrm>
          <a:prstGeom prst="straightConnector1">
            <a:avLst/>
          </a:prstGeom>
          <a:noFill/>
          <a:ln cap="flat" cmpd="sng" w="28575">
            <a:solidFill>
              <a:srgbClr val="595959"/>
            </a:solidFill>
            <a:prstDash val="solid"/>
            <a:round/>
            <a:headEnd len="med" w="med" type="none"/>
            <a:tailEnd len="med" w="med" type="triangle"/>
          </a:ln>
        </p:spPr>
      </p:cxnSp>
      <p:sp>
        <p:nvSpPr>
          <p:cNvPr id="620" name="Google Shape;620;p35"/>
          <p:cNvSpPr txBox="1"/>
          <p:nvPr/>
        </p:nvSpPr>
        <p:spPr>
          <a:xfrm>
            <a:off x="3137125" y="1671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5</a:t>
            </a:r>
            <a:endParaRPr sz="1000">
              <a:latin typeface="Roboto"/>
              <a:ea typeface="Roboto"/>
              <a:cs typeface="Roboto"/>
              <a:sym typeface="Roboto"/>
            </a:endParaRPr>
          </a:p>
        </p:txBody>
      </p:sp>
      <p:cxnSp>
        <p:nvCxnSpPr>
          <p:cNvPr id="621" name="Google Shape;621;p35"/>
          <p:cNvCxnSpPr/>
          <p:nvPr/>
        </p:nvCxnSpPr>
        <p:spPr>
          <a:xfrm>
            <a:off x="2622371" y="3118244"/>
            <a:ext cx="748200" cy="608700"/>
          </a:xfrm>
          <a:prstGeom prst="straightConnector1">
            <a:avLst/>
          </a:prstGeom>
          <a:noFill/>
          <a:ln cap="flat" cmpd="sng" w="28575">
            <a:solidFill>
              <a:srgbClr val="595959"/>
            </a:solidFill>
            <a:prstDash val="solid"/>
            <a:round/>
            <a:headEnd len="med" w="med" type="none"/>
            <a:tailEnd len="med" w="med" type="triangle"/>
          </a:ln>
        </p:spPr>
      </p:cxnSp>
      <p:sp>
        <p:nvSpPr>
          <p:cNvPr id="622" name="Google Shape;622;p35"/>
          <p:cNvSpPr txBox="1"/>
          <p:nvPr/>
        </p:nvSpPr>
        <p:spPr>
          <a:xfrm>
            <a:off x="2679925" y="32720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6</a:t>
            </a:r>
            <a:endParaRPr sz="1000">
              <a:latin typeface="Roboto"/>
              <a:ea typeface="Roboto"/>
              <a:cs typeface="Roboto"/>
              <a:sym typeface="Roboto"/>
            </a:endParaRPr>
          </a:p>
        </p:txBody>
      </p:sp>
      <p:sp>
        <p:nvSpPr>
          <p:cNvPr id="623" name="Google Shape;623;p35"/>
          <p:cNvSpPr txBox="1"/>
          <p:nvPr/>
        </p:nvSpPr>
        <p:spPr>
          <a:xfrm>
            <a:off x="3670525" y="2891075"/>
            <a:ext cx="26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7</a:t>
            </a:r>
            <a:endParaRPr sz="1000">
              <a:latin typeface="Roboto"/>
              <a:ea typeface="Roboto"/>
              <a:cs typeface="Roboto"/>
              <a:sym typeface="Roboto"/>
            </a:endParaRPr>
          </a:p>
        </p:txBody>
      </p:sp>
      <p:cxnSp>
        <p:nvCxnSpPr>
          <p:cNvPr id="624" name="Google Shape;624;p35"/>
          <p:cNvCxnSpPr/>
          <p:nvPr/>
        </p:nvCxnSpPr>
        <p:spPr>
          <a:xfrm>
            <a:off x="5230996" y="3575444"/>
            <a:ext cx="735300" cy="0"/>
          </a:xfrm>
          <a:prstGeom prst="straightConnector1">
            <a:avLst/>
          </a:prstGeom>
          <a:noFill/>
          <a:ln cap="flat" cmpd="sng" w="28575">
            <a:solidFill>
              <a:srgbClr val="595959"/>
            </a:solidFill>
            <a:prstDash val="solid"/>
            <a:round/>
            <a:headEnd len="med" w="med" type="none"/>
            <a:tailEnd len="med" w="med" type="triangle"/>
          </a:ln>
        </p:spPr>
      </p:cxnSp>
      <p:sp>
        <p:nvSpPr>
          <p:cNvPr id="625" name="Google Shape;625;p35"/>
          <p:cNvSpPr txBox="1"/>
          <p:nvPr/>
        </p:nvSpPr>
        <p:spPr>
          <a:xfrm>
            <a:off x="5423125" y="32720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7</a:t>
            </a:r>
            <a:endParaRPr sz="1000">
              <a:latin typeface="Roboto"/>
              <a:ea typeface="Roboto"/>
              <a:cs typeface="Roboto"/>
              <a:sym typeface="Roboto"/>
            </a:endParaRPr>
          </a:p>
        </p:txBody>
      </p:sp>
      <p:cxnSp>
        <p:nvCxnSpPr>
          <p:cNvPr id="626" name="Google Shape;626;p35"/>
          <p:cNvCxnSpPr/>
          <p:nvPr/>
        </p:nvCxnSpPr>
        <p:spPr>
          <a:xfrm>
            <a:off x="7440800" y="3012611"/>
            <a:ext cx="0" cy="329700"/>
          </a:xfrm>
          <a:prstGeom prst="straightConnector1">
            <a:avLst/>
          </a:prstGeom>
          <a:noFill/>
          <a:ln cap="flat" cmpd="sng" w="28575">
            <a:solidFill>
              <a:srgbClr val="595959"/>
            </a:solidFill>
            <a:prstDash val="solid"/>
            <a:round/>
            <a:headEnd len="med" w="med" type="none"/>
            <a:tailEnd len="med" w="med" type="triangle"/>
          </a:ln>
        </p:spPr>
      </p:cxnSp>
      <p:cxnSp>
        <p:nvCxnSpPr>
          <p:cNvPr id="627" name="Google Shape;627;p35"/>
          <p:cNvCxnSpPr/>
          <p:nvPr/>
        </p:nvCxnSpPr>
        <p:spPr>
          <a:xfrm rot="10800000">
            <a:off x="6983600" y="2986638"/>
            <a:ext cx="0" cy="343200"/>
          </a:xfrm>
          <a:prstGeom prst="straightConnector1">
            <a:avLst/>
          </a:prstGeom>
          <a:noFill/>
          <a:ln cap="flat" cmpd="sng" w="28575">
            <a:solidFill>
              <a:srgbClr val="595959"/>
            </a:solidFill>
            <a:prstDash val="solid"/>
            <a:round/>
            <a:headEnd len="med" w="med" type="none"/>
            <a:tailEnd len="med" w="med" type="triangle"/>
          </a:ln>
        </p:spPr>
      </p:cxnSp>
      <p:cxnSp>
        <p:nvCxnSpPr>
          <p:cNvPr id="628" name="Google Shape;628;p35"/>
          <p:cNvCxnSpPr/>
          <p:nvPr/>
        </p:nvCxnSpPr>
        <p:spPr>
          <a:xfrm rot="10800000">
            <a:off x="2880788" y="3085045"/>
            <a:ext cx="489900" cy="373500"/>
          </a:xfrm>
          <a:prstGeom prst="straightConnector1">
            <a:avLst/>
          </a:prstGeom>
          <a:noFill/>
          <a:ln cap="flat" cmpd="sng" w="28575">
            <a:solidFill>
              <a:srgbClr val="595959"/>
            </a:solidFill>
            <a:prstDash val="solid"/>
            <a:round/>
            <a:headEnd len="med" w="med" type="none"/>
            <a:tailEnd len="med" w="med" type="triangle"/>
          </a:ln>
        </p:spPr>
      </p:cxnSp>
      <p:sp>
        <p:nvSpPr>
          <p:cNvPr id="629" name="Google Shape;629;p35"/>
          <p:cNvSpPr txBox="1"/>
          <p:nvPr/>
        </p:nvSpPr>
        <p:spPr>
          <a:xfrm>
            <a:off x="3060925" y="29672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9</a:t>
            </a:r>
            <a:endParaRPr sz="1000">
              <a:latin typeface="Roboto"/>
              <a:ea typeface="Roboto"/>
              <a:cs typeface="Roboto"/>
              <a:sym typeface="Roboto"/>
            </a:endParaRPr>
          </a:p>
        </p:txBody>
      </p:sp>
      <p:sp>
        <p:nvSpPr>
          <p:cNvPr id="630" name="Google Shape;630;p35"/>
          <p:cNvSpPr txBox="1"/>
          <p:nvPr/>
        </p:nvSpPr>
        <p:spPr>
          <a:xfrm>
            <a:off x="1689325" y="2814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10</a:t>
            </a:r>
            <a:endParaRPr sz="1000">
              <a:latin typeface="Roboto"/>
              <a:ea typeface="Roboto"/>
              <a:cs typeface="Roboto"/>
              <a:sym typeface="Roboto"/>
            </a:endParaRPr>
          </a:p>
        </p:txBody>
      </p:sp>
      <p:sp>
        <p:nvSpPr>
          <p:cNvPr id="631" name="Google Shape;631;p35"/>
          <p:cNvSpPr txBox="1"/>
          <p:nvPr/>
        </p:nvSpPr>
        <p:spPr>
          <a:xfrm>
            <a:off x="5399639" y="2269732"/>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7</a:t>
            </a:r>
            <a:endParaRPr sz="1000">
              <a:latin typeface="Roboto"/>
              <a:ea typeface="Roboto"/>
              <a:cs typeface="Roboto"/>
              <a:sym typeface="Roboto"/>
            </a:endParaRPr>
          </a:p>
        </p:txBody>
      </p:sp>
      <p:cxnSp>
        <p:nvCxnSpPr>
          <p:cNvPr id="632" name="Google Shape;632;p35"/>
          <p:cNvCxnSpPr/>
          <p:nvPr/>
        </p:nvCxnSpPr>
        <p:spPr>
          <a:xfrm flipH="1" rot="10800000">
            <a:off x="5120025" y="2026125"/>
            <a:ext cx="833700" cy="1315200"/>
          </a:xfrm>
          <a:prstGeom prst="straightConnector1">
            <a:avLst/>
          </a:prstGeom>
          <a:noFill/>
          <a:ln cap="flat" cmpd="sng" w="28575">
            <a:solidFill>
              <a:srgbClr val="595959"/>
            </a:solidFill>
            <a:prstDash val="solid"/>
            <a:round/>
            <a:headEnd len="med" w="med" type="triangle"/>
            <a:tailEnd len="med" w="med" type="triangle"/>
          </a:ln>
        </p:spPr>
      </p:cxnSp>
      <p:cxnSp>
        <p:nvCxnSpPr>
          <p:cNvPr id="633" name="Google Shape;633;p35"/>
          <p:cNvCxnSpPr/>
          <p:nvPr/>
        </p:nvCxnSpPr>
        <p:spPr>
          <a:xfrm rot="10800000">
            <a:off x="4011800" y="2903675"/>
            <a:ext cx="0" cy="280200"/>
          </a:xfrm>
          <a:prstGeom prst="straightConnector1">
            <a:avLst/>
          </a:prstGeom>
          <a:noFill/>
          <a:ln cap="flat" cmpd="sng" w="19050">
            <a:solidFill>
              <a:srgbClr val="595959"/>
            </a:solidFill>
            <a:prstDash val="solid"/>
            <a:round/>
            <a:headEnd len="med" w="med" type="triangle"/>
            <a:tailEnd len="med" w="med" type="triangle"/>
          </a:ln>
        </p:spPr>
      </p:cxnSp>
      <p:sp>
        <p:nvSpPr>
          <p:cNvPr id="634" name="Google Shape;634;p35"/>
          <p:cNvSpPr txBox="1"/>
          <p:nvPr/>
        </p:nvSpPr>
        <p:spPr>
          <a:xfrm>
            <a:off x="5423125" y="4517473"/>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8</a:t>
            </a:r>
            <a:endParaRPr sz="1000">
              <a:latin typeface="Roboto"/>
              <a:ea typeface="Roboto"/>
              <a:cs typeface="Roboto"/>
              <a:sym typeface="Roboto"/>
            </a:endParaRPr>
          </a:p>
        </p:txBody>
      </p:sp>
      <p:cxnSp>
        <p:nvCxnSpPr>
          <p:cNvPr id="635" name="Google Shape;635;p35"/>
          <p:cNvCxnSpPr/>
          <p:nvPr/>
        </p:nvCxnSpPr>
        <p:spPr>
          <a:xfrm rot="-5400000">
            <a:off x="5492550" y="987525"/>
            <a:ext cx="1750800" cy="4269300"/>
          </a:xfrm>
          <a:prstGeom prst="bentConnector4">
            <a:avLst>
              <a:gd fmla="val -32532" name="adj1"/>
              <a:gd fmla="val 109182" name="adj2"/>
            </a:avLst>
          </a:prstGeom>
          <a:noFill/>
          <a:ln cap="flat" cmpd="sng" w="28575">
            <a:solidFill>
              <a:srgbClr val="595959"/>
            </a:solidFill>
            <a:prstDash val="solid"/>
            <a:round/>
            <a:headEnd len="med" w="med" type="triangle"/>
            <a:tailEnd len="med" w="med" type="none"/>
          </a:ln>
        </p:spPr>
      </p:cxnSp>
      <p:cxnSp>
        <p:nvCxnSpPr>
          <p:cNvPr id="636" name="Google Shape;636;p35"/>
          <p:cNvCxnSpPr/>
          <p:nvPr/>
        </p:nvCxnSpPr>
        <p:spPr>
          <a:xfrm>
            <a:off x="1573396" y="2432444"/>
            <a:ext cx="440400" cy="5100"/>
          </a:xfrm>
          <a:prstGeom prst="straightConnector1">
            <a:avLst/>
          </a:prstGeom>
          <a:noFill/>
          <a:ln cap="flat" cmpd="sng" w="28575">
            <a:solidFill>
              <a:srgbClr val="595959"/>
            </a:solidFill>
            <a:prstDash val="solid"/>
            <a:round/>
            <a:headEnd len="med" w="med" type="none"/>
            <a:tailEnd len="med" w="med" type="triangle"/>
          </a:ln>
        </p:spPr>
      </p:cxnSp>
      <p:sp>
        <p:nvSpPr>
          <p:cNvPr id="637" name="Google Shape;637;p35"/>
          <p:cNvSpPr txBox="1"/>
          <p:nvPr/>
        </p:nvSpPr>
        <p:spPr>
          <a:xfrm>
            <a:off x="1689325" y="2052875"/>
            <a:ext cx="44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1</a:t>
            </a:r>
            <a:endParaRPr sz="1000">
              <a:latin typeface="Roboto"/>
              <a:ea typeface="Roboto"/>
              <a:cs typeface="Roboto"/>
              <a:sym typeface="Roboto"/>
            </a:endParaRPr>
          </a:p>
        </p:txBody>
      </p:sp>
      <p:grpSp>
        <p:nvGrpSpPr>
          <p:cNvPr id="638" name="Google Shape;638;p35"/>
          <p:cNvGrpSpPr/>
          <p:nvPr/>
        </p:nvGrpSpPr>
        <p:grpSpPr>
          <a:xfrm>
            <a:off x="586500" y="1305025"/>
            <a:ext cx="1118700" cy="2543700"/>
            <a:chOff x="586500" y="1305025"/>
            <a:chExt cx="1118700" cy="2543700"/>
          </a:xfrm>
        </p:grpSpPr>
        <p:sp>
          <p:nvSpPr>
            <p:cNvPr id="639" name="Google Shape;639;p35"/>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640" name="Google Shape;640;p35"/>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641" name="Google Shape;641;p35"/>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642" name="Google Shape;642;p35"/>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643" name="Google Shape;643;p35"/>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644" name="Google Shape;644;p35"/>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645" name="Google Shape;645;p35"/>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646" name="Google Shape;646;p35"/>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36"/>
          <p:cNvSpPr txBox="1"/>
          <p:nvPr/>
        </p:nvSpPr>
        <p:spPr>
          <a:xfrm>
            <a:off x="311700" y="228540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20">
                <a:solidFill>
                  <a:srgbClr val="FF0000"/>
                </a:solidFill>
                <a:latin typeface="Roboto"/>
                <a:ea typeface="Roboto"/>
                <a:cs typeface="Roboto"/>
                <a:sym typeface="Roboto"/>
              </a:rPr>
              <a:t>Thank You!</a:t>
            </a:r>
            <a:endParaRPr sz="2820">
              <a:solidFill>
                <a:srgbClr val="FF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67" name="Google Shape;67;p15"/>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 name="Google Shape;68;p15"/>
          <p:cNvSpPr txBox="1"/>
          <p:nvPr/>
        </p:nvSpPr>
        <p:spPr>
          <a:xfrm>
            <a:off x="667022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Hadoop</a:t>
            </a:r>
            <a:endParaRPr>
              <a:latin typeface="Roboto"/>
              <a:ea typeface="Roboto"/>
              <a:cs typeface="Roboto"/>
              <a:sym typeface="Roboto"/>
            </a:endParaRPr>
          </a:p>
        </p:txBody>
      </p:sp>
      <p:sp>
        <p:nvSpPr>
          <p:cNvPr id="69" name="Google Shape;69;p15"/>
          <p:cNvSpPr/>
          <p:nvPr/>
        </p:nvSpPr>
        <p:spPr>
          <a:xfrm>
            <a:off x="5831625" y="866600"/>
            <a:ext cx="28809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75" name="Google Shape;75;p16"/>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1" name="Google Shape;81;p17"/>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grpSp>
        <p:nvGrpSpPr>
          <p:cNvPr id="82" name="Google Shape;82;p17"/>
          <p:cNvGrpSpPr/>
          <p:nvPr/>
        </p:nvGrpSpPr>
        <p:grpSpPr>
          <a:xfrm>
            <a:off x="586500" y="1305025"/>
            <a:ext cx="1118700" cy="2543700"/>
            <a:chOff x="586500" y="1305025"/>
            <a:chExt cx="1118700" cy="2543700"/>
          </a:xfrm>
        </p:grpSpPr>
        <p:sp>
          <p:nvSpPr>
            <p:cNvPr id="83" name="Google Shape;83;p17"/>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84" name="Google Shape;84;p17"/>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85" name="Google Shape;85;p17"/>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1" name="Google Shape;91;p18"/>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grpSp>
        <p:nvGrpSpPr>
          <p:cNvPr id="92" name="Google Shape;92;p18"/>
          <p:cNvGrpSpPr/>
          <p:nvPr/>
        </p:nvGrpSpPr>
        <p:grpSpPr>
          <a:xfrm>
            <a:off x="586500" y="1305025"/>
            <a:ext cx="1118700" cy="2543700"/>
            <a:chOff x="586500" y="1305025"/>
            <a:chExt cx="1118700" cy="2543700"/>
          </a:xfrm>
        </p:grpSpPr>
        <p:sp>
          <p:nvSpPr>
            <p:cNvPr id="93" name="Google Shape;93;p18"/>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94" name="Google Shape;94;p18"/>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95" name="Google Shape;95;p18"/>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96" name="Google Shape;96;p18"/>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97" name="Google Shape;97;p18"/>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98" name="Google Shape;98;p18"/>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4" name="Google Shape;104;p19"/>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grpSp>
        <p:nvGrpSpPr>
          <p:cNvPr id="105" name="Google Shape;105;p19"/>
          <p:cNvGrpSpPr/>
          <p:nvPr/>
        </p:nvGrpSpPr>
        <p:grpSpPr>
          <a:xfrm>
            <a:off x="586500" y="1305025"/>
            <a:ext cx="1118700" cy="2543700"/>
            <a:chOff x="586500" y="1305025"/>
            <a:chExt cx="1118700" cy="2543700"/>
          </a:xfrm>
        </p:grpSpPr>
        <p:sp>
          <p:nvSpPr>
            <p:cNvPr id="106" name="Google Shape;106;p19"/>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107" name="Google Shape;107;p19"/>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108" name="Google Shape;108;p19"/>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109" name="Google Shape;109;p19"/>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110" name="Google Shape;110;p19"/>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111" name="Google Shape;111;p19"/>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112" name="Google Shape;112;p19"/>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113" name="Google Shape;113;p19"/>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119" name="Google Shape;119;p20"/>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0" name="Google Shape;120;p20"/>
          <p:cNvSpPr/>
          <p:nvPr/>
        </p:nvSpPr>
        <p:spPr>
          <a:xfrm>
            <a:off x="2024550" y="2138787"/>
            <a:ext cx="986400" cy="7758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Driver</a:t>
            </a:r>
            <a:endParaRPr sz="1200">
              <a:latin typeface="Roboto"/>
              <a:ea typeface="Roboto"/>
              <a:cs typeface="Roboto"/>
              <a:sym typeface="Roboto"/>
            </a:endParaRPr>
          </a:p>
        </p:txBody>
      </p:sp>
      <p:grpSp>
        <p:nvGrpSpPr>
          <p:cNvPr id="121" name="Google Shape;121;p20"/>
          <p:cNvGrpSpPr/>
          <p:nvPr/>
        </p:nvGrpSpPr>
        <p:grpSpPr>
          <a:xfrm>
            <a:off x="586500" y="1305025"/>
            <a:ext cx="1118700" cy="2543700"/>
            <a:chOff x="586500" y="1305025"/>
            <a:chExt cx="1118700" cy="2543700"/>
          </a:xfrm>
        </p:grpSpPr>
        <p:sp>
          <p:nvSpPr>
            <p:cNvPr id="122" name="Google Shape;122;p20"/>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123" name="Google Shape;123;p20"/>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124" name="Google Shape;124;p20"/>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125" name="Google Shape;125;p20"/>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126" name="Google Shape;126;p20"/>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127" name="Google Shape;127;p20"/>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128" name="Google Shape;128;p20"/>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129" name="Google Shape;129;p20"/>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2209350" y="462700"/>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135" name="Google Shape;135;p21"/>
          <p:cNvSpPr/>
          <p:nvPr/>
        </p:nvSpPr>
        <p:spPr>
          <a:xfrm>
            <a:off x="417925" y="866600"/>
            <a:ext cx="4882800" cy="3416100"/>
          </a:xfrm>
          <a:prstGeom prst="roundRect">
            <a:avLst>
              <a:gd fmla="val 16667" name="adj"/>
            </a:avLst>
          </a:prstGeom>
          <a:solidFill>
            <a:schemeClr val="lt1"/>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6" name="Google Shape;136;p21"/>
          <p:cNvSpPr/>
          <p:nvPr/>
        </p:nvSpPr>
        <p:spPr>
          <a:xfrm>
            <a:off x="2024550" y="2138787"/>
            <a:ext cx="986400" cy="7758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Driver</a:t>
            </a:r>
            <a:endParaRPr sz="1200">
              <a:latin typeface="Roboto"/>
              <a:ea typeface="Roboto"/>
              <a:cs typeface="Roboto"/>
              <a:sym typeface="Roboto"/>
            </a:endParaRPr>
          </a:p>
        </p:txBody>
      </p:sp>
      <p:sp>
        <p:nvSpPr>
          <p:cNvPr id="137" name="Google Shape;137;p21"/>
          <p:cNvSpPr/>
          <p:nvPr/>
        </p:nvSpPr>
        <p:spPr>
          <a:xfrm>
            <a:off x="3588600" y="1071975"/>
            <a:ext cx="1289400" cy="7758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Compiler</a:t>
            </a:r>
            <a:endParaRPr sz="1200">
              <a:latin typeface="Roboto"/>
              <a:ea typeface="Roboto"/>
              <a:cs typeface="Roboto"/>
              <a:sym typeface="Roboto"/>
            </a:endParaRPr>
          </a:p>
        </p:txBody>
      </p:sp>
      <p:grpSp>
        <p:nvGrpSpPr>
          <p:cNvPr id="138" name="Google Shape;138;p21"/>
          <p:cNvGrpSpPr/>
          <p:nvPr/>
        </p:nvGrpSpPr>
        <p:grpSpPr>
          <a:xfrm>
            <a:off x="586500" y="1305025"/>
            <a:ext cx="1118700" cy="2543700"/>
            <a:chOff x="586500" y="1305025"/>
            <a:chExt cx="1118700" cy="2543700"/>
          </a:xfrm>
        </p:grpSpPr>
        <p:sp>
          <p:nvSpPr>
            <p:cNvPr id="139" name="Google Shape;139;p21"/>
            <p:cNvSpPr/>
            <p:nvPr/>
          </p:nvSpPr>
          <p:spPr>
            <a:xfrm>
              <a:off x="586500" y="1305025"/>
              <a:ext cx="1118700" cy="25437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140" name="Google Shape;140;p21"/>
            <p:cNvSpPr/>
            <p:nvPr/>
          </p:nvSpPr>
          <p:spPr>
            <a:xfrm>
              <a:off x="664950" y="1383600"/>
              <a:ext cx="961800" cy="13179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Client</a:t>
              </a:r>
              <a:endParaRPr sz="800">
                <a:latin typeface="Roboto"/>
                <a:ea typeface="Roboto"/>
                <a:cs typeface="Roboto"/>
                <a:sym typeface="Roboto"/>
              </a:endParaRPr>
            </a:p>
          </p:txBody>
        </p:sp>
        <p:sp>
          <p:nvSpPr>
            <p:cNvPr id="141" name="Google Shape;141;p21"/>
            <p:cNvSpPr/>
            <p:nvPr/>
          </p:nvSpPr>
          <p:spPr>
            <a:xfrm>
              <a:off x="690075" y="2790825"/>
              <a:ext cx="961800" cy="946500"/>
            </a:xfrm>
            <a:prstGeom prst="roundRect">
              <a:avLst>
                <a:gd fmla="val 16667" name="adj"/>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User Interface</a:t>
              </a:r>
              <a:endParaRPr sz="800">
                <a:latin typeface="Roboto"/>
                <a:ea typeface="Roboto"/>
                <a:cs typeface="Roboto"/>
                <a:sym typeface="Roboto"/>
              </a:endParaRPr>
            </a:p>
          </p:txBody>
        </p:sp>
        <p:sp>
          <p:nvSpPr>
            <p:cNvPr id="142" name="Google Shape;142;p21"/>
            <p:cNvSpPr/>
            <p:nvPr/>
          </p:nvSpPr>
          <p:spPr>
            <a:xfrm>
              <a:off x="794490" y="30734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Web UI</a:t>
              </a:r>
              <a:endParaRPr sz="1000">
                <a:latin typeface="Roboto"/>
                <a:ea typeface="Roboto"/>
                <a:cs typeface="Roboto"/>
                <a:sym typeface="Roboto"/>
              </a:endParaRPr>
            </a:p>
          </p:txBody>
        </p:sp>
        <p:sp>
          <p:nvSpPr>
            <p:cNvPr id="143" name="Google Shape;143;p21"/>
            <p:cNvSpPr/>
            <p:nvPr/>
          </p:nvSpPr>
          <p:spPr>
            <a:xfrm>
              <a:off x="794490" y="3378261"/>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Beeline</a:t>
              </a:r>
              <a:endParaRPr sz="1000">
                <a:latin typeface="Roboto"/>
                <a:ea typeface="Roboto"/>
                <a:cs typeface="Roboto"/>
                <a:sym typeface="Roboto"/>
              </a:endParaRPr>
            </a:p>
          </p:txBody>
        </p:sp>
        <p:sp>
          <p:nvSpPr>
            <p:cNvPr id="144" name="Google Shape;144;p21"/>
            <p:cNvSpPr/>
            <p:nvPr/>
          </p:nvSpPr>
          <p:spPr>
            <a:xfrm>
              <a:off x="794490" y="17381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Thrift</a:t>
              </a:r>
              <a:endParaRPr sz="1000">
                <a:latin typeface="Roboto"/>
                <a:ea typeface="Roboto"/>
                <a:cs typeface="Roboto"/>
                <a:sym typeface="Roboto"/>
              </a:endParaRPr>
            </a:p>
          </p:txBody>
        </p:sp>
        <p:sp>
          <p:nvSpPr>
            <p:cNvPr id="145" name="Google Shape;145;p21"/>
            <p:cNvSpPr/>
            <p:nvPr/>
          </p:nvSpPr>
          <p:spPr>
            <a:xfrm>
              <a:off x="794490" y="20429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JDBC</a:t>
              </a:r>
              <a:endParaRPr sz="1000">
                <a:latin typeface="Roboto"/>
                <a:ea typeface="Roboto"/>
                <a:cs typeface="Roboto"/>
                <a:sym typeface="Roboto"/>
              </a:endParaRPr>
            </a:p>
          </p:txBody>
        </p:sp>
        <p:sp>
          <p:nvSpPr>
            <p:cNvPr id="146" name="Google Shape;146;p21"/>
            <p:cNvSpPr/>
            <p:nvPr/>
          </p:nvSpPr>
          <p:spPr>
            <a:xfrm>
              <a:off x="794490" y="2347775"/>
              <a:ext cx="752400" cy="2802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ODBC</a:t>
              </a:r>
              <a:endParaRPr sz="1000">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