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iki.apache.org/confluence/display/hive/languagemanual+type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bc5d14b64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bc5d14b64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 and welcome back. Lets talk about data types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b8312c03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b8312c03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String, char, and varchar.</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b8312c038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b8312c038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Finally there are some miscellaneous data types like…</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b8312c03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b8312c03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a:t>
            </a:r>
            <a:r>
              <a:rPr lang="en" sz="1400"/>
              <a:t>oolean or binary. This isn’t an exhaustive list. But this will give you a brief idea about the primitive data types. </a:t>
            </a:r>
            <a:r>
              <a:rPr lang="en" sz="1400"/>
              <a:t>A complete list can be found in the link below this video.</a:t>
            </a:r>
            <a:r>
              <a:rPr lang="en" sz="1400"/>
              <a:t> Now lets talk about the second data type which are specific to Hive.</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b8312c038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b8312c038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These are the Complex data types which are derived using the primitive data types which we just looked at.</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b8312c03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b8312c03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Broadly we have, three such complex data types…</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b8312c03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b8312c03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Which are arrays, maps and structs. Lets look at them one by one.</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b8312c038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b8312c038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Arrays are…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An ordered sequence of same type of data.</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For example we can create an array called score that contains the marks of a student together.</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We can easily access the elements just like we do in a Python list.</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b8312c038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b8312c038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Maps are…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A collection of key-value pairs where…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The keys have the same data type and…</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The values have the same data type.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For example we can create a map called name to store the first and last name of each student. Here, ‘first’ and ‘last’ are the keys, and ‘Julie’ and ‘Doe’ are the values for the respective keys.</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We can easily access the values by referencing the keys just like we do with Python dictionaries.</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b8312c038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b8312c03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Structs on the other hand…</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Are a set of named fields.</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Here, each field can contain different kind of data.</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For example, we can store the name and age of a student together in a separate structure.</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0b8312c038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0b8312c038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these are all the kinds of data types present in Hive. We will be having a look at them in the upcoming videos.</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b8312c0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b8312c0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Hive has two kinds of data types. The first is..</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d4e18450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d4e18450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I’ll see you in the next video. Thank you.</a:t>
            </a:r>
            <a:endParaRPr/>
          </a:p>
          <a:p>
            <a:pPr indent="0" lvl="0" marL="0" rtl="0" algn="l">
              <a:spcBef>
                <a:spcPts val="0"/>
              </a:spcBef>
              <a:spcAft>
                <a:spcPts val="0"/>
              </a:spcAft>
              <a:buClr>
                <a:schemeClr val="dk1"/>
              </a:buClr>
              <a:buSzPts val="1100"/>
              <a:buFont typeface="Arial"/>
              <a:buNone/>
            </a:pPr>
            <a:r>
              <a:rPr lang="en" sz="1500" u="sng">
                <a:solidFill>
                  <a:schemeClr val="hlink"/>
                </a:solidFill>
                <a:hlinkClick r:id="rId2"/>
              </a:rPr>
              <a:t>https://cwiki.apache.org/confluence/display/hive/languagemanual+types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b8312c03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b8312c03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primitive data types. These are the basic data types that you can find in any relational database.</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b8312c03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b8312c03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Broadly there are four categories for these.</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b8312c03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b8312c03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First are the numeric data types…</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b8312c03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b8312c03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Which encapsulated the integer, float, double, and other related data types</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b8312c03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b8312c03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Then we have the datetime data types which consist of…</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b8312c03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b8312c03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
            </a:r>
            <a:r>
              <a:rPr lang="en" sz="1400"/>
              <a:t>ate</a:t>
            </a:r>
            <a:r>
              <a:rPr lang="en" sz="1400"/>
              <a:t>, timestamp, and more.</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b8312c03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b8312c03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Then we have string that handle textual data. Here we have…</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Hive Data Types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197" name="Google Shape;197;p22"/>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198" name="Google Shape;198;p22"/>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199" name="Google Shape;199;p22"/>
          <p:cNvCxnSpPr>
            <a:stCxn id="198" idx="2"/>
            <a:endCxn id="196"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200" name="Google Shape;200;p22"/>
          <p:cNvCxnSpPr>
            <a:stCxn id="198" idx="2"/>
            <a:endCxn id="197"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201" name="Google Shape;201;p22"/>
          <p:cNvSpPr/>
          <p:nvPr/>
        </p:nvSpPr>
        <p:spPr>
          <a:xfrm>
            <a:off x="2404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Numeric</a:t>
            </a:r>
            <a:endParaRPr sz="1200">
              <a:solidFill>
                <a:schemeClr val="lt1"/>
              </a:solidFill>
              <a:latin typeface="Roboto"/>
              <a:ea typeface="Roboto"/>
              <a:cs typeface="Roboto"/>
              <a:sym typeface="Roboto"/>
            </a:endParaRPr>
          </a:p>
        </p:txBody>
      </p:sp>
      <p:sp>
        <p:nvSpPr>
          <p:cNvPr id="202" name="Google Shape;202;p22"/>
          <p:cNvSpPr/>
          <p:nvPr/>
        </p:nvSpPr>
        <p:spPr>
          <a:xfrm>
            <a:off x="16120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Datetime</a:t>
            </a:r>
            <a:endParaRPr sz="1200">
              <a:solidFill>
                <a:schemeClr val="lt1"/>
              </a:solidFill>
              <a:latin typeface="Roboto"/>
              <a:ea typeface="Roboto"/>
              <a:cs typeface="Roboto"/>
              <a:sym typeface="Roboto"/>
            </a:endParaRPr>
          </a:p>
        </p:txBody>
      </p:sp>
      <p:sp>
        <p:nvSpPr>
          <p:cNvPr id="203" name="Google Shape;203;p22"/>
          <p:cNvSpPr/>
          <p:nvPr/>
        </p:nvSpPr>
        <p:spPr>
          <a:xfrm>
            <a:off x="29836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String</a:t>
            </a:r>
            <a:endParaRPr sz="1200">
              <a:solidFill>
                <a:schemeClr val="lt1"/>
              </a:solidFill>
              <a:latin typeface="Roboto"/>
              <a:ea typeface="Roboto"/>
              <a:cs typeface="Roboto"/>
              <a:sym typeface="Roboto"/>
            </a:endParaRPr>
          </a:p>
        </p:txBody>
      </p:sp>
      <p:sp>
        <p:nvSpPr>
          <p:cNvPr id="204" name="Google Shape;204;p22"/>
          <p:cNvSpPr/>
          <p:nvPr/>
        </p:nvSpPr>
        <p:spPr>
          <a:xfrm>
            <a:off x="43552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Miscellaneous</a:t>
            </a:r>
            <a:endParaRPr sz="1200">
              <a:solidFill>
                <a:schemeClr val="lt1"/>
              </a:solidFill>
              <a:latin typeface="Roboto"/>
              <a:ea typeface="Roboto"/>
              <a:cs typeface="Roboto"/>
              <a:sym typeface="Roboto"/>
            </a:endParaRPr>
          </a:p>
        </p:txBody>
      </p:sp>
      <p:cxnSp>
        <p:nvCxnSpPr>
          <p:cNvPr id="205" name="Google Shape;205;p22"/>
          <p:cNvCxnSpPr>
            <a:stCxn id="196" idx="2"/>
            <a:endCxn id="201"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06" name="Google Shape;206;p22"/>
          <p:cNvCxnSpPr>
            <a:stCxn id="196" idx="2"/>
            <a:endCxn id="202"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07" name="Google Shape;207;p22"/>
          <p:cNvCxnSpPr>
            <a:stCxn id="196" idx="2"/>
            <a:endCxn id="203"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08" name="Google Shape;208;p22"/>
          <p:cNvCxnSpPr>
            <a:stCxn id="196" idx="2"/>
            <a:endCxn id="204"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209" name="Google Shape;209;p22"/>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
        <p:nvSpPr>
          <p:cNvPr id="210" name="Google Shape;210;p22"/>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INT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FLOAT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DOUBLE</a:t>
            </a:r>
            <a:endParaRPr sz="1000">
              <a:latin typeface="Roboto"/>
              <a:ea typeface="Roboto"/>
              <a:cs typeface="Roboto"/>
              <a:sym typeface="Roboto"/>
            </a:endParaRPr>
          </a:p>
        </p:txBody>
      </p:sp>
      <p:sp>
        <p:nvSpPr>
          <p:cNvPr id="211" name="Google Shape;211;p22"/>
          <p:cNvSpPr/>
          <p:nvPr/>
        </p:nvSpPr>
        <p:spPr>
          <a:xfrm>
            <a:off x="16120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Datetime</a:t>
            </a:r>
            <a:endParaRPr sz="1200">
              <a:latin typeface="Roboto"/>
              <a:ea typeface="Roboto"/>
              <a:cs typeface="Roboto"/>
              <a:sym typeface="Roboto"/>
            </a:endParaRPr>
          </a:p>
        </p:txBody>
      </p:sp>
      <p:sp>
        <p:nvSpPr>
          <p:cNvPr id="212" name="Google Shape;212;p22"/>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DATE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TIMESTAMP</a:t>
            </a:r>
            <a:endParaRPr sz="1000">
              <a:latin typeface="Roboto"/>
              <a:ea typeface="Roboto"/>
              <a:cs typeface="Roboto"/>
              <a:sym typeface="Roboto"/>
            </a:endParaRPr>
          </a:p>
        </p:txBody>
      </p:sp>
      <p:sp>
        <p:nvSpPr>
          <p:cNvPr id="213" name="Google Shape;213;p22"/>
          <p:cNvSpPr/>
          <p:nvPr/>
        </p:nvSpPr>
        <p:spPr>
          <a:xfrm>
            <a:off x="29836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String</a:t>
            </a:r>
            <a:endParaRPr sz="1200">
              <a:latin typeface="Roboto"/>
              <a:ea typeface="Roboto"/>
              <a:cs typeface="Roboto"/>
              <a:sym typeface="Roboto"/>
            </a:endParaRPr>
          </a:p>
        </p:txBody>
      </p:sp>
      <p:sp>
        <p:nvSpPr>
          <p:cNvPr id="214" name="Google Shape;214;p22"/>
          <p:cNvSpPr txBox="1"/>
          <p:nvPr/>
        </p:nvSpPr>
        <p:spPr>
          <a:xfrm>
            <a:off x="2970925" y="3422125"/>
            <a:ext cx="12234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STRING</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CHAR</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VARCHAR</a:t>
            </a:r>
            <a:endParaRPr sz="10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220" name="Google Shape;220;p23"/>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221" name="Google Shape;221;p23"/>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222" name="Google Shape;222;p23"/>
          <p:cNvCxnSpPr>
            <a:stCxn id="221" idx="2"/>
            <a:endCxn id="219"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223" name="Google Shape;223;p23"/>
          <p:cNvCxnSpPr>
            <a:stCxn id="221" idx="2"/>
            <a:endCxn id="220"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224" name="Google Shape;224;p23"/>
          <p:cNvSpPr/>
          <p:nvPr/>
        </p:nvSpPr>
        <p:spPr>
          <a:xfrm>
            <a:off x="2404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Numeric</a:t>
            </a:r>
            <a:endParaRPr sz="1200">
              <a:solidFill>
                <a:schemeClr val="lt1"/>
              </a:solidFill>
              <a:latin typeface="Roboto"/>
              <a:ea typeface="Roboto"/>
              <a:cs typeface="Roboto"/>
              <a:sym typeface="Roboto"/>
            </a:endParaRPr>
          </a:p>
        </p:txBody>
      </p:sp>
      <p:sp>
        <p:nvSpPr>
          <p:cNvPr id="225" name="Google Shape;225;p23"/>
          <p:cNvSpPr/>
          <p:nvPr/>
        </p:nvSpPr>
        <p:spPr>
          <a:xfrm>
            <a:off x="16120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Datetime</a:t>
            </a:r>
            <a:endParaRPr sz="1200">
              <a:solidFill>
                <a:schemeClr val="lt1"/>
              </a:solidFill>
              <a:latin typeface="Roboto"/>
              <a:ea typeface="Roboto"/>
              <a:cs typeface="Roboto"/>
              <a:sym typeface="Roboto"/>
            </a:endParaRPr>
          </a:p>
        </p:txBody>
      </p:sp>
      <p:sp>
        <p:nvSpPr>
          <p:cNvPr id="226" name="Google Shape;226;p23"/>
          <p:cNvSpPr/>
          <p:nvPr/>
        </p:nvSpPr>
        <p:spPr>
          <a:xfrm>
            <a:off x="29836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String</a:t>
            </a:r>
            <a:endParaRPr sz="1200">
              <a:solidFill>
                <a:schemeClr val="lt1"/>
              </a:solidFill>
              <a:latin typeface="Roboto"/>
              <a:ea typeface="Roboto"/>
              <a:cs typeface="Roboto"/>
              <a:sym typeface="Roboto"/>
            </a:endParaRPr>
          </a:p>
        </p:txBody>
      </p:sp>
      <p:sp>
        <p:nvSpPr>
          <p:cNvPr id="227" name="Google Shape;227;p23"/>
          <p:cNvSpPr/>
          <p:nvPr/>
        </p:nvSpPr>
        <p:spPr>
          <a:xfrm>
            <a:off x="43552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Miscellaneous</a:t>
            </a:r>
            <a:endParaRPr sz="1200">
              <a:solidFill>
                <a:schemeClr val="lt1"/>
              </a:solidFill>
              <a:latin typeface="Roboto"/>
              <a:ea typeface="Roboto"/>
              <a:cs typeface="Roboto"/>
              <a:sym typeface="Roboto"/>
            </a:endParaRPr>
          </a:p>
        </p:txBody>
      </p:sp>
      <p:cxnSp>
        <p:nvCxnSpPr>
          <p:cNvPr id="228" name="Google Shape;228;p23"/>
          <p:cNvCxnSpPr>
            <a:stCxn id="219" idx="2"/>
            <a:endCxn id="224"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29" name="Google Shape;229;p23"/>
          <p:cNvCxnSpPr>
            <a:stCxn id="219" idx="2"/>
            <a:endCxn id="225"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30" name="Google Shape;230;p23"/>
          <p:cNvCxnSpPr>
            <a:stCxn id="219" idx="2"/>
            <a:endCxn id="226"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31" name="Google Shape;231;p23"/>
          <p:cNvCxnSpPr>
            <a:stCxn id="219" idx="2"/>
            <a:endCxn id="227"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232" name="Google Shape;232;p23"/>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
        <p:nvSpPr>
          <p:cNvPr id="233" name="Google Shape;233;p23"/>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INT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FLOAT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DOUBLE</a:t>
            </a:r>
            <a:endParaRPr sz="1000">
              <a:latin typeface="Roboto"/>
              <a:ea typeface="Roboto"/>
              <a:cs typeface="Roboto"/>
              <a:sym typeface="Roboto"/>
            </a:endParaRPr>
          </a:p>
        </p:txBody>
      </p:sp>
      <p:sp>
        <p:nvSpPr>
          <p:cNvPr id="234" name="Google Shape;234;p23"/>
          <p:cNvSpPr/>
          <p:nvPr/>
        </p:nvSpPr>
        <p:spPr>
          <a:xfrm>
            <a:off x="16120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Datetime</a:t>
            </a:r>
            <a:endParaRPr sz="1200">
              <a:latin typeface="Roboto"/>
              <a:ea typeface="Roboto"/>
              <a:cs typeface="Roboto"/>
              <a:sym typeface="Roboto"/>
            </a:endParaRPr>
          </a:p>
        </p:txBody>
      </p:sp>
      <p:sp>
        <p:nvSpPr>
          <p:cNvPr id="235" name="Google Shape;235;p23"/>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DATE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TIMESTAMP</a:t>
            </a:r>
            <a:endParaRPr sz="1000">
              <a:latin typeface="Roboto"/>
              <a:ea typeface="Roboto"/>
              <a:cs typeface="Roboto"/>
              <a:sym typeface="Roboto"/>
            </a:endParaRPr>
          </a:p>
        </p:txBody>
      </p:sp>
      <p:sp>
        <p:nvSpPr>
          <p:cNvPr id="236" name="Google Shape;236;p23"/>
          <p:cNvSpPr/>
          <p:nvPr/>
        </p:nvSpPr>
        <p:spPr>
          <a:xfrm>
            <a:off x="29836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String</a:t>
            </a:r>
            <a:endParaRPr sz="1200">
              <a:latin typeface="Roboto"/>
              <a:ea typeface="Roboto"/>
              <a:cs typeface="Roboto"/>
              <a:sym typeface="Roboto"/>
            </a:endParaRPr>
          </a:p>
        </p:txBody>
      </p:sp>
      <p:sp>
        <p:nvSpPr>
          <p:cNvPr id="237" name="Google Shape;237;p23"/>
          <p:cNvSpPr txBox="1"/>
          <p:nvPr/>
        </p:nvSpPr>
        <p:spPr>
          <a:xfrm>
            <a:off x="2970925" y="3422125"/>
            <a:ext cx="12234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STRING</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CHAR</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VARCHAR</a:t>
            </a:r>
            <a:endParaRPr sz="1000">
              <a:latin typeface="Roboto"/>
              <a:ea typeface="Roboto"/>
              <a:cs typeface="Roboto"/>
              <a:sym typeface="Roboto"/>
            </a:endParaRPr>
          </a:p>
        </p:txBody>
      </p:sp>
      <p:sp>
        <p:nvSpPr>
          <p:cNvPr id="238" name="Google Shape;238;p23"/>
          <p:cNvSpPr/>
          <p:nvPr/>
        </p:nvSpPr>
        <p:spPr>
          <a:xfrm>
            <a:off x="43552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Miscellaneous</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244" name="Google Shape;244;p24"/>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245" name="Google Shape;245;p24"/>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246" name="Google Shape;246;p24"/>
          <p:cNvCxnSpPr>
            <a:stCxn id="245" idx="2"/>
            <a:endCxn id="243"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247" name="Google Shape;247;p24"/>
          <p:cNvCxnSpPr>
            <a:stCxn id="245" idx="2"/>
            <a:endCxn id="244"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248" name="Google Shape;248;p24"/>
          <p:cNvSpPr/>
          <p:nvPr/>
        </p:nvSpPr>
        <p:spPr>
          <a:xfrm>
            <a:off x="2404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Numeric</a:t>
            </a:r>
            <a:endParaRPr sz="1200">
              <a:solidFill>
                <a:schemeClr val="lt1"/>
              </a:solidFill>
              <a:latin typeface="Roboto"/>
              <a:ea typeface="Roboto"/>
              <a:cs typeface="Roboto"/>
              <a:sym typeface="Roboto"/>
            </a:endParaRPr>
          </a:p>
        </p:txBody>
      </p:sp>
      <p:sp>
        <p:nvSpPr>
          <p:cNvPr id="249" name="Google Shape;249;p24"/>
          <p:cNvSpPr/>
          <p:nvPr/>
        </p:nvSpPr>
        <p:spPr>
          <a:xfrm>
            <a:off x="16120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Datetime</a:t>
            </a:r>
            <a:endParaRPr sz="1200">
              <a:solidFill>
                <a:schemeClr val="lt1"/>
              </a:solidFill>
              <a:latin typeface="Roboto"/>
              <a:ea typeface="Roboto"/>
              <a:cs typeface="Roboto"/>
              <a:sym typeface="Roboto"/>
            </a:endParaRPr>
          </a:p>
        </p:txBody>
      </p:sp>
      <p:sp>
        <p:nvSpPr>
          <p:cNvPr id="250" name="Google Shape;250;p24"/>
          <p:cNvSpPr/>
          <p:nvPr/>
        </p:nvSpPr>
        <p:spPr>
          <a:xfrm>
            <a:off x="29836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String</a:t>
            </a:r>
            <a:endParaRPr sz="1200">
              <a:solidFill>
                <a:schemeClr val="lt1"/>
              </a:solidFill>
              <a:latin typeface="Roboto"/>
              <a:ea typeface="Roboto"/>
              <a:cs typeface="Roboto"/>
              <a:sym typeface="Roboto"/>
            </a:endParaRPr>
          </a:p>
        </p:txBody>
      </p:sp>
      <p:sp>
        <p:nvSpPr>
          <p:cNvPr id="251" name="Google Shape;251;p24"/>
          <p:cNvSpPr/>
          <p:nvPr/>
        </p:nvSpPr>
        <p:spPr>
          <a:xfrm>
            <a:off x="43552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Miscellaneous</a:t>
            </a:r>
            <a:endParaRPr sz="1200">
              <a:solidFill>
                <a:schemeClr val="lt1"/>
              </a:solidFill>
              <a:latin typeface="Roboto"/>
              <a:ea typeface="Roboto"/>
              <a:cs typeface="Roboto"/>
              <a:sym typeface="Roboto"/>
            </a:endParaRPr>
          </a:p>
        </p:txBody>
      </p:sp>
      <p:cxnSp>
        <p:nvCxnSpPr>
          <p:cNvPr id="252" name="Google Shape;252;p24"/>
          <p:cNvCxnSpPr>
            <a:stCxn id="243" idx="2"/>
            <a:endCxn id="248"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53" name="Google Shape;253;p24"/>
          <p:cNvCxnSpPr>
            <a:stCxn id="243" idx="2"/>
            <a:endCxn id="249"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54" name="Google Shape;254;p24"/>
          <p:cNvCxnSpPr>
            <a:stCxn id="243" idx="2"/>
            <a:endCxn id="250"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55" name="Google Shape;255;p24"/>
          <p:cNvCxnSpPr>
            <a:stCxn id="243" idx="2"/>
            <a:endCxn id="251"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256" name="Google Shape;256;p24"/>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
        <p:nvSpPr>
          <p:cNvPr id="257" name="Google Shape;257;p24"/>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INT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FLOAT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DOUBLE</a:t>
            </a:r>
            <a:endParaRPr sz="1000">
              <a:latin typeface="Roboto"/>
              <a:ea typeface="Roboto"/>
              <a:cs typeface="Roboto"/>
              <a:sym typeface="Roboto"/>
            </a:endParaRPr>
          </a:p>
        </p:txBody>
      </p:sp>
      <p:sp>
        <p:nvSpPr>
          <p:cNvPr id="258" name="Google Shape;258;p24"/>
          <p:cNvSpPr/>
          <p:nvPr/>
        </p:nvSpPr>
        <p:spPr>
          <a:xfrm>
            <a:off x="16120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Datetime</a:t>
            </a:r>
            <a:endParaRPr sz="1200">
              <a:latin typeface="Roboto"/>
              <a:ea typeface="Roboto"/>
              <a:cs typeface="Roboto"/>
              <a:sym typeface="Roboto"/>
            </a:endParaRPr>
          </a:p>
        </p:txBody>
      </p:sp>
      <p:sp>
        <p:nvSpPr>
          <p:cNvPr id="259" name="Google Shape;259;p24"/>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DATE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TIMESTAMP</a:t>
            </a:r>
            <a:endParaRPr sz="1000">
              <a:latin typeface="Roboto"/>
              <a:ea typeface="Roboto"/>
              <a:cs typeface="Roboto"/>
              <a:sym typeface="Roboto"/>
            </a:endParaRPr>
          </a:p>
        </p:txBody>
      </p:sp>
      <p:sp>
        <p:nvSpPr>
          <p:cNvPr id="260" name="Google Shape;260;p24"/>
          <p:cNvSpPr/>
          <p:nvPr/>
        </p:nvSpPr>
        <p:spPr>
          <a:xfrm>
            <a:off x="29836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String</a:t>
            </a:r>
            <a:endParaRPr sz="1200">
              <a:latin typeface="Roboto"/>
              <a:ea typeface="Roboto"/>
              <a:cs typeface="Roboto"/>
              <a:sym typeface="Roboto"/>
            </a:endParaRPr>
          </a:p>
        </p:txBody>
      </p:sp>
      <p:sp>
        <p:nvSpPr>
          <p:cNvPr id="261" name="Google Shape;261;p24"/>
          <p:cNvSpPr txBox="1"/>
          <p:nvPr/>
        </p:nvSpPr>
        <p:spPr>
          <a:xfrm>
            <a:off x="2970925" y="3422125"/>
            <a:ext cx="12234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STRING</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CHAR</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VARCHAR</a:t>
            </a:r>
            <a:endParaRPr sz="1000">
              <a:latin typeface="Roboto"/>
              <a:ea typeface="Roboto"/>
              <a:cs typeface="Roboto"/>
              <a:sym typeface="Roboto"/>
            </a:endParaRPr>
          </a:p>
        </p:txBody>
      </p:sp>
      <p:sp>
        <p:nvSpPr>
          <p:cNvPr id="262" name="Google Shape;262;p24"/>
          <p:cNvSpPr/>
          <p:nvPr/>
        </p:nvSpPr>
        <p:spPr>
          <a:xfrm>
            <a:off x="43552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Miscellaneous</a:t>
            </a:r>
            <a:endParaRPr sz="1200">
              <a:latin typeface="Roboto"/>
              <a:ea typeface="Roboto"/>
              <a:cs typeface="Roboto"/>
              <a:sym typeface="Roboto"/>
            </a:endParaRPr>
          </a:p>
        </p:txBody>
      </p:sp>
      <p:sp>
        <p:nvSpPr>
          <p:cNvPr id="263" name="Google Shape;263;p24"/>
          <p:cNvSpPr txBox="1"/>
          <p:nvPr/>
        </p:nvSpPr>
        <p:spPr>
          <a:xfrm>
            <a:off x="4262278" y="3422125"/>
            <a:ext cx="12234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BOOLEAN</a:t>
            </a:r>
            <a:endParaRPr sz="10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269" name="Google Shape;269;p25"/>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270" name="Google Shape;270;p25"/>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271" name="Google Shape;271;p25"/>
          <p:cNvCxnSpPr>
            <a:stCxn id="270" idx="2"/>
            <a:endCxn id="268"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272" name="Google Shape;272;p25"/>
          <p:cNvCxnSpPr>
            <a:stCxn id="270" idx="2"/>
            <a:endCxn id="269"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273" name="Google Shape;273;p25"/>
          <p:cNvSpPr/>
          <p:nvPr/>
        </p:nvSpPr>
        <p:spPr>
          <a:xfrm>
            <a:off x="2404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Numeric</a:t>
            </a:r>
            <a:endParaRPr sz="1200">
              <a:solidFill>
                <a:schemeClr val="lt1"/>
              </a:solidFill>
              <a:latin typeface="Roboto"/>
              <a:ea typeface="Roboto"/>
              <a:cs typeface="Roboto"/>
              <a:sym typeface="Roboto"/>
            </a:endParaRPr>
          </a:p>
        </p:txBody>
      </p:sp>
      <p:sp>
        <p:nvSpPr>
          <p:cNvPr id="274" name="Google Shape;274;p25"/>
          <p:cNvSpPr/>
          <p:nvPr/>
        </p:nvSpPr>
        <p:spPr>
          <a:xfrm>
            <a:off x="16120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Datetime</a:t>
            </a:r>
            <a:endParaRPr sz="1200">
              <a:solidFill>
                <a:schemeClr val="lt1"/>
              </a:solidFill>
              <a:latin typeface="Roboto"/>
              <a:ea typeface="Roboto"/>
              <a:cs typeface="Roboto"/>
              <a:sym typeface="Roboto"/>
            </a:endParaRPr>
          </a:p>
        </p:txBody>
      </p:sp>
      <p:sp>
        <p:nvSpPr>
          <p:cNvPr id="275" name="Google Shape;275;p25"/>
          <p:cNvSpPr/>
          <p:nvPr/>
        </p:nvSpPr>
        <p:spPr>
          <a:xfrm>
            <a:off x="29836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String</a:t>
            </a:r>
            <a:endParaRPr sz="1200">
              <a:solidFill>
                <a:schemeClr val="lt1"/>
              </a:solidFill>
              <a:latin typeface="Roboto"/>
              <a:ea typeface="Roboto"/>
              <a:cs typeface="Roboto"/>
              <a:sym typeface="Roboto"/>
            </a:endParaRPr>
          </a:p>
        </p:txBody>
      </p:sp>
      <p:sp>
        <p:nvSpPr>
          <p:cNvPr id="276" name="Google Shape;276;p25"/>
          <p:cNvSpPr/>
          <p:nvPr/>
        </p:nvSpPr>
        <p:spPr>
          <a:xfrm>
            <a:off x="43552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Miscellaneous</a:t>
            </a:r>
            <a:endParaRPr sz="1200">
              <a:solidFill>
                <a:schemeClr val="lt1"/>
              </a:solidFill>
              <a:latin typeface="Roboto"/>
              <a:ea typeface="Roboto"/>
              <a:cs typeface="Roboto"/>
              <a:sym typeface="Roboto"/>
            </a:endParaRPr>
          </a:p>
        </p:txBody>
      </p:sp>
      <p:cxnSp>
        <p:nvCxnSpPr>
          <p:cNvPr id="277" name="Google Shape;277;p25"/>
          <p:cNvCxnSpPr>
            <a:stCxn id="268" idx="2"/>
            <a:endCxn id="273"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78" name="Google Shape;278;p25"/>
          <p:cNvCxnSpPr>
            <a:stCxn id="268" idx="2"/>
            <a:endCxn id="274"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79" name="Google Shape;279;p25"/>
          <p:cNvCxnSpPr>
            <a:stCxn id="268" idx="2"/>
            <a:endCxn id="275"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280" name="Google Shape;280;p25"/>
          <p:cNvCxnSpPr>
            <a:stCxn id="268" idx="2"/>
            <a:endCxn id="276"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281" name="Google Shape;281;p25"/>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
        <p:nvSpPr>
          <p:cNvPr id="282" name="Google Shape;282;p25"/>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INT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FLOAT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DOUBLE</a:t>
            </a:r>
            <a:endParaRPr sz="1000">
              <a:latin typeface="Roboto"/>
              <a:ea typeface="Roboto"/>
              <a:cs typeface="Roboto"/>
              <a:sym typeface="Roboto"/>
            </a:endParaRPr>
          </a:p>
        </p:txBody>
      </p:sp>
      <p:sp>
        <p:nvSpPr>
          <p:cNvPr id="283" name="Google Shape;283;p25"/>
          <p:cNvSpPr/>
          <p:nvPr/>
        </p:nvSpPr>
        <p:spPr>
          <a:xfrm>
            <a:off x="16120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Datetime</a:t>
            </a:r>
            <a:endParaRPr sz="1200">
              <a:latin typeface="Roboto"/>
              <a:ea typeface="Roboto"/>
              <a:cs typeface="Roboto"/>
              <a:sym typeface="Roboto"/>
            </a:endParaRPr>
          </a:p>
        </p:txBody>
      </p:sp>
      <p:sp>
        <p:nvSpPr>
          <p:cNvPr id="284" name="Google Shape;284;p25"/>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DATE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TIMESTAMP</a:t>
            </a:r>
            <a:endParaRPr sz="1000">
              <a:latin typeface="Roboto"/>
              <a:ea typeface="Roboto"/>
              <a:cs typeface="Roboto"/>
              <a:sym typeface="Roboto"/>
            </a:endParaRPr>
          </a:p>
        </p:txBody>
      </p:sp>
      <p:sp>
        <p:nvSpPr>
          <p:cNvPr id="285" name="Google Shape;285;p25"/>
          <p:cNvSpPr/>
          <p:nvPr/>
        </p:nvSpPr>
        <p:spPr>
          <a:xfrm>
            <a:off x="29836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String</a:t>
            </a:r>
            <a:endParaRPr sz="1200">
              <a:latin typeface="Roboto"/>
              <a:ea typeface="Roboto"/>
              <a:cs typeface="Roboto"/>
              <a:sym typeface="Roboto"/>
            </a:endParaRPr>
          </a:p>
        </p:txBody>
      </p:sp>
      <p:sp>
        <p:nvSpPr>
          <p:cNvPr id="286" name="Google Shape;286;p25"/>
          <p:cNvSpPr txBox="1"/>
          <p:nvPr/>
        </p:nvSpPr>
        <p:spPr>
          <a:xfrm>
            <a:off x="2970925" y="3422125"/>
            <a:ext cx="12234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STRING</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CHAR</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VARCHAR</a:t>
            </a:r>
            <a:endParaRPr sz="1000">
              <a:latin typeface="Roboto"/>
              <a:ea typeface="Roboto"/>
              <a:cs typeface="Roboto"/>
              <a:sym typeface="Roboto"/>
            </a:endParaRPr>
          </a:p>
        </p:txBody>
      </p:sp>
      <p:sp>
        <p:nvSpPr>
          <p:cNvPr id="287" name="Google Shape;287;p25"/>
          <p:cNvSpPr/>
          <p:nvPr/>
        </p:nvSpPr>
        <p:spPr>
          <a:xfrm>
            <a:off x="43552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Miscellaneous</a:t>
            </a:r>
            <a:endParaRPr sz="1200">
              <a:latin typeface="Roboto"/>
              <a:ea typeface="Roboto"/>
              <a:cs typeface="Roboto"/>
              <a:sym typeface="Roboto"/>
            </a:endParaRPr>
          </a:p>
        </p:txBody>
      </p:sp>
      <p:sp>
        <p:nvSpPr>
          <p:cNvPr id="288" name="Google Shape;288;p25"/>
          <p:cNvSpPr txBox="1"/>
          <p:nvPr/>
        </p:nvSpPr>
        <p:spPr>
          <a:xfrm>
            <a:off x="4262278" y="3422125"/>
            <a:ext cx="12234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BOOLEAN</a:t>
            </a:r>
            <a:endParaRPr sz="1000">
              <a:latin typeface="Roboto"/>
              <a:ea typeface="Roboto"/>
              <a:cs typeface="Roboto"/>
              <a:sym typeface="Roboto"/>
            </a:endParaRPr>
          </a:p>
        </p:txBody>
      </p:sp>
      <p:sp>
        <p:nvSpPr>
          <p:cNvPr id="289" name="Google Shape;289;p25"/>
          <p:cNvSpPr/>
          <p:nvPr/>
        </p:nvSpPr>
        <p:spPr>
          <a:xfrm>
            <a:off x="5371125"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Complex Data Types</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295" name="Google Shape;295;p26"/>
          <p:cNvSpPr/>
          <p:nvPr/>
        </p:nvSpPr>
        <p:spPr>
          <a:xfrm>
            <a:off x="5371125"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Complex Data Types</a:t>
            </a:r>
            <a:endParaRPr>
              <a:latin typeface="Roboto"/>
              <a:ea typeface="Roboto"/>
              <a:cs typeface="Roboto"/>
              <a:sym typeface="Roboto"/>
            </a:endParaRPr>
          </a:p>
        </p:txBody>
      </p:sp>
      <p:sp>
        <p:nvSpPr>
          <p:cNvPr id="296" name="Google Shape;296;p26"/>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297" name="Google Shape;297;p26"/>
          <p:cNvCxnSpPr>
            <a:stCxn id="296" idx="2"/>
            <a:endCxn id="294"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298" name="Google Shape;298;p26"/>
          <p:cNvCxnSpPr>
            <a:stCxn id="296" idx="2"/>
            <a:endCxn id="295"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299" name="Google Shape;299;p26"/>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
        <p:nvSpPr>
          <p:cNvPr id="300" name="Google Shape;300;p26"/>
          <p:cNvSpPr/>
          <p:nvPr/>
        </p:nvSpPr>
        <p:spPr>
          <a:xfrm>
            <a:off x="16120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Datetime</a:t>
            </a:r>
            <a:endParaRPr sz="1200">
              <a:latin typeface="Roboto"/>
              <a:ea typeface="Roboto"/>
              <a:cs typeface="Roboto"/>
              <a:sym typeface="Roboto"/>
            </a:endParaRPr>
          </a:p>
        </p:txBody>
      </p:sp>
      <p:sp>
        <p:nvSpPr>
          <p:cNvPr id="301" name="Google Shape;301;p26"/>
          <p:cNvSpPr/>
          <p:nvPr/>
        </p:nvSpPr>
        <p:spPr>
          <a:xfrm>
            <a:off x="29836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String</a:t>
            </a:r>
            <a:endParaRPr sz="1200">
              <a:latin typeface="Roboto"/>
              <a:ea typeface="Roboto"/>
              <a:cs typeface="Roboto"/>
              <a:sym typeface="Roboto"/>
            </a:endParaRPr>
          </a:p>
        </p:txBody>
      </p:sp>
      <p:sp>
        <p:nvSpPr>
          <p:cNvPr id="302" name="Google Shape;302;p26"/>
          <p:cNvSpPr/>
          <p:nvPr/>
        </p:nvSpPr>
        <p:spPr>
          <a:xfrm>
            <a:off x="43552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Miscellaneous</a:t>
            </a:r>
            <a:endParaRPr sz="1200">
              <a:latin typeface="Roboto"/>
              <a:ea typeface="Roboto"/>
              <a:cs typeface="Roboto"/>
              <a:sym typeface="Roboto"/>
            </a:endParaRPr>
          </a:p>
        </p:txBody>
      </p:sp>
      <p:cxnSp>
        <p:nvCxnSpPr>
          <p:cNvPr id="303" name="Google Shape;303;p26"/>
          <p:cNvCxnSpPr>
            <a:stCxn id="294" idx="2"/>
            <a:endCxn id="299"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304" name="Google Shape;304;p26"/>
          <p:cNvCxnSpPr>
            <a:stCxn id="294" idx="2"/>
            <a:endCxn id="300"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305" name="Google Shape;305;p26"/>
          <p:cNvCxnSpPr>
            <a:stCxn id="294" idx="2"/>
            <a:endCxn id="301"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306" name="Google Shape;306;p26"/>
          <p:cNvCxnSpPr>
            <a:stCxn id="294" idx="2"/>
            <a:endCxn id="302"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307" name="Google Shape;307;p26"/>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INT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FLOAT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DOUBLE</a:t>
            </a:r>
            <a:endParaRPr sz="1000">
              <a:latin typeface="Roboto"/>
              <a:ea typeface="Roboto"/>
              <a:cs typeface="Roboto"/>
              <a:sym typeface="Roboto"/>
            </a:endParaRPr>
          </a:p>
        </p:txBody>
      </p:sp>
      <p:sp>
        <p:nvSpPr>
          <p:cNvPr id="308" name="Google Shape;308;p26"/>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DATE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TIMESTAMP</a:t>
            </a:r>
            <a:endParaRPr sz="1000">
              <a:latin typeface="Roboto"/>
              <a:ea typeface="Roboto"/>
              <a:cs typeface="Roboto"/>
              <a:sym typeface="Roboto"/>
            </a:endParaRPr>
          </a:p>
        </p:txBody>
      </p:sp>
      <p:sp>
        <p:nvSpPr>
          <p:cNvPr id="309" name="Google Shape;309;p26"/>
          <p:cNvSpPr txBox="1"/>
          <p:nvPr/>
        </p:nvSpPr>
        <p:spPr>
          <a:xfrm>
            <a:off x="2970925" y="3422125"/>
            <a:ext cx="12234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STRING</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CHAR</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VARCHAR</a:t>
            </a:r>
            <a:endParaRPr sz="1000">
              <a:latin typeface="Roboto"/>
              <a:ea typeface="Roboto"/>
              <a:cs typeface="Roboto"/>
              <a:sym typeface="Roboto"/>
            </a:endParaRPr>
          </a:p>
        </p:txBody>
      </p:sp>
      <p:sp>
        <p:nvSpPr>
          <p:cNvPr id="310" name="Google Shape;310;p26"/>
          <p:cNvSpPr txBox="1"/>
          <p:nvPr/>
        </p:nvSpPr>
        <p:spPr>
          <a:xfrm>
            <a:off x="4262278" y="3422125"/>
            <a:ext cx="12234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BOOLEAN</a:t>
            </a:r>
            <a:endParaRPr sz="1000">
              <a:latin typeface="Roboto"/>
              <a:ea typeface="Roboto"/>
              <a:cs typeface="Roboto"/>
              <a:sym typeface="Roboto"/>
            </a:endParaRPr>
          </a:p>
        </p:txBody>
      </p:sp>
      <p:sp>
        <p:nvSpPr>
          <p:cNvPr id="311" name="Google Shape;311;p26"/>
          <p:cNvSpPr/>
          <p:nvPr/>
        </p:nvSpPr>
        <p:spPr>
          <a:xfrm>
            <a:off x="5837500" y="2912525"/>
            <a:ext cx="8727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Array</a:t>
            </a:r>
            <a:endParaRPr sz="1200">
              <a:solidFill>
                <a:schemeClr val="lt1"/>
              </a:solidFill>
              <a:latin typeface="Roboto"/>
              <a:ea typeface="Roboto"/>
              <a:cs typeface="Roboto"/>
              <a:sym typeface="Roboto"/>
            </a:endParaRPr>
          </a:p>
        </p:txBody>
      </p:sp>
      <p:sp>
        <p:nvSpPr>
          <p:cNvPr id="312" name="Google Shape;312;p26"/>
          <p:cNvSpPr/>
          <p:nvPr/>
        </p:nvSpPr>
        <p:spPr>
          <a:xfrm>
            <a:off x="6904300" y="2912525"/>
            <a:ext cx="8727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Map</a:t>
            </a:r>
            <a:endParaRPr sz="1200">
              <a:solidFill>
                <a:schemeClr val="lt1"/>
              </a:solidFill>
              <a:latin typeface="Roboto"/>
              <a:ea typeface="Roboto"/>
              <a:cs typeface="Roboto"/>
              <a:sym typeface="Roboto"/>
            </a:endParaRPr>
          </a:p>
        </p:txBody>
      </p:sp>
      <p:sp>
        <p:nvSpPr>
          <p:cNvPr id="313" name="Google Shape;313;p26"/>
          <p:cNvSpPr/>
          <p:nvPr/>
        </p:nvSpPr>
        <p:spPr>
          <a:xfrm>
            <a:off x="7971100" y="2912525"/>
            <a:ext cx="8727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Struct</a:t>
            </a:r>
            <a:endParaRPr sz="1200">
              <a:solidFill>
                <a:schemeClr val="lt1"/>
              </a:solidFill>
              <a:latin typeface="Roboto"/>
              <a:ea typeface="Roboto"/>
              <a:cs typeface="Roboto"/>
              <a:sym typeface="Roboto"/>
            </a:endParaRPr>
          </a:p>
        </p:txBody>
      </p:sp>
      <p:cxnSp>
        <p:nvCxnSpPr>
          <p:cNvPr id="314" name="Google Shape;314;p26"/>
          <p:cNvCxnSpPr>
            <a:stCxn id="295" idx="2"/>
            <a:endCxn id="311" idx="0"/>
          </p:cNvCxnSpPr>
          <p:nvPr/>
        </p:nvCxnSpPr>
        <p:spPr>
          <a:xfrm rot="5400000">
            <a:off x="6179925" y="2559350"/>
            <a:ext cx="447300" cy="2592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315" name="Google Shape;315;p26"/>
          <p:cNvCxnSpPr>
            <a:stCxn id="295" idx="2"/>
            <a:endCxn id="312" idx="0"/>
          </p:cNvCxnSpPr>
          <p:nvPr/>
        </p:nvCxnSpPr>
        <p:spPr>
          <a:xfrm flipH="1" rot="-5400000">
            <a:off x="6713325" y="2285150"/>
            <a:ext cx="447300" cy="8076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316" name="Google Shape;316;p26"/>
          <p:cNvCxnSpPr>
            <a:stCxn id="295" idx="2"/>
            <a:endCxn id="313" idx="0"/>
          </p:cNvCxnSpPr>
          <p:nvPr/>
        </p:nvCxnSpPr>
        <p:spPr>
          <a:xfrm flipH="1" rot="-5400000">
            <a:off x="7246725" y="1751750"/>
            <a:ext cx="447300" cy="1874400"/>
          </a:xfrm>
          <a:prstGeom prst="bentConnector3">
            <a:avLst>
              <a:gd fmla="val 49992"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322" name="Google Shape;322;p27"/>
          <p:cNvSpPr/>
          <p:nvPr/>
        </p:nvSpPr>
        <p:spPr>
          <a:xfrm>
            <a:off x="5371125"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Complex Data Types</a:t>
            </a:r>
            <a:endParaRPr>
              <a:latin typeface="Roboto"/>
              <a:ea typeface="Roboto"/>
              <a:cs typeface="Roboto"/>
              <a:sym typeface="Roboto"/>
            </a:endParaRPr>
          </a:p>
        </p:txBody>
      </p:sp>
      <p:sp>
        <p:nvSpPr>
          <p:cNvPr id="323" name="Google Shape;323;p27"/>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324" name="Google Shape;324;p27"/>
          <p:cNvCxnSpPr>
            <a:stCxn id="323" idx="2"/>
            <a:endCxn id="321"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325" name="Google Shape;325;p27"/>
          <p:cNvCxnSpPr>
            <a:stCxn id="323" idx="2"/>
            <a:endCxn id="322"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326" name="Google Shape;326;p27"/>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
        <p:nvSpPr>
          <p:cNvPr id="327" name="Google Shape;327;p27"/>
          <p:cNvSpPr/>
          <p:nvPr/>
        </p:nvSpPr>
        <p:spPr>
          <a:xfrm>
            <a:off x="16120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Datetime</a:t>
            </a:r>
            <a:endParaRPr sz="1200">
              <a:latin typeface="Roboto"/>
              <a:ea typeface="Roboto"/>
              <a:cs typeface="Roboto"/>
              <a:sym typeface="Roboto"/>
            </a:endParaRPr>
          </a:p>
        </p:txBody>
      </p:sp>
      <p:sp>
        <p:nvSpPr>
          <p:cNvPr id="328" name="Google Shape;328;p27"/>
          <p:cNvSpPr/>
          <p:nvPr/>
        </p:nvSpPr>
        <p:spPr>
          <a:xfrm>
            <a:off x="29836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String</a:t>
            </a:r>
            <a:endParaRPr sz="1200">
              <a:latin typeface="Roboto"/>
              <a:ea typeface="Roboto"/>
              <a:cs typeface="Roboto"/>
              <a:sym typeface="Roboto"/>
            </a:endParaRPr>
          </a:p>
        </p:txBody>
      </p:sp>
      <p:sp>
        <p:nvSpPr>
          <p:cNvPr id="329" name="Google Shape;329;p27"/>
          <p:cNvSpPr/>
          <p:nvPr/>
        </p:nvSpPr>
        <p:spPr>
          <a:xfrm>
            <a:off x="43552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Miscellaneous</a:t>
            </a:r>
            <a:endParaRPr sz="1200">
              <a:latin typeface="Roboto"/>
              <a:ea typeface="Roboto"/>
              <a:cs typeface="Roboto"/>
              <a:sym typeface="Roboto"/>
            </a:endParaRPr>
          </a:p>
        </p:txBody>
      </p:sp>
      <p:cxnSp>
        <p:nvCxnSpPr>
          <p:cNvPr id="330" name="Google Shape;330;p27"/>
          <p:cNvCxnSpPr>
            <a:stCxn id="321" idx="2"/>
            <a:endCxn id="326"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331" name="Google Shape;331;p27"/>
          <p:cNvCxnSpPr>
            <a:stCxn id="321" idx="2"/>
            <a:endCxn id="327"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332" name="Google Shape;332;p27"/>
          <p:cNvCxnSpPr>
            <a:stCxn id="321" idx="2"/>
            <a:endCxn id="328"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333" name="Google Shape;333;p27"/>
          <p:cNvCxnSpPr>
            <a:stCxn id="321" idx="2"/>
            <a:endCxn id="329"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334" name="Google Shape;334;p27"/>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INT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FLOAT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DOUBLE</a:t>
            </a:r>
            <a:endParaRPr sz="1000">
              <a:latin typeface="Roboto"/>
              <a:ea typeface="Roboto"/>
              <a:cs typeface="Roboto"/>
              <a:sym typeface="Roboto"/>
            </a:endParaRPr>
          </a:p>
        </p:txBody>
      </p:sp>
      <p:sp>
        <p:nvSpPr>
          <p:cNvPr id="335" name="Google Shape;335;p27"/>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DATE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TIMESTAMP</a:t>
            </a:r>
            <a:endParaRPr sz="1000">
              <a:latin typeface="Roboto"/>
              <a:ea typeface="Roboto"/>
              <a:cs typeface="Roboto"/>
              <a:sym typeface="Roboto"/>
            </a:endParaRPr>
          </a:p>
        </p:txBody>
      </p:sp>
      <p:sp>
        <p:nvSpPr>
          <p:cNvPr id="336" name="Google Shape;336;p27"/>
          <p:cNvSpPr txBox="1"/>
          <p:nvPr/>
        </p:nvSpPr>
        <p:spPr>
          <a:xfrm>
            <a:off x="2970925" y="3422125"/>
            <a:ext cx="12234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STRING</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CHAR</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VARCHAR</a:t>
            </a:r>
            <a:endParaRPr sz="1000">
              <a:latin typeface="Roboto"/>
              <a:ea typeface="Roboto"/>
              <a:cs typeface="Roboto"/>
              <a:sym typeface="Roboto"/>
            </a:endParaRPr>
          </a:p>
        </p:txBody>
      </p:sp>
      <p:sp>
        <p:nvSpPr>
          <p:cNvPr id="337" name="Google Shape;337;p27"/>
          <p:cNvSpPr txBox="1"/>
          <p:nvPr/>
        </p:nvSpPr>
        <p:spPr>
          <a:xfrm>
            <a:off x="4262278" y="3422125"/>
            <a:ext cx="12234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BOOLEAN</a:t>
            </a:r>
            <a:endParaRPr sz="1000">
              <a:latin typeface="Roboto"/>
              <a:ea typeface="Roboto"/>
              <a:cs typeface="Roboto"/>
              <a:sym typeface="Roboto"/>
            </a:endParaRPr>
          </a:p>
        </p:txBody>
      </p:sp>
      <p:sp>
        <p:nvSpPr>
          <p:cNvPr id="338" name="Google Shape;338;p27"/>
          <p:cNvSpPr/>
          <p:nvPr/>
        </p:nvSpPr>
        <p:spPr>
          <a:xfrm>
            <a:off x="5837500" y="2912525"/>
            <a:ext cx="872700" cy="426000"/>
          </a:xfrm>
          <a:prstGeom prst="roundRect">
            <a:avLst>
              <a:gd fmla="val 16667" name="adj"/>
            </a:avLst>
          </a:prstGeom>
          <a:solidFill>
            <a:schemeClr val="lt1"/>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Array</a:t>
            </a:r>
            <a:endParaRPr sz="1200">
              <a:latin typeface="Roboto"/>
              <a:ea typeface="Roboto"/>
              <a:cs typeface="Roboto"/>
              <a:sym typeface="Roboto"/>
            </a:endParaRPr>
          </a:p>
        </p:txBody>
      </p:sp>
      <p:sp>
        <p:nvSpPr>
          <p:cNvPr id="339" name="Google Shape;339;p27"/>
          <p:cNvSpPr/>
          <p:nvPr/>
        </p:nvSpPr>
        <p:spPr>
          <a:xfrm>
            <a:off x="6904300" y="2912525"/>
            <a:ext cx="872700" cy="426000"/>
          </a:xfrm>
          <a:prstGeom prst="roundRect">
            <a:avLst>
              <a:gd fmla="val 16667" name="adj"/>
            </a:avLst>
          </a:prstGeom>
          <a:solidFill>
            <a:schemeClr val="lt1"/>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Map</a:t>
            </a:r>
            <a:endParaRPr sz="1200">
              <a:latin typeface="Roboto"/>
              <a:ea typeface="Roboto"/>
              <a:cs typeface="Roboto"/>
              <a:sym typeface="Roboto"/>
            </a:endParaRPr>
          </a:p>
        </p:txBody>
      </p:sp>
      <p:sp>
        <p:nvSpPr>
          <p:cNvPr id="340" name="Google Shape;340;p27"/>
          <p:cNvSpPr/>
          <p:nvPr/>
        </p:nvSpPr>
        <p:spPr>
          <a:xfrm>
            <a:off x="7971100" y="2912525"/>
            <a:ext cx="872700" cy="426000"/>
          </a:xfrm>
          <a:prstGeom prst="roundRect">
            <a:avLst>
              <a:gd fmla="val 16667" name="adj"/>
            </a:avLst>
          </a:prstGeom>
          <a:solidFill>
            <a:schemeClr val="lt1"/>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Struct</a:t>
            </a:r>
            <a:endParaRPr sz="1200">
              <a:latin typeface="Roboto"/>
              <a:ea typeface="Roboto"/>
              <a:cs typeface="Roboto"/>
              <a:sym typeface="Roboto"/>
            </a:endParaRPr>
          </a:p>
        </p:txBody>
      </p:sp>
      <p:cxnSp>
        <p:nvCxnSpPr>
          <p:cNvPr id="341" name="Google Shape;341;p27"/>
          <p:cNvCxnSpPr>
            <a:stCxn id="322" idx="2"/>
            <a:endCxn id="338" idx="0"/>
          </p:cNvCxnSpPr>
          <p:nvPr/>
        </p:nvCxnSpPr>
        <p:spPr>
          <a:xfrm rot="5400000">
            <a:off x="6179925" y="2559350"/>
            <a:ext cx="447300" cy="2592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342" name="Google Shape;342;p27"/>
          <p:cNvCxnSpPr>
            <a:stCxn id="322" idx="2"/>
            <a:endCxn id="339" idx="0"/>
          </p:cNvCxnSpPr>
          <p:nvPr/>
        </p:nvCxnSpPr>
        <p:spPr>
          <a:xfrm flipH="1" rot="-5400000">
            <a:off x="6713325" y="2285150"/>
            <a:ext cx="447300" cy="8076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343" name="Google Shape;343;p27"/>
          <p:cNvCxnSpPr>
            <a:stCxn id="322" idx="2"/>
            <a:endCxn id="340" idx="0"/>
          </p:cNvCxnSpPr>
          <p:nvPr/>
        </p:nvCxnSpPr>
        <p:spPr>
          <a:xfrm flipH="1" rot="-5400000">
            <a:off x="7246725" y="1751750"/>
            <a:ext cx="447300" cy="1874400"/>
          </a:xfrm>
          <a:prstGeom prst="bentConnector3">
            <a:avLst>
              <a:gd fmla="val 49992"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8"/>
          <p:cNvSpPr/>
          <p:nvPr/>
        </p:nvSpPr>
        <p:spPr>
          <a:xfrm>
            <a:off x="1172350" y="1745600"/>
            <a:ext cx="2324100" cy="719700"/>
          </a:xfrm>
          <a:prstGeom prst="roundRect">
            <a:avLst>
              <a:gd fmla="val 16667" name="adj"/>
            </a:avLst>
          </a:prstGeom>
          <a:solidFill>
            <a:schemeClr val="lt1"/>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Roboto"/>
                <a:ea typeface="Roboto"/>
                <a:cs typeface="Roboto"/>
                <a:sym typeface="Roboto"/>
              </a:rPr>
              <a:t>Primitive Data Types</a:t>
            </a:r>
            <a:endParaRPr>
              <a:solidFill>
                <a:srgbClr val="F3F3F3"/>
              </a:solidFill>
              <a:latin typeface="Roboto"/>
              <a:ea typeface="Roboto"/>
              <a:cs typeface="Roboto"/>
              <a:sym typeface="Roboto"/>
            </a:endParaRPr>
          </a:p>
        </p:txBody>
      </p:sp>
      <p:sp>
        <p:nvSpPr>
          <p:cNvPr id="349" name="Google Shape;349;p28"/>
          <p:cNvSpPr/>
          <p:nvPr/>
        </p:nvSpPr>
        <p:spPr>
          <a:xfrm>
            <a:off x="5371125" y="1745600"/>
            <a:ext cx="2324100" cy="719700"/>
          </a:xfrm>
          <a:prstGeom prst="roundRect">
            <a:avLst>
              <a:gd fmla="val 16667" name="adj"/>
            </a:avLst>
          </a:prstGeom>
          <a:solidFill>
            <a:schemeClr val="lt1"/>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Roboto"/>
                <a:ea typeface="Roboto"/>
                <a:cs typeface="Roboto"/>
                <a:sym typeface="Roboto"/>
              </a:rPr>
              <a:t>Complex Data Types</a:t>
            </a:r>
            <a:endParaRPr>
              <a:solidFill>
                <a:srgbClr val="F3F3F3"/>
              </a:solidFill>
              <a:latin typeface="Roboto"/>
              <a:ea typeface="Roboto"/>
              <a:cs typeface="Roboto"/>
              <a:sym typeface="Roboto"/>
            </a:endParaRPr>
          </a:p>
        </p:txBody>
      </p:sp>
      <p:sp>
        <p:nvSpPr>
          <p:cNvPr id="350" name="Google Shape;350;p28"/>
          <p:cNvSpPr/>
          <p:nvPr/>
        </p:nvSpPr>
        <p:spPr>
          <a:xfrm>
            <a:off x="3271250" y="529525"/>
            <a:ext cx="2324100" cy="719700"/>
          </a:xfrm>
          <a:prstGeom prst="roundRect">
            <a:avLst>
              <a:gd fmla="val 16667" name="adj"/>
            </a:avLst>
          </a:prstGeom>
          <a:solidFill>
            <a:schemeClr val="lt1"/>
          </a:solidFill>
          <a:ln cap="flat" cmpd="sng" w="1905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Roboto"/>
                <a:ea typeface="Roboto"/>
                <a:cs typeface="Roboto"/>
                <a:sym typeface="Roboto"/>
              </a:rPr>
              <a:t>Hive Data Types</a:t>
            </a:r>
            <a:endParaRPr>
              <a:solidFill>
                <a:srgbClr val="F3F3F3"/>
              </a:solidFill>
              <a:latin typeface="Roboto"/>
              <a:ea typeface="Roboto"/>
              <a:cs typeface="Roboto"/>
              <a:sym typeface="Roboto"/>
            </a:endParaRPr>
          </a:p>
        </p:txBody>
      </p:sp>
      <p:cxnSp>
        <p:nvCxnSpPr>
          <p:cNvPr id="351" name="Google Shape;351;p28"/>
          <p:cNvCxnSpPr>
            <a:stCxn id="350" idx="2"/>
            <a:endCxn id="348" idx="0"/>
          </p:cNvCxnSpPr>
          <p:nvPr/>
        </p:nvCxnSpPr>
        <p:spPr>
          <a:xfrm rot="5400000">
            <a:off x="3135650" y="448075"/>
            <a:ext cx="496500" cy="2098800"/>
          </a:xfrm>
          <a:prstGeom prst="bentConnector3">
            <a:avLst>
              <a:gd fmla="val 49987" name="adj1"/>
            </a:avLst>
          </a:prstGeom>
          <a:noFill/>
          <a:ln cap="flat" cmpd="sng" w="19050">
            <a:solidFill>
              <a:srgbClr val="D9D9D9"/>
            </a:solidFill>
            <a:prstDash val="solid"/>
            <a:round/>
            <a:headEnd len="med" w="med" type="none"/>
            <a:tailEnd len="med" w="med" type="triangle"/>
          </a:ln>
        </p:spPr>
      </p:cxnSp>
      <p:cxnSp>
        <p:nvCxnSpPr>
          <p:cNvPr id="352" name="Google Shape;352;p28"/>
          <p:cNvCxnSpPr>
            <a:stCxn id="350" idx="2"/>
            <a:endCxn id="349" idx="0"/>
          </p:cNvCxnSpPr>
          <p:nvPr/>
        </p:nvCxnSpPr>
        <p:spPr>
          <a:xfrm flipH="1" rot="-5400000">
            <a:off x="5235050" y="447475"/>
            <a:ext cx="496500" cy="2100000"/>
          </a:xfrm>
          <a:prstGeom prst="bentConnector3">
            <a:avLst>
              <a:gd fmla="val 49987" name="adj1"/>
            </a:avLst>
          </a:prstGeom>
          <a:noFill/>
          <a:ln cap="flat" cmpd="sng" w="19050">
            <a:solidFill>
              <a:srgbClr val="D9D9D9"/>
            </a:solidFill>
            <a:prstDash val="solid"/>
            <a:round/>
            <a:headEnd len="med" w="med" type="none"/>
            <a:tailEnd len="med" w="med" type="triangle"/>
          </a:ln>
        </p:spPr>
      </p:cxnSp>
      <p:sp>
        <p:nvSpPr>
          <p:cNvPr id="353" name="Google Shape;353;p28"/>
          <p:cNvSpPr/>
          <p:nvPr/>
        </p:nvSpPr>
        <p:spPr>
          <a:xfrm>
            <a:off x="2404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Numeric</a:t>
            </a:r>
            <a:endParaRPr sz="1200">
              <a:solidFill>
                <a:srgbClr val="F3F3F3"/>
              </a:solidFill>
              <a:latin typeface="Roboto"/>
              <a:ea typeface="Roboto"/>
              <a:cs typeface="Roboto"/>
              <a:sym typeface="Roboto"/>
            </a:endParaRPr>
          </a:p>
        </p:txBody>
      </p:sp>
      <p:sp>
        <p:nvSpPr>
          <p:cNvPr id="354" name="Google Shape;354;p28"/>
          <p:cNvSpPr/>
          <p:nvPr/>
        </p:nvSpPr>
        <p:spPr>
          <a:xfrm>
            <a:off x="16120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Datetime</a:t>
            </a:r>
            <a:endParaRPr sz="1200">
              <a:solidFill>
                <a:srgbClr val="F3F3F3"/>
              </a:solidFill>
              <a:latin typeface="Roboto"/>
              <a:ea typeface="Roboto"/>
              <a:cs typeface="Roboto"/>
              <a:sym typeface="Roboto"/>
            </a:endParaRPr>
          </a:p>
        </p:txBody>
      </p:sp>
      <p:sp>
        <p:nvSpPr>
          <p:cNvPr id="355" name="Google Shape;355;p28"/>
          <p:cNvSpPr/>
          <p:nvPr/>
        </p:nvSpPr>
        <p:spPr>
          <a:xfrm>
            <a:off x="29836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String</a:t>
            </a:r>
            <a:endParaRPr sz="1200">
              <a:solidFill>
                <a:srgbClr val="F3F3F3"/>
              </a:solidFill>
              <a:latin typeface="Roboto"/>
              <a:ea typeface="Roboto"/>
              <a:cs typeface="Roboto"/>
              <a:sym typeface="Roboto"/>
            </a:endParaRPr>
          </a:p>
        </p:txBody>
      </p:sp>
      <p:sp>
        <p:nvSpPr>
          <p:cNvPr id="356" name="Google Shape;356;p28"/>
          <p:cNvSpPr/>
          <p:nvPr/>
        </p:nvSpPr>
        <p:spPr>
          <a:xfrm>
            <a:off x="43552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Miscellaneous</a:t>
            </a:r>
            <a:endParaRPr sz="1200">
              <a:solidFill>
                <a:srgbClr val="F3F3F3"/>
              </a:solidFill>
              <a:latin typeface="Roboto"/>
              <a:ea typeface="Roboto"/>
              <a:cs typeface="Roboto"/>
              <a:sym typeface="Roboto"/>
            </a:endParaRPr>
          </a:p>
        </p:txBody>
      </p:sp>
      <p:cxnSp>
        <p:nvCxnSpPr>
          <p:cNvPr id="357" name="Google Shape;357;p28"/>
          <p:cNvCxnSpPr>
            <a:stCxn id="348" idx="2"/>
            <a:endCxn id="353" idx="0"/>
          </p:cNvCxnSpPr>
          <p:nvPr/>
        </p:nvCxnSpPr>
        <p:spPr>
          <a:xfrm rot="5400000">
            <a:off x="1369600" y="1947800"/>
            <a:ext cx="447300" cy="14823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358" name="Google Shape;358;p28"/>
          <p:cNvCxnSpPr>
            <a:stCxn id="348" idx="2"/>
            <a:endCxn id="354" idx="0"/>
          </p:cNvCxnSpPr>
          <p:nvPr/>
        </p:nvCxnSpPr>
        <p:spPr>
          <a:xfrm rot="5400000">
            <a:off x="2055400" y="2633600"/>
            <a:ext cx="447300" cy="1107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359" name="Google Shape;359;p28"/>
          <p:cNvCxnSpPr>
            <a:stCxn id="348" idx="2"/>
            <a:endCxn id="355" idx="0"/>
          </p:cNvCxnSpPr>
          <p:nvPr/>
        </p:nvCxnSpPr>
        <p:spPr>
          <a:xfrm flipH="1" rot="-5400000">
            <a:off x="2741200" y="2058500"/>
            <a:ext cx="447300" cy="12609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360" name="Google Shape;360;p28"/>
          <p:cNvCxnSpPr>
            <a:stCxn id="348" idx="2"/>
            <a:endCxn id="356" idx="0"/>
          </p:cNvCxnSpPr>
          <p:nvPr/>
        </p:nvCxnSpPr>
        <p:spPr>
          <a:xfrm flipH="1" rot="-5400000">
            <a:off x="3427000" y="1372700"/>
            <a:ext cx="447300" cy="2632500"/>
          </a:xfrm>
          <a:prstGeom prst="bentConnector3">
            <a:avLst>
              <a:gd fmla="val 49992" name="adj1"/>
            </a:avLst>
          </a:prstGeom>
          <a:noFill/>
          <a:ln cap="flat" cmpd="sng" w="19050">
            <a:solidFill>
              <a:srgbClr val="D9D9D9"/>
            </a:solidFill>
            <a:prstDash val="solid"/>
            <a:round/>
            <a:headEnd len="med" w="med" type="none"/>
            <a:tailEnd len="med" w="med" type="triangle"/>
          </a:ln>
        </p:spPr>
      </p:cxnSp>
      <p:sp>
        <p:nvSpPr>
          <p:cNvPr id="361" name="Google Shape;361;p28"/>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INT</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FLOAT</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DOUBLE</a:t>
            </a:r>
            <a:endParaRPr sz="1000">
              <a:solidFill>
                <a:srgbClr val="F3F3F3"/>
              </a:solidFill>
              <a:latin typeface="Roboto"/>
              <a:ea typeface="Roboto"/>
              <a:cs typeface="Roboto"/>
              <a:sym typeface="Roboto"/>
            </a:endParaRPr>
          </a:p>
        </p:txBody>
      </p:sp>
      <p:sp>
        <p:nvSpPr>
          <p:cNvPr id="362" name="Google Shape;362;p28"/>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DATE</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TIMESTAMP</a:t>
            </a:r>
            <a:endParaRPr sz="1000">
              <a:solidFill>
                <a:srgbClr val="F3F3F3"/>
              </a:solidFill>
              <a:latin typeface="Roboto"/>
              <a:ea typeface="Roboto"/>
              <a:cs typeface="Roboto"/>
              <a:sym typeface="Roboto"/>
            </a:endParaRPr>
          </a:p>
        </p:txBody>
      </p:sp>
      <p:sp>
        <p:nvSpPr>
          <p:cNvPr id="363" name="Google Shape;363;p28"/>
          <p:cNvSpPr txBox="1"/>
          <p:nvPr/>
        </p:nvSpPr>
        <p:spPr>
          <a:xfrm>
            <a:off x="2970925" y="3422125"/>
            <a:ext cx="12234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STRING</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CHAR</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VARCHAR</a:t>
            </a:r>
            <a:endParaRPr sz="1000">
              <a:solidFill>
                <a:srgbClr val="F3F3F3"/>
              </a:solidFill>
              <a:latin typeface="Roboto"/>
              <a:ea typeface="Roboto"/>
              <a:cs typeface="Roboto"/>
              <a:sym typeface="Roboto"/>
            </a:endParaRPr>
          </a:p>
        </p:txBody>
      </p:sp>
      <p:sp>
        <p:nvSpPr>
          <p:cNvPr id="364" name="Google Shape;364;p28"/>
          <p:cNvSpPr txBox="1"/>
          <p:nvPr/>
        </p:nvSpPr>
        <p:spPr>
          <a:xfrm>
            <a:off x="4262278" y="3422125"/>
            <a:ext cx="12234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BOOLEAN</a:t>
            </a:r>
            <a:endParaRPr sz="1000">
              <a:solidFill>
                <a:srgbClr val="F3F3F3"/>
              </a:solidFill>
              <a:latin typeface="Roboto"/>
              <a:ea typeface="Roboto"/>
              <a:cs typeface="Roboto"/>
              <a:sym typeface="Roboto"/>
            </a:endParaRPr>
          </a:p>
        </p:txBody>
      </p:sp>
      <p:sp>
        <p:nvSpPr>
          <p:cNvPr id="365" name="Google Shape;365;p28"/>
          <p:cNvSpPr/>
          <p:nvPr/>
        </p:nvSpPr>
        <p:spPr>
          <a:xfrm>
            <a:off x="5837500" y="2912525"/>
            <a:ext cx="872700" cy="426000"/>
          </a:xfrm>
          <a:prstGeom prst="roundRect">
            <a:avLst>
              <a:gd fmla="val 16667" name="adj"/>
            </a:avLst>
          </a:prstGeom>
          <a:solidFill>
            <a:schemeClr val="lt1"/>
          </a:solidFill>
          <a:ln cap="flat" cmpd="sng" w="19050">
            <a:solidFill>
              <a:srgbClr val="EAD1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Array</a:t>
            </a:r>
            <a:endParaRPr sz="1200">
              <a:solidFill>
                <a:srgbClr val="F3F3F3"/>
              </a:solidFill>
              <a:latin typeface="Roboto"/>
              <a:ea typeface="Roboto"/>
              <a:cs typeface="Roboto"/>
              <a:sym typeface="Roboto"/>
            </a:endParaRPr>
          </a:p>
        </p:txBody>
      </p:sp>
      <p:sp>
        <p:nvSpPr>
          <p:cNvPr id="366" name="Google Shape;366;p28"/>
          <p:cNvSpPr/>
          <p:nvPr/>
        </p:nvSpPr>
        <p:spPr>
          <a:xfrm>
            <a:off x="6904300" y="2912525"/>
            <a:ext cx="872700" cy="426000"/>
          </a:xfrm>
          <a:prstGeom prst="roundRect">
            <a:avLst>
              <a:gd fmla="val 16667" name="adj"/>
            </a:avLst>
          </a:prstGeom>
          <a:solidFill>
            <a:schemeClr val="lt1"/>
          </a:solidFill>
          <a:ln cap="flat" cmpd="sng" w="19050">
            <a:solidFill>
              <a:srgbClr val="EAD1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Map</a:t>
            </a:r>
            <a:endParaRPr sz="1200">
              <a:solidFill>
                <a:srgbClr val="F3F3F3"/>
              </a:solidFill>
              <a:latin typeface="Roboto"/>
              <a:ea typeface="Roboto"/>
              <a:cs typeface="Roboto"/>
              <a:sym typeface="Roboto"/>
            </a:endParaRPr>
          </a:p>
        </p:txBody>
      </p:sp>
      <p:sp>
        <p:nvSpPr>
          <p:cNvPr id="367" name="Google Shape;367;p28"/>
          <p:cNvSpPr/>
          <p:nvPr/>
        </p:nvSpPr>
        <p:spPr>
          <a:xfrm>
            <a:off x="7971100" y="2912525"/>
            <a:ext cx="872700" cy="426000"/>
          </a:xfrm>
          <a:prstGeom prst="roundRect">
            <a:avLst>
              <a:gd fmla="val 16667" name="adj"/>
            </a:avLst>
          </a:prstGeom>
          <a:solidFill>
            <a:schemeClr val="lt1"/>
          </a:solidFill>
          <a:ln cap="flat" cmpd="sng" w="19050">
            <a:solidFill>
              <a:srgbClr val="EAD1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Struct</a:t>
            </a:r>
            <a:endParaRPr sz="1200">
              <a:solidFill>
                <a:srgbClr val="F3F3F3"/>
              </a:solidFill>
              <a:latin typeface="Roboto"/>
              <a:ea typeface="Roboto"/>
              <a:cs typeface="Roboto"/>
              <a:sym typeface="Roboto"/>
            </a:endParaRPr>
          </a:p>
        </p:txBody>
      </p:sp>
      <p:cxnSp>
        <p:nvCxnSpPr>
          <p:cNvPr id="368" name="Google Shape;368;p28"/>
          <p:cNvCxnSpPr>
            <a:stCxn id="349" idx="2"/>
            <a:endCxn id="365" idx="0"/>
          </p:cNvCxnSpPr>
          <p:nvPr/>
        </p:nvCxnSpPr>
        <p:spPr>
          <a:xfrm rot="5400000">
            <a:off x="6179925" y="2559350"/>
            <a:ext cx="447300" cy="2592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369" name="Google Shape;369;p28"/>
          <p:cNvCxnSpPr>
            <a:stCxn id="349" idx="2"/>
            <a:endCxn id="366" idx="0"/>
          </p:cNvCxnSpPr>
          <p:nvPr/>
        </p:nvCxnSpPr>
        <p:spPr>
          <a:xfrm flipH="1" rot="-5400000">
            <a:off x="6713325" y="2285150"/>
            <a:ext cx="447300" cy="8076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370" name="Google Shape;370;p28"/>
          <p:cNvCxnSpPr>
            <a:stCxn id="349" idx="2"/>
            <a:endCxn id="367" idx="0"/>
          </p:cNvCxnSpPr>
          <p:nvPr/>
        </p:nvCxnSpPr>
        <p:spPr>
          <a:xfrm flipH="1" rot="-5400000">
            <a:off x="7246725" y="1751750"/>
            <a:ext cx="447300" cy="1874400"/>
          </a:xfrm>
          <a:prstGeom prst="bentConnector3">
            <a:avLst>
              <a:gd fmla="val 49992" name="adj1"/>
            </a:avLst>
          </a:prstGeom>
          <a:noFill/>
          <a:ln cap="flat" cmpd="sng" w="19050">
            <a:solidFill>
              <a:srgbClr val="D9D9D9"/>
            </a:solidFill>
            <a:prstDash val="solid"/>
            <a:round/>
            <a:headEnd len="med" w="med" type="none"/>
            <a:tailEnd len="med" w="med" type="triangle"/>
          </a:ln>
        </p:spPr>
      </p:cxnSp>
      <p:sp>
        <p:nvSpPr>
          <p:cNvPr id="371" name="Google Shape;371;p28"/>
          <p:cNvSpPr/>
          <p:nvPr/>
        </p:nvSpPr>
        <p:spPr>
          <a:xfrm>
            <a:off x="1393050" y="1921875"/>
            <a:ext cx="6302100" cy="1229100"/>
          </a:xfrm>
          <a:prstGeom prst="roundRect">
            <a:avLst>
              <a:gd fmla="val 16667" name="adj"/>
            </a:avLst>
          </a:prstGeom>
          <a:solidFill>
            <a:srgbClr val="EAD1DC"/>
          </a:solidFill>
          <a:ln cap="flat" cmpd="sng" w="19050">
            <a:solidFill>
              <a:srgbClr val="C27BA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Array</a:t>
            </a:r>
            <a:endParaRPr sz="1200">
              <a:latin typeface="Roboto"/>
              <a:ea typeface="Roboto"/>
              <a:cs typeface="Roboto"/>
              <a:sym typeface="Roboto"/>
            </a:endParaRPr>
          </a:p>
        </p:txBody>
      </p:sp>
      <p:sp>
        <p:nvSpPr>
          <p:cNvPr id="372" name="Google Shape;372;p28"/>
          <p:cNvSpPr/>
          <p:nvPr/>
        </p:nvSpPr>
        <p:spPr>
          <a:xfrm>
            <a:off x="1393050" y="1921875"/>
            <a:ext cx="6302100" cy="1229100"/>
          </a:xfrm>
          <a:prstGeom prst="roundRect">
            <a:avLst>
              <a:gd fmla="val 16667"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sz="8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Ordered sequence of same type of data.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Ex - score: array(10, 13, 26, 18)</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Indexable - score[0]</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Effect filter="fade" transition="in">
                                      <p:cBhvr>
                                        <p:cTn dur="1000"/>
                                        <p:tgtEl>
                                          <p:spTgt spid="3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animEffect filter="fade" transition="in">
                                      <p:cBhvr>
                                        <p:cTn dur="1000"/>
                                        <p:tgtEl>
                                          <p:spTgt spid="3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animEffect filter="fade" transition="in">
                                      <p:cBhvr>
                                        <p:cTn dur="1000"/>
                                        <p:tgtEl>
                                          <p:spTgt spid="3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animEffect filter="fade" transition="in">
                                      <p:cBhvr>
                                        <p:cTn dur="1000"/>
                                        <p:tgtEl>
                                          <p:spTgt spid="3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4" st="4"/>
                                            </p:txEl>
                                          </p:spTgt>
                                        </p:tgtEl>
                                        <p:attrNameLst>
                                          <p:attrName>style.visibility</p:attrName>
                                        </p:attrNameLst>
                                      </p:cBhvr>
                                      <p:to>
                                        <p:strVal val="visible"/>
                                      </p:to>
                                    </p:set>
                                    <p:animEffect filter="fade" transition="in">
                                      <p:cBhvr>
                                        <p:cTn dur="1000"/>
                                        <p:tgtEl>
                                          <p:spTgt spid="3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p:nvPr/>
        </p:nvSpPr>
        <p:spPr>
          <a:xfrm>
            <a:off x="1172350" y="1745600"/>
            <a:ext cx="2324100" cy="719700"/>
          </a:xfrm>
          <a:prstGeom prst="roundRect">
            <a:avLst>
              <a:gd fmla="val 16667" name="adj"/>
            </a:avLst>
          </a:prstGeom>
          <a:solidFill>
            <a:schemeClr val="lt1"/>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Roboto"/>
                <a:ea typeface="Roboto"/>
                <a:cs typeface="Roboto"/>
                <a:sym typeface="Roboto"/>
              </a:rPr>
              <a:t>Primitive Data Types</a:t>
            </a:r>
            <a:endParaRPr>
              <a:solidFill>
                <a:srgbClr val="F3F3F3"/>
              </a:solidFill>
              <a:latin typeface="Roboto"/>
              <a:ea typeface="Roboto"/>
              <a:cs typeface="Roboto"/>
              <a:sym typeface="Roboto"/>
            </a:endParaRPr>
          </a:p>
        </p:txBody>
      </p:sp>
      <p:sp>
        <p:nvSpPr>
          <p:cNvPr id="378" name="Google Shape;378;p29"/>
          <p:cNvSpPr/>
          <p:nvPr/>
        </p:nvSpPr>
        <p:spPr>
          <a:xfrm>
            <a:off x="5371125" y="1745600"/>
            <a:ext cx="2324100" cy="719700"/>
          </a:xfrm>
          <a:prstGeom prst="roundRect">
            <a:avLst>
              <a:gd fmla="val 16667" name="adj"/>
            </a:avLst>
          </a:prstGeom>
          <a:solidFill>
            <a:schemeClr val="lt1"/>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Roboto"/>
                <a:ea typeface="Roboto"/>
                <a:cs typeface="Roboto"/>
                <a:sym typeface="Roboto"/>
              </a:rPr>
              <a:t>Complex Data Types</a:t>
            </a:r>
            <a:endParaRPr>
              <a:solidFill>
                <a:srgbClr val="F3F3F3"/>
              </a:solidFill>
              <a:latin typeface="Roboto"/>
              <a:ea typeface="Roboto"/>
              <a:cs typeface="Roboto"/>
              <a:sym typeface="Roboto"/>
            </a:endParaRPr>
          </a:p>
        </p:txBody>
      </p:sp>
      <p:sp>
        <p:nvSpPr>
          <p:cNvPr id="379" name="Google Shape;379;p29"/>
          <p:cNvSpPr/>
          <p:nvPr/>
        </p:nvSpPr>
        <p:spPr>
          <a:xfrm>
            <a:off x="3271250" y="529525"/>
            <a:ext cx="2324100" cy="719700"/>
          </a:xfrm>
          <a:prstGeom prst="roundRect">
            <a:avLst>
              <a:gd fmla="val 16667" name="adj"/>
            </a:avLst>
          </a:prstGeom>
          <a:solidFill>
            <a:schemeClr val="lt1"/>
          </a:solidFill>
          <a:ln cap="flat" cmpd="sng" w="1905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Roboto"/>
                <a:ea typeface="Roboto"/>
                <a:cs typeface="Roboto"/>
                <a:sym typeface="Roboto"/>
              </a:rPr>
              <a:t>Hive Data Types</a:t>
            </a:r>
            <a:endParaRPr>
              <a:solidFill>
                <a:srgbClr val="F3F3F3"/>
              </a:solidFill>
              <a:latin typeface="Roboto"/>
              <a:ea typeface="Roboto"/>
              <a:cs typeface="Roboto"/>
              <a:sym typeface="Roboto"/>
            </a:endParaRPr>
          </a:p>
        </p:txBody>
      </p:sp>
      <p:cxnSp>
        <p:nvCxnSpPr>
          <p:cNvPr id="380" name="Google Shape;380;p29"/>
          <p:cNvCxnSpPr>
            <a:stCxn id="379" idx="2"/>
            <a:endCxn id="377" idx="0"/>
          </p:cNvCxnSpPr>
          <p:nvPr/>
        </p:nvCxnSpPr>
        <p:spPr>
          <a:xfrm rot="5400000">
            <a:off x="3135650" y="448075"/>
            <a:ext cx="496500" cy="2098800"/>
          </a:xfrm>
          <a:prstGeom prst="bentConnector3">
            <a:avLst>
              <a:gd fmla="val 49987" name="adj1"/>
            </a:avLst>
          </a:prstGeom>
          <a:noFill/>
          <a:ln cap="flat" cmpd="sng" w="19050">
            <a:solidFill>
              <a:srgbClr val="D9D9D9"/>
            </a:solidFill>
            <a:prstDash val="solid"/>
            <a:round/>
            <a:headEnd len="med" w="med" type="none"/>
            <a:tailEnd len="med" w="med" type="triangle"/>
          </a:ln>
        </p:spPr>
      </p:cxnSp>
      <p:cxnSp>
        <p:nvCxnSpPr>
          <p:cNvPr id="381" name="Google Shape;381;p29"/>
          <p:cNvCxnSpPr>
            <a:stCxn id="379" idx="2"/>
            <a:endCxn id="378" idx="0"/>
          </p:cNvCxnSpPr>
          <p:nvPr/>
        </p:nvCxnSpPr>
        <p:spPr>
          <a:xfrm flipH="1" rot="-5400000">
            <a:off x="5235050" y="447475"/>
            <a:ext cx="496500" cy="2100000"/>
          </a:xfrm>
          <a:prstGeom prst="bentConnector3">
            <a:avLst>
              <a:gd fmla="val 49987" name="adj1"/>
            </a:avLst>
          </a:prstGeom>
          <a:noFill/>
          <a:ln cap="flat" cmpd="sng" w="19050">
            <a:solidFill>
              <a:srgbClr val="D9D9D9"/>
            </a:solidFill>
            <a:prstDash val="solid"/>
            <a:round/>
            <a:headEnd len="med" w="med" type="none"/>
            <a:tailEnd len="med" w="med" type="triangle"/>
          </a:ln>
        </p:spPr>
      </p:cxnSp>
      <p:sp>
        <p:nvSpPr>
          <p:cNvPr id="382" name="Google Shape;382;p29"/>
          <p:cNvSpPr/>
          <p:nvPr/>
        </p:nvSpPr>
        <p:spPr>
          <a:xfrm>
            <a:off x="2404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Numeric</a:t>
            </a:r>
            <a:endParaRPr sz="1200">
              <a:solidFill>
                <a:srgbClr val="F3F3F3"/>
              </a:solidFill>
              <a:latin typeface="Roboto"/>
              <a:ea typeface="Roboto"/>
              <a:cs typeface="Roboto"/>
              <a:sym typeface="Roboto"/>
            </a:endParaRPr>
          </a:p>
        </p:txBody>
      </p:sp>
      <p:sp>
        <p:nvSpPr>
          <p:cNvPr id="383" name="Google Shape;383;p29"/>
          <p:cNvSpPr/>
          <p:nvPr/>
        </p:nvSpPr>
        <p:spPr>
          <a:xfrm>
            <a:off x="16120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Datetime</a:t>
            </a:r>
            <a:endParaRPr sz="1200">
              <a:solidFill>
                <a:srgbClr val="F3F3F3"/>
              </a:solidFill>
              <a:latin typeface="Roboto"/>
              <a:ea typeface="Roboto"/>
              <a:cs typeface="Roboto"/>
              <a:sym typeface="Roboto"/>
            </a:endParaRPr>
          </a:p>
        </p:txBody>
      </p:sp>
      <p:sp>
        <p:nvSpPr>
          <p:cNvPr id="384" name="Google Shape;384;p29"/>
          <p:cNvSpPr/>
          <p:nvPr/>
        </p:nvSpPr>
        <p:spPr>
          <a:xfrm>
            <a:off x="29836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String</a:t>
            </a:r>
            <a:endParaRPr sz="1200">
              <a:solidFill>
                <a:srgbClr val="F3F3F3"/>
              </a:solidFill>
              <a:latin typeface="Roboto"/>
              <a:ea typeface="Roboto"/>
              <a:cs typeface="Roboto"/>
              <a:sym typeface="Roboto"/>
            </a:endParaRPr>
          </a:p>
        </p:txBody>
      </p:sp>
      <p:sp>
        <p:nvSpPr>
          <p:cNvPr id="385" name="Google Shape;385;p29"/>
          <p:cNvSpPr/>
          <p:nvPr/>
        </p:nvSpPr>
        <p:spPr>
          <a:xfrm>
            <a:off x="43552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Miscellaneous</a:t>
            </a:r>
            <a:endParaRPr sz="1200">
              <a:solidFill>
                <a:srgbClr val="F3F3F3"/>
              </a:solidFill>
              <a:latin typeface="Roboto"/>
              <a:ea typeface="Roboto"/>
              <a:cs typeface="Roboto"/>
              <a:sym typeface="Roboto"/>
            </a:endParaRPr>
          </a:p>
        </p:txBody>
      </p:sp>
      <p:cxnSp>
        <p:nvCxnSpPr>
          <p:cNvPr id="386" name="Google Shape;386;p29"/>
          <p:cNvCxnSpPr>
            <a:stCxn id="377" idx="2"/>
            <a:endCxn id="382" idx="0"/>
          </p:cNvCxnSpPr>
          <p:nvPr/>
        </p:nvCxnSpPr>
        <p:spPr>
          <a:xfrm rot="5400000">
            <a:off x="1369600" y="1947800"/>
            <a:ext cx="447300" cy="14823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387" name="Google Shape;387;p29"/>
          <p:cNvCxnSpPr>
            <a:stCxn id="377" idx="2"/>
            <a:endCxn id="383" idx="0"/>
          </p:cNvCxnSpPr>
          <p:nvPr/>
        </p:nvCxnSpPr>
        <p:spPr>
          <a:xfrm rot="5400000">
            <a:off x="2055400" y="2633600"/>
            <a:ext cx="447300" cy="1107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388" name="Google Shape;388;p29"/>
          <p:cNvCxnSpPr>
            <a:stCxn id="377" idx="2"/>
            <a:endCxn id="384" idx="0"/>
          </p:cNvCxnSpPr>
          <p:nvPr/>
        </p:nvCxnSpPr>
        <p:spPr>
          <a:xfrm flipH="1" rot="-5400000">
            <a:off x="2741200" y="2058500"/>
            <a:ext cx="447300" cy="12609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389" name="Google Shape;389;p29"/>
          <p:cNvCxnSpPr>
            <a:stCxn id="377" idx="2"/>
            <a:endCxn id="385" idx="0"/>
          </p:cNvCxnSpPr>
          <p:nvPr/>
        </p:nvCxnSpPr>
        <p:spPr>
          <a:xfrm flipH="1" rot="-5400000">
            <a:off x="3427000" y="1372700"/>
            <a:ext cx="447300" cy="2632500"/>
          </a:xfrm>
          <a:prstGeom prst="bentConnector3">
            <a:avLst>
              <a:gd fmla="val 49992" name="adj1"/>
            </a:avLst>
          </a:prstGeom>
          <a:noFill/>
          <a:ln cap="flat" cmpd="sng" w="19050">
            <a:solidFill>
              <a:srgbClr val="D9D9D9"/>
            </a:solidFill>
            <a:prstDash val="solid"/>
            <a:round/>
            <a:headEnd len="med" w="med" type="none"/>
            <a:tailEnd len="med" w="med" type="triangle"/>
          </a:ln>
        </p:spPr>
      </p:cxnSp>
      <p:sp>
        <p:nvSpPr>
          <p:cNvPr id="390" name="Google Shape;390;p29"/>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INT</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FLOAT</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DOUBLE</a:t>
            </a:r>
            <a:endParaRPr sz="1000">
              <a:solidFill>
                <a:srgbClr val="F3F3F3"/>
              </a:solidFill>
              <a:latin typeface="Roboto"/>
              <a:ea typeface="Roboto"/>
              <a:cs typeface="Roboto"/>
              <a:sym typeface="Roboto"/>
            </a:endParaRPr>
          </a:p>
        </p:txBody>
      </p:sp>
      <p:sp>
        <p:nvSpPr>
          <p:cNvPr id="391" name="Google Shape;391;p29"/>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DATE</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TIMESTAMP</a:t>
            </a:r>
            <a:endParaRPr sz="1000">
              <a:solidFill>
                <a:srgbClr val="F3F3F3"/>
              </a:solidFill>
              <a:latin typeface="Roboto"/>
              <a:ea typeface="Roboto"/>
              <a:cs typeface="Roboto"/>
              <a:sym typeface="Roboto"/>
            </a:endParaRPr>
          </a:p>
        </p:txBody>
      </p:sp>
      <p:sp>
        <p:nvSpPr>
          <p:cNvPr id="392" name="Google Shape;392;p29"/>
          <p:cNvSpPr txBox="1"/>
          <p:nvPr/>
        </p:nvSpPr>
        <p:spPr>
          <a:xfrm>
            <a:off x="2970925" y="3422125"/>
            <a:ext cx="12234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STRING</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CHAR</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VARCHAR</a:t>
            </a:r>
            <a:endParaRPr sz="1000">
              <a:solidFill>
                <a:srgbClr val="F3F3F3"/>
              </a:solidFill>
              <a:latin typeface="Roboto"/>
              <a:ea typeface="Roboto"/>
              <a:cs typeface="Roboto"/>
              <a:sym typeface="Roboto"/>
            </a:endParaRPr>
          </a:p>
        </p:txBody>
      </p:sp>
      <p:sp>
        <p:nvSpPr>
          <p:cNvPr id="393" name="Google Shape;393;p29"/>
          <p:cNvSpPr txBox="1"/>
          <p:nvPr/>
        </p:nvSpPr>
        <p:spPr>
          <a:xfrm>
            <a:off x="4262278" y="3422125"/>
            <a:ext cx="12234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BOOLEAN</a:t>
            </a:r>
            <a:endParaRPr sz="1000">
              <a:solidFill>
                <a:srgbClr val="F3F3F3"/>
              </a:solidFill>
              <a:latin typeface="Roboto"/>
              <a:ea typeface="Roboto"/>
              <a:cs typeface="Roboto"/>
              <a:sym typeface="Roboto"/>
            </a:endParaRPr>
          </a:p>
        </p:txBody>
      </p:sp>
      <p:sp>
        <p:nvSpPr>
          <p:cNvPr id="394" name="Google Shape;394;p29"/>
          <p:cNvSpPr/>
          <p:nvPr/>
        </p:nvSpPr>
        <p:spPr>
          <a:xfrm>
            <a:off x="5837500" y="2912525"/>
            <a:ext cx="872700" cy="426000"/>
          </a:xfrm>
          <a:prstGeom prst="roundRect">
            <a:avLst>
              <a:gd fmla="val 16667" name="adj"/>
            </a:avLst>
          </a:prstGeom>
          <a:solidFill>
            <a:schemeClr val="lt1"/>
          </a:solidFill>
          <a:ln cap="flat" cmpd="sng" w="19050">
            <a:solidFill>
              <a:srgbClr val="EAD1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Array</a:t>
            </a:r>
            <a:endParaRPr sz="1200">
              <a:solidFill>
                <a:srgbClr val="F3F3F3"/>
              </a:solidFill>
              <a:latin typeface="Roboto"/>
              <a:ea typeface="Roboto"/>
              <a:cs typeface="Roboto"/>
              <a:sym typeface="Roboto"/>
            </a:endParaRPr>
          </a:p>
        </p:txBody>
      </p:sp>
      <p:sp>
        <p:nvSpPr>
          <p:cNvPr id="395" name="Google Shape;395;p29"/>
          <p:cNvSpPr/>
          <p:nvPr/>
        </p:nvSpPr>
        <p:spPr>
          <a:xfrm>
            <a:off x="6904300" y="2912525"/>
            <a:ext cx="872700" cy="426000"/>
          </a:xfrm>
          <a:prstGeom prst="roundRect">
            <a:avLst>
              <a:gd fmla="val 16667" name="adj"/>
            </a:avLst>
          </a:prstGeom>
          <a:solidFill>
            <a:schemeClr val="lt1"/>
          </a:solidFill>
          <a:ln cap="flat" cmpd="sng" w="19050">
            <a:solidFill>
              <a:srgbClr val="EAD1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Map</a:t>
            </a:r>
            <a:endParaRPr sz="1200">
              <a:solidFill>
                <a:srgbClr val="F3F3F3"/>
              </a:solidFill>
              <a:latin typeface="Roboto"/>
              <a:ea typeface="Roboto"/>
              <a:cs typeface="Roboto"/>
              <a:sym typeface="Roboto"/>
            </a:endParaRPr>
          </a:p>
        </p:txBody>
      </p:sp>
      <p:sp>
        <p:nvSpPr>
          <p:cNvPr id="396" name="Google Shape;396;p29"/>
          <p:cNvSpPr/>
          <p:nvPr/>
        </p:nvSpPr>
        <p:spPr>
          <a:xfrm>
            <a:off x="7971100" y="2912525"/>
            <a:ext cx="872700" cy="426000"/>
          </a:xfrm>
          <a:prstGeom prst="roundRect">
            <a:avLst>
              <a:gd fmla="val 16667" name="adj"/>
            </a:avLst>
          </a:prstGeom>
          <a:solidFill>
            <a:schemeClr val="lt1"/>
          </a:solidFill>
          <a:ln cap="flat" cmpd="sng" w="19050">
            <a:solidFill>
              <a:srgbClr val="EAD1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Struct</a:t>
            </a:r>
            <a:endParaRPr sz="1200">
              <a:solidFill>
                <a:srgbClr val="F3F3F3"/>
              </a:solidFill>
              <a:latin typeface="Roboto"/>
              <a:ea typeface="Roboto"/>
              <a:cs typeface="Roboto"/>
              <a:sym typeface="Roboto"/>
            </a:endParaRPr>
          </a:p>
        </p:txBody>
      </p:sp>
      <p:cxnSp>
        <p:nvCxnSpPr>
          <p:cNvPr id="397" name="Google Shape;397;p29"/>
          <p:cNvCxnSpPr>
            <a:stCxn id="378" idx="2"/>
            <a:endCxn id="394" idx="0"/>
          </p:cNvCxnSpPr>
          <p:nvPr/>
        </p:nvCxnSpPr>
        <p:spPr>
          <a:xfrm rot="5400000">
            <a:off x="6179925" y="2559350"/>
            <a:ext cx="447300" cy="2592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398" name="Google Shape;398;p29"/>
          <p:cNvCxnSpPr>
            <a:stCxn id="378" idx="2"/>
            <a:endCxn id="395" idx="0"/>
          </p:cNvCxnSpPr>
          <p:nvPr/>
        </p:nvCxnSpPr>
        <p:spPr>
          <a:xfrm flipH="1" rot="-5400000">
            <a:off x="6713325" y="2285150"/>
            <a:ext cx="447300" cy="8076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399" name="Google Shape;399;p29"/>
          <p:cNvCxnSpPr>
            <a:stCxn id="378" idx="2"/>
            <a:endCxn id="396" idx="0"/>
          </p:cNvCxnSpPr>
          <p:nvPr/>
        </p:nvCxnSpPr>
        <p:spPr>
          <a:xfrm flipH="1" rot="-5400000">
            <a:off x="7246725" y="1751750"/>
            <a:ext cx="447300" cy="1874400"/>
          </a:xfrm>
          <a:prstGeom prst="bentConnector3">
            <a:avLst>
              <a:gd fmla="val 49992" name="adj1"/>
            </a:avLst>
          </a:prstGeom>
          <a:noFill/>
          <a:ln cap="flat" cmpd="sng" w="19050">
            <a:solidFill>
              <a:srgbClr val="D9D9D9"/>
            </a:solidFill>
            <a:prstDash val="solid"/>
            <a:round/>
            <a:headEnd len="med" w="med" type="none"/>
            <a:tailEnd len="med" w="med" type="triangle"/>
          </a:ln>
        </p:spPr>
      </p:cxnSp>
      <p:sp>
        <p:nvSpPr>
          <p:cNvPr id="400" name="Google Shape;400;p29"/>
          <p:cNvSpPr/>
          <p:nvPr/>
        </p:nvSpPr>
        <p:spPr>
          <a:xfrm>
            <a:off x="1393050" y="1921875"/>
            <a:ext cx="6302100" cy="1699200"/>
          </a:xfrm>
          <a:prstGeom prst="roundRect">
            <a:avLst>
              <a:gd fmla="val 16667" name="adj"/>
            </a:avLst>
          </a:prstGeom>
          <a:solidFill>
            <a:srgbClr val="EAD1DC"/>
          </a:solidFill>
          <a:ln cap="flat" cmpd="sng" w="19050">
            <a:solidFill>
              <a:srgbClr val="C27BA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a:t>
            </a:r>
            <a:endParaRPr sz="1200">
              <a:latin typeface="Roboto"/>
              <a:ea typeface="Roboto"/>
              <a:cs typeface="Roboto"/>
              <a:sym typeface="Roboto"/>
            </a:endParaRPr>
          </a:p>
        </p:txBody>
      </p:sp>
      <p:sp>
        <p:nvSpPr>
          <p:cNvPr id="401" name="Google Shape;401;p29"/>
          <p:cNvSpPr/>
          <p:nvPr/>
        </p:nvSpPr>
        <p:spPr>
          <a:xfrm>
            <a:off x="1393050" y="1921875"/>
            <a:ext cx="6302100" cy="1699200"/>
          </a:xfrm>
          <a:prstGeom prst="roundRect">
            <a:avLst>
              <a:gd fmla="val 16667"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sz="8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Collection of key-value pairs.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All keys have same data type.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All values have same data type.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Ex - name : map(‘first’, ‘Julie’, ‘last’, ‘Doe’)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name[‘first’]</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animEffect filter="fade" transition="in">
                                      <p:cBhvr>
                                        <p:cTn dur="1000"/>
                                        <p:tgtEl>
                                          <p:spTgt spid="4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animEffect filter="fade" transition="in">
                                      <p:cBhvr>
                                        <p:cTn dur="1000"/>
                                        <p:tgtEl>
                                          <p:spTgt spid="4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2" st="2"/>
                                            </p:txEl>
                                          </p:spTgt>
                                        </p:tgtEl>
                                        <p:attrNameLst>
                                          <p:attrName>style.visibility</p:attrName>
                                        </p:attrNameLst>
                                      </p:cBhvr>
                                      <p:to>
                                        <p:strVal val="visible"/>
                                      </p:to>
                                    </p:set>
                                    <p:animEffect filter="fade" transition="in">
                                      <p:cBhvr>
                                        <p:cTn dur="1000"/>
                                        <p:tgtEl>
                                          <p:spTgt spid="4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3" st="3"/>
                                            </p:txEl>
                                          </p:spTgt>
                                        </p:tgtEl>
                                        <p:attrNameLst>
                                          <p:attrName>style.visibility</p:attrName>
                                        </p:attrNameLst>
                                      </p:cBhvr>
                                      <p:to>
                                        <p:strVal val="visible"/>
                                      </p:to>
                                    </p:set>
                                    <p:animEffect filter="fade" transition="in">
                                      <p:cBhvr>
                                        <p:cTn dur="1000"/>
                                        <p:tgtEl>
                                          <p:spTgt spid="4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4" st="4"/>
                                            </p:txEl>
                                          </p:spTgt>
                                        </p:tgtEl>
                                        <p:attrNameLst>
                                          <p:attrName>style.visibility</p:attrName>
                                        </p:attrNameLst>
                                      </p:cBhvr>
                                      <p:to>
                                        <p:strVal val="visible"/>
                                      </p:to>
                                    </p:set>
                                    <p:animEffect filter="fade" transition="in">
                                      <p:cBhvr>
                                        <p:cTn dur="1000"/>
                                        <p:tgtEl>
                                          <p:spTgt spid="4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5" st="5"/>
                                            </p:txEl>
                                          </p:spTgt>
                                        </p:tgtEl>
                                        <p:attrNameLst>
                                          <p:attrName>style.visibility</p:attrName>
                                        </p:attrNameLst>
                                      </p:cBhvr>
                                      <p:to>
                                        <p:strVal val="visible"/>
                                      </p:to>
                                    </p:set>
                                    <p:animEffect filter="fade" transition="in">
                                      <p:cBhvr>
                                        <p:cTn dur="1000"/>
                                        <p:tgtEl>
                                          <p:spTgt spid="4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6" st="6"/>
                                            </p:txEl>
                                          </p:spTgt>
                                        </p:tgtEl>
                                        <p:attrNameLst>
                                          <p:attrName>style.visibility</p:attrName>
                                        </p:attrNameLst>
                                      </p:cBhvr>
                                      <p:to>
                                        <p:strVal val="visible"/>
                                      </p:to>
                                    </p:set>
                                    <p:animEffect filter="fade" transition="in">
                                      <p:cBhvr>
                                        <p:cTn dur="1000"/>
                                        <p:tgtEl>
                                          <p:spTgt spid="4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0"/>
          <p:cNvSpPr/>
          <p:nvPr/>
        </p:nvSpPr>
        <p:spPr>
          <a:xfrm>
            <a:off x="1172350" y="1745600"/>
            <a:ext cx="2324100" cy="719700"/>
          </a:xfrm>
          <a:prstGeom prst="roundRect">
            <a:avLst>
              <a:gd fmla="val 16667" name="adj"/>
            </a:avLst>
          </a:prstGeom>
          <a:solidFill>
            <a:schemeClr val="lt1"/>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Roboto"/>
                <a:ea typeface="Roboto"/>
                <a:cs typeface="Roboto"/>
                <a:sym typeface="Roboto"/>
              </a:rPr>
              <a:t>Primitive Data Types</a:t>
            </a:r>
            <a:endParaRPr>
              <a:solidFill>
                <a:srgbClr val="F3F3F3"/>
              </a:solidFill>
              <a:latin typeface="Roboto"/>
              <a:ea typeface="Roboto"/>
              <a:cs typeface="Roboto"/>
              <a:sym typeface="Roboto"/>
            </a:endParaRPr>
          </a:p>
        </p:txBody>
      </p:sp>
      <p:sp>
        <p:nvSpPr>
          <p:cNvPr id="407" name="Google Shape;407;p30"/>
          <p:cNvSpPr/>
          <p:nvPr/>
        </p:nvSpPr>
        <p:spPr>
          <a:xfrm>
            <a:off x="5371125" y="1745600"/>
            <a:ext cx="2324100" cy="719700"/>
          </a:xfrm>
          <a:prstGeom prst="roundRect">
            <a:avLst>
              <a:gd fmla="val 16667" name="adj"/>
            </a:avLst>
          </a:prstGeom>
          <a:solidFill>
            <a:schemeClr val="lt1"/>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Roboto"/>
                <a:ea typeface="Roboto"/>
                <a:cs typeface="Roboto"/>
                <a:sym typeface="Roboto"/>
              </a:rPr>
              <a:t>Complex Data Types</a:t>
            </a:r>
            <a:endParaRPr>
              <a:solidFill>
                <a:srgbClr val="F3F3F3"/>
              </a:solidFill>
              <a:latin typeface="Roboto"/>
              <a:ea typeface="Roboto"/>
              <a:cs typeface="Roboto"/>
              <a:sym typeface="Roboto"/>
            </a:endParaRPr>
          </a:p>
        </p:txBody>
      </p:sp>
      <p:sp>
        <p:nvSpPr>
          <p:cNvPr id="408" name="Google Shape;408;p30"/>
          <p:cNvSpPr/>
          <p:nvPr/>
        </p:nvSpPr>
        <p:spPr>
          <a:xfrm>
            <a:off x="3271250" y="529525"/>
            <a:ext cx="2324100" cy="719700"/>
          </a:xfrm>
          <a:prstGeom prst="roundRect">
            <a:avLst>
              <a:gd fmla="val 16667" name="adj"/>
            </a:avLst>
          </a:prstGeom>
          <a:solidFill>
            <a:schemeClr val="lt1"/>
          </a:solidFill>
          <a:ln cap="flat" cmpd="sng" w="1905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Roboto"/>
                <a:ea typeface="Roboto"/>
                <a:cs typeface="Roboto"/>
                <a:sym typeface="Roboto"/>
              </a:rPr>
              <a:t>Hive Data Types</a:t>
            </a:r>
            <a:endParaRPr>
              <a:solidFill>
                <a:srgbClr val="F3F3F3"/>
              </a:solidFill>
              <a:latin typeface="Roboto"/>
              <a:ea typeface="Roboto"/>
              <a:cs typeface="Roboto"/>
              <a:sym typeface="Roboto"/>
            </a:endParaRPr>
          </a:p>
        </p:txBody>
      </p:sp>
      <p:cxnSp>
        <p:nvCxnSpPr>
          <p:cNvPr id="409" name="Google Shape;409;p30"/>
          <p:cNvCxnSpPr>
            <a:stCxn id="408" idx="2"/>
            <a:endCxn id="406" idx="0"/>
          </p:cNvCxnSpPr>
          <p:nvPr/>
        </p:nvCxnSpPr>
        <p:spPr>
          <a:xfrm rot="5400000">
            <a:off x="3135650" y="448075"/>
            <a:ext cx="496500" cy="2098800"/>
          </a:xfrm>
          <a:prstGeom prst="bentConnector3">
            <a:avLst>
              <a:gd fmla="val 49987" name="adj1"/>
            </a:avLst>
          </a:prstGeom>
          <a:noFill/>
          <a:ln cap="flat" cmpd="sng" w="19050">
            <a:solidFill>
              <a:srgbClr val="D9D9D9"/>
            </a:solidFill>
            <a:prstDash val="solid"/>
            <a:round/>
            <a:headEnd len="med" w="med" type="none"/>
            <a:tailEnd len="med" w="med" type="triangle"/>
          </a:ln>
        </p:spPr>
      </p:cxnSp>
      <p:cxnSp>
        <p:nvCxnSpPr>
          <p:cNvPr id="410" name="Google Shape;410;p30"/>
          <p:cNvCxnSpPr>
            <a:stCxn id="408" idx="2"/>
            <a:endCxn id="407" idx="0"/>
          </p:cNvCxnSpPr>
          <p:nvPr/>
        </p:nvCxnSpPr>
        <p:spPr>
          <a:xfrm flipH="1" rot="-5400000">
            <a:off x="5235050" y="447475"/>
            <a:ext cx="496500" cy="2100000"/>
          </a:xfrm>
          <a:prstGeom prst="bentConnector3">
            <a:avLst>
              <a:gd fmla="val 49987" name="adj1"/>
            </a:avLst>
          </a:prstGeom>
          <a:noFill/>
          <a:ln cap="flat" cmpd="sng" w="19050">
            <a:solidFill>
              <a:srgbClr val="D9D9D9"/>
            </a:solidFill>
            <a:prstDash val="solid"/>
            <a:round/>
            <a:headEnd len="med" w="med" type="none"/>
            <a:tailEnd len="med" w="med" type="triangle"/>
          </a:ln>
        </p:spPr>
      </p:cxnSp>
      <p:sp>
        <p:nvSpPr>
          <p:cNvPr id="411" name="Google Shape;411;p30"/>
          <p:cNvSpPr/>
          <p:nvPr/>
        </p:nvSpPr>
        <p:spPr>
          <a:xfrm>
            <a:off x="2404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Numeric</a:t>
            </a:r>
            <a:endParaRPr sz="1200">
              <a:solidFill>
                <a:srgbClr val="F3F3F3"/>
              </a:solidFill>
              <a:latin typeface="Roboto"/>
              <a:ea typeface="Roboto"/>
              <a:cs typeface="Roboto"/>
              <a:sym typeface="Roboto"/>
            </a:endParaRPr>
          </a:p>
        </p:txBody>
      </p:sp>
      <p:sp>
        <p:nvSpPr>
          <p:cNvPr id="412" name="Google Shape;412;p30"/>
          <p:cNvSpPr/>
          <p:nvPr/>
        </p:nvSpPr>
        <p:spPr>
          <a:xfrm>
            <a:off x="16120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Datetime</a:t>
            </a:r>
            <a:endParaRPr sz="1200">
              <a:solidFill>
                <a:srgbClr val="F3F3F3"/>
              </a:solidFill>
              <a:latin typeface="Roboto"/>
              <a:ea typeface="Roboto"/>
              <a:cs typeface="Roboto"/>
              <a:sym typeface="Roboto"/>
            </a:endParaRPr>
          </a:p>
        </p:txBody>
      </p:sp>
      <p:sp>
        <p:nvSpPr>
          <p:cNvPr id="413" name="Google Shape;413;p30"/>
          <p:cNvSpPr/>
          <p:nvPr/>
        </p:nvSpPr>
        <p:spPr>
          <a:xfrm>
            <a:off x="29836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String</a:t>
            </a:r>
            <a:endParaRPr sz="1200">
              <a:solidFill>
                <a:srgbClr val="F3F3F3"/>
              </a:solidFill>
              <a:latin typeface="Roboto"/>
              <a:ea typeface="Roboto"/>
              <a:cs typeface="Roboto"/>
              <a:sym typeface="Roboto"/>
            </a:endParaRPr>
          </a:p>
        </p:txBody>
      </p:sp>
      <p:sp>
        <p:nvSpPr>
          <p:cNvPr id="414" name="Google Shape;414;p30"/>
          <p:cNvSpPr/>
          <p:nvPr/>
        </p:nvSpPr>
        <p:spPr>
          <a:xfrm>
            <a:off x="4355200" y="2912525"/>
            <a:ext cx="1223400" cy="426000"/>
          </a:xfrm>
          <a:prstGeom prst="roundRect">
            <a:avLst>
              <a:gd fmla="val 16667" name="adj"/>
            </a:avLst>
          </a:prstGeom>
          <a:solidFill>
            <a:schemeClr val="lt1"/>
          </a:soli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Miscellaneous</a:t>
            </a:r>
            <a:endParaRPr sz="1200">
              <a:solidFill>
                <a:srgbClr val="F3F3F3"/>
              </a:solidFill>
              <a:latin typeface="Roboto"/>
              <a:ea typeface="Roboto"/>
              <a:cs typeface="Roboto"/>
              <a:sym typeface="Roboto"/>
            </a:endParaRPr>
          </a:p>
        </p:txBody>
      </p:sp>
      <p:cxnSp>
        <p:nvCxnSpPr>
          <p:cNvPr id="415" name="Google Shape;415;p30"/>
          <p:cNvCxnSpPr>
            <a:stCxn id="406" idx="2"/>
            <a:endCxn id="411" idx="0"/>
          </p:cNvCxnSpPr>
          <p:nvPr/>
        </p:nvCxnSpPr>
        <p:spPr>
          <a:xfrm rot="5400000">
            <a:off x="1369600" y="1947800"/>
            <a:ext cx="447300" cy="14823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416" name="Google Shape;416;p30"/>
          <p:cNvCxnSpPr>
            <a:stCxn id="406" idx="2"/>
            <a:endCxn id="412" idx="0"/>
          </p:cNvCxnSpPr>
          <p:nvPr/>
        </p:nvCxnSpPr>
        <p:spPr>
          <a:xfrm rot="5400000">
            <a:off x="2055400" y="2633600"/>
            <a:ext cx="447300" cy="1107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417" name="Google Shape;417;p30"/>
          <p:cNvCxnSpPr>
            <a:stCxn id="406" idx="2"/>
            <a:endCxn id="413" idx="0"/>
          </p:cNvCxnSpPr>
          <p:nvPr/>
        </p:nvCxnSpPr>
        <p:spPr>
          <a:xfrm flipH="1" rot="-5400000">
            <a:off x="2741200" y="2058500"/>
            <a:ext cx="447300" cy="12609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418" name="Google Shape;418;p30"/>
          <p:cNvCxnSpPr>
            <a:stCxn id="406" idx="2"/>
            <a:endCxn id="414" idx="0"/>
          </p:cNvCxnSpPr>
          <p:nvPr/>
        </p:nvCxnSpPr>
        <p:spPr>
          <a:xfrm flipH="1" rot="-5400000">
            <a:off x="3427000" y="1372700"/>
            <a:ext cx="447300" cy="2632500"/>
          </a:xfrm>
          <a:prstGeom prst="bentConnector3">
            <a:avLst>
              <a:gd fmla="val 49992" name="adj1"/>
            </a:avLst>
          </a:prstGeom>
          <a:noFill/>
          <a:ln cap="flat" cmpd="sng" w="19050">
            <a:solidFill>
              <a:srgbClr val="D9D9D9"/>
            </a:solidFill>
            <a:prstDash val="solid"/>
            <a:round/>
            <a:headEnd len="med" w="med" type="none"/>
            <a:tailEnd len="med" w="med" type="triangle"/>
          </a:ln>
        </p:spPr>
      </p:cxnSp>
      <p:sp>
        <p:nvSpPr>
          <p:cNvPr id="419" name="Google Shape;419;p30"/>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INT</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FLOAT</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DOUBLE</a:t>
            </a:r>
            <a:endParaRPr sz="1000">
              <a:solidFill>
                <a:srgbClr val="F3F3F3"/>
              </a:solidFill>
              <a:latin typeface="Roboto"/>
              <a:ea typeface="Roboto"/>
              <a:cs typeface="Roboto"/>
              <a:sym typeface="Roboto"/>
            </a:endParaRPr>
          </a:p>
        </p:txBody>
      </p:sp>
      <p:sp>
        <p:nvSpPr>
          <p:cNvPr id="420" name="Google Shape;420;p30"/>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DATE</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TIMESTAMP</a:t>
            </a:r>
            <a:endParaRPr sz="1000">
              <a:solidFill>
                <a:srgbClr val="F3F3F3"/>
              </a:solidFill>
              <a:latin typeface="Roboto"/>
              <a:ea typeface="Roboto"/>
              <a:cs typeface="Roboto"/>
              <a:sym typeface="Roboto"/>
            </a:endParaRPr>
          </a:p>
        </p:txBody>
      </p:sp>
      <p:sp>
        <p:nvSpPr>
          <p:cNvPr id="421" name="Google Shape;421;p30"/>
          <p:cNvSpPr txBox="1"/>
          <p:nvPr/>
        </p:nvSpPr>
        <p:spPr>
          <a:xfrm>
            <a:off x="2970925" y="3422125"/>
            <a:ext cx="12234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STRING</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CHAR</a:t>
            </a:r>
            <a:endParaRPr sz="1000">
              <a:solidFill>
                <a:srgbClr val="F3F3F3"/>
              </a:solidFill>
              <a:latin typeface="Roboto"/>
              <a:ea typeface="Roboto"/>
              <a:cs typeface="Roboto"/>
              <a:sym typeface="Roboto"/>
            </a:endParaRPr>
          </a:p>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VARCHAR</a:t>
            </a:r>
            <a:endParaRPr sz="1000">
              <a:solidFill>
                <a:srgbClr val="F3F3F3"/>
              </a:solidFill>
              <a:latin typeface="Roboto"/>
              <a:ea typeface="Roboto"/>
              <a:cs typeface="Roboto"/>
              <a:sym typeface="Roboto"/>
            </a:endParaRPr>
          </a:p>
        </p:txBody>
      </p:sp>
      <p:sp>
        <p:nvSpPr>
          <p:cNvPr id="422" name="Google Shape;422;p30"/>
          <p:cNvSpPr txBox="1"/>
          <p:nvPr/>
        </p:nvSpPr>
        <p:spPr>
          <a:xfrm>
            <a:off x="4262278" y="3422125"/>
            <a:ext cx="12234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F3F3F3"/>
              </a:buClr>
              <a:buSzPts val="1000"/>
              <a:buFont typeface="Roboto"/>
              <a:buChar char="●"/>
            </a:pPr>
            <a:r>
              <a:rPr lang="en" sz="1000">
                <a:solidFill>
                  <a:srgbClr val="F3F3F3"/>
                </a:solidFill>
                <a:latin typeface="Roboto"/>
                <a:ea typeface="Roboto"/>
                <a:cs typeface="Roboto"/>
                <a:sym typeface="Roboto"/>
              </a:rPr>
              <a:t>BOOLEAN</a:t>
            </a:r>
            <a:endParaRPr sz="1000">
              <a:solidFill>
                <a:srgbClr val="F3F3F3"/>
              </a:solidFill>
              <a:latin typeface="Roboto"/>
              <a:ea typeface="Roboto"/>
              <a:cs typeface="Roboto"/>
              <a:sym typeface="Roboto"/>
            </a:endParaRPr>
          </a:p>
        </p:txBody>
      </p:sp>
      <p:sp>
        <p:nvSpPr>
          <p:cNvPr id="423" name="Google Shape;423;p30"/>
          <p:cNvSpPr/>
          <p:nvPr/>
        </p:nvSpPr>
        <p:spPr>
          <a:xfrm>
            <a:off x="5837500" y="2912525"/>
            <a:ext cx="872700" cy="426000"/>
          </a:xfrm>
          <a:prstGeom prst="roundRect">
            <a:avLst>
              <a:gd fmla="val 16667" name="adj"/>
            </a:avLst>
          </a:prstGeom>
          <a:solidFill>
            <a:schemeClr val="lt1"/>
          </a:solidFill>
          <a:ln cap="flat" cmpd="sng" w="19050">
            <a:solidFill>
              <a:srgbClr val="EAD1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Array</a:t>
            </a:r>
            <a:endParaRPr sz="1200">
              <a:solidFill>
                <a:srgbClr val="F3F3F3"/>
              </a:solidFill>
              <a:latin typeface="Roboto"/>
              <a:ea typeface="Roboto"/>
              <a:cs typeface="Roboto"/>
              <a:sym typeface="Roboto"/>
            </a:endParaRPr>
          </a:p>
        </p:txBody>
      </p:sp>
      <p:sp>
        <p:nvSpPr>
          <p:cNvPr id="424" name="Google Shape;424;p30"/>
          <p:cNvSpPr/>
          <p:nvPr/>
        </p:nvSpPr>
        <p:spPr>
          <a:xfrm>
            <a:off x="6904300" y="2912525"/>
            <a:ext cx="872700" cy="426000"/>
          </a:xfrm>
          <a:prstGeom prst="roundRect">
            <a:avLst>
              <a:gd fmla="val 16667" name="adj"/>
            </a:avLst>
          </a:prstGeom>
          <a:solidFill>
            <a:schemeClr val="lt1"/>
          </a:solidFill>
          <a:ln cap="flat" cmpd="sng" w="19050">
            <a:solidFill>
              <a:srgbClr val="EAD1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Map</a:t>
            </a:r>
            <a:endParaRPr sz="1200">
              <a:solidFill>
                <a:srgbClr val="F3F3F3"/>
              </a:solidFill>
              <a:latin typeface="Roboto"/>
              <a:ea typeface="Roboto"/>
              <a:cs typeface="Roboto"/>
              <a:sym typeface="Roboto"/>
            </a:endParaRPr>
          </a:p>
        </p:txBody>
      </p:sp>
      <p:sp>
        <p:nvSpPr>
          <p:cNvPr id="425" name="Google Shape;425;p30"/>
          <p:cNvSpPr/>
          <p:nvPr/>
        </p:nvSpPr>
        <p:spPr>
          <a:xfrm>
            <a:off x="7971100" y="2912525"/>
            <a:ext cx="872700" cy="426000"/>
          </a:xfrm>
          <a:prstGeom prst="roundRect">
            <a:avLst>
              <a:gd fmla="val 16667" name="adj"/>
            </a:avLst>
          </a:prstGeom>
          <a:solidFill>
            <a:schemeClr val="lt1"/>
          </a:solidFill>
          <a:ln cap="flat" cmpd="sng" w="19050">
            <a:solidFill>
              <a:srgbClr val="EAD1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Struct</a:t>
            </a:r>
            <a:endParaRPr sz="1200">
              <a:solidFill>
                <a:srgbClr val="F3F3F3"/>
              </a:solidFill>
              <a:latin typeface="Roboto"/>
              <a:ea typeface="Roboto"/>
              <a:cs typeface="Roboto"/>
              <a:sym typeface="Roboto"/>
            </a:endParaRPr>
          </a:p>
        </p:txBody>
      </p:sp>
      <p:cxnSp>
        <p:nvCxnSpPr>
          <p:cNvPr id="426" name="Google Shape;426;p30"/>
          <p:cNvCxnSpPr>
            <a:stCxn id="407" idx="2"/>
            <a:endCxn id="423" idx="0"/>
          </p:cNvCxnSpPr>
          <p:nvPr/>
        </p:nvCxnSpPr>
        <p:spPr>
          <a:xfrm rot="5400000">
            <a:off x="6179925" y="2559350"/>
            <a:ext cx="447300" cy="2592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427" name="Google Shape;427;p30"/>
          <p:cNvCxnSpPr>
            <a:stCxn id="407" idx="2"/>
            <a:endCxn id="424" idx="0"/>
          </p:cNvCxnSpPr>
          <p:nvPr/>
        </p:nvCxnSpPr>
        <p:spPr>
          <a:xfrm flipH="1" rot="-5400000">
            <a:off x="6713325" y="2285150"/>
            <a:ext cx="447300" cy="807600"/>
          </a:xfrm>
          <a:prstGeom prst="bentConnector3">
            <a:avLst>
              <a:gd fmla="val 49992" name="adj1"/>
            </a:avLst>
          </a:prstGeom>
          <a:noFill/>
          <a:ln cap="flat" cmpd="sng" w="19050">
            <a:solidFill>
              <a:srgbClr val="D9D9D9"/>
            </a:solidFill>
            <a:prstDash val="solid"/>
            <a:round/>
            <a:headEnd len="med" w="med" type="none"/>
            <a:tailEnd len="med" w="med" type="triangle"/>
          </a:ln>
        </p:spPr>
      </p:cxnSp>
      <p:cxnSp>
        <p:nvCxnSpPr>
          <p:cNvPr id="428" name="Google Shape;428;p30"/>
          <p:cNvCxnSpPr>
            <a:stCxn id="407" idx="2"/>
            <a:endCxn id="425" idx="0"/>
          </p:cNvCxnSpPr>
          <p:nvPr/>
        </p:nvCxnSpPr>
        <p:spPr>
          <a:xfrm flipH="1" rot="-5400000">
            <a:off x="7246725" y="1751750"/>
            <a:ext cx="447300" cy="1874400"/>
          </a:xfrm>
          <a:prstGeom prst="bentConnector3">
            <a:avLst>
              <a:gd fmla="val 49992" name="adj1"/>
            </a:avLst>
          </a:prstGeom>
          <a:noFill/>
          <a:ln cap="flat" cmpd="sng" w="19050">
            <a:solidFill>
              <a:srgbClr val="D9D9D9"/>
            </a:solidFill>
            <a:prstDash val="solid"/>
            <a:round/>
            <a:headEnd len="med" w="med" type="none"/>
            <a:tailEnd len="med" w="med" type="triangle"/>
          </a:ln>
        </p:spPr>
      </p:cxnSp>
      <p:sp>
        <p:nvSpPr>
          <p:cNvPr id="429" name="Google Shape;429;p30"/>
          <p:cNvSpPr/>
          <p:nvPr/>
        </p:nvSpPr>
        <p:spPr>
          <a:xfrm>
            <a:off x="1393050" y="1921875"/>
            <a:ext cx="6302100" cy="1229100"/>
          </a:xfrm>
          <a:prstGeom prst="roundRect">
            <a:avLst>
              <a:gd fmla="val 16667" name="adj"/>
            </a:avLst>
          </a:prstGeom>
          <a:solidFill>
            <a:srgbClr val="EAD1DC"/>
          </a:solidFill>
          <a:ln cap="flat" cmpd="sng" w="19050">
            <a:solidFill>
              <a:srgbClr val="C27BA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Struct</a:t>
            </a:r>
            <a:endParaRPr sz="1200">
              <a:latin typeface="Roboto"/>
              <a:ea typeface="Roboto"/>
              <a:cs typeface="Roboto"/>
              <a:sym typeface="Roboto"/>
            </a:endParaRPr>
          </a:p>
        </p:txBody>
      </p:sp>
      <p:sp>
        <p:nvSpPr>
          <p:cNvPr id="430" name="Google Shape;430;p30"/>
          <p:cNvSpPr/>
          <p:nvPr/>
        </p:nvSpPr>
        <p:spPr>
          <a:xfrm>
            <a:off x="1393050" y="1921875"/>
            <a:ext cx="6302100" cy="1229100"/>
          </a:xfrm>
          <a:prstGeom prst="roundRect">
            <a:avLst>
              <a:gd fmla="val 16667"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sz="8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Set of named fields.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Each field can be of different data type.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Ex - struct(‘Julie’, ‘Doe’, 26)</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Effect filter="fade" transition="in">
                                      <p:cBhvr>
                                        <p:cTn dur="1000"/>
                                        <p:tgtEl>
                                          <p:spTgt spid="4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animEffect filter="fade" transition="in">
                                      <p:cBhvr>
                                        <p:cTn dur="1000"/>
                                        <p:tgtEl>
                                          <p:spTgt spid="4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animEffect filter="fade" transition="in">
                                      <p:cBhvr>
                                        <p:cTn dur="1000"/>
                                        <p:tgtEl>
                                          <p:spTgt spid="4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3" st="3"/>
                                            </p:txEl>
                                          </p:spTgt>
                                        </p:tgtEl>
                                        <p:attrNameLst>
                                          <p:attrName>style.visibility</p:attrName>
                                        </p:attrNameLst>
                                      </p:cBhvr>
                                      <p:to>
                                        <p:strVal val="visible"/>
                                      </p:to>
                                    </p:set>
                                    <p:animEffect filter="fade" transition="in">
                                      <p:cBhvr>
                                        <p:cTn dur="1000"/>
                                        <p:tgtEl>
                                          <p:spTgt spid="4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4" st="4"/>
                                            </p:txEl>
                                          </p:spTgt>
                                        </p:tgtEl>
                                        <p:attrNameLst>
                                          <p:attrName>style.visibility</p:attrName>
                                        </p:attrNameLst>
                                      </p:cBhvr>
                                      <p:to>
                                        <p:strVal val="visible"/>
                                      </p:to>
                                    </p:set>
                                    <p:animEffect filter="fade" transition="in">
                                      <p:cBhvr>
                                        <p:cTn dur="1000"/>
                                        <p:tgtEl>
                                          <p:spTgt spid="4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1"/>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436" name="Google Shape;436;p31"/>
          <p:cNvSpPr/>
          <p:nvPr/>
        </p:nvSpPr>
        <p:spPr>
          <a:xfrm>
            <a:off x="5371125"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Complex Data Types</a:t>
            </a:r>
            <a:endParaRPr>
              <a:latin typeface="Roboto"/>
              <a:ea typeface="Roboto"/>
              <a:cs typeface="Roboto"/>
              <a:sym typeface="Roboto"/>
            </a:endParaRPr>
          </a:p>
        </p:txBody>
      </p:sp>
      <p:sp>
        <p:nvSpPr>
          <p:cNvPr id="437" name="Google Shape;437;p31"/>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438" name="Google Shape;438;p31"/>
          <p:cNvCxnSpPr>
            <a:stCxn id="437" idx="2"/>
            <a:endCxn id="435"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439" name="Google Shape;439;p31"/>
          <p:cNvCxnSpPr>
            <a:stCxn id="437" idx="2"/>
            <a:endCxn id="436"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440" name="Google Shape;440;p31"/>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
        <p:nvSpPr>
          <p:cNvPr id="441" name="Google Shape;441;p31"/>
          <p:cNvSpPr/>
          <p:nvPr/>
        </p:nvSpPr>
        <p:spPr>
          <a:xfrm>
            <a:off x="16120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Datetime</a:t>
            </a:r>
            <a:endParaRPr sz="1200">
              <a:latin typeface="Roboto"/>
              <a:ea typeface="Roboto"/>
              <a:cs typeface="Roboto"/>
              <a:sym typeface="Roboto"/>
            </a:endParaRPr>
          </a:p>
        </p:txBody>
      </p:sp>
      <p:sp>
        <p:nvSpPr>
          <p:cNvPr id="442" name="Google Shape;442;p31"/>
          <p:cNvSpPr/>
          <p:nvPr/>
        </p:nvSpPr>
        <p:spPr>
          <a:xfrm>
            <a:off x="29836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String</a:t>
            </a:r>
            <a:endParaRPr sz="1200">
              <a:latin typeface="Roboto"/>
              <a:ea typeface="Roboto"/>
              <a:cs typeface="Roboto"/>
              <a:sym typeface="Roboto"/>
            </a:endParaRPr>
          </a:p>
        </p:txBody>
      </p:sp>
      <p:sp>
        <p:nvSpPr>
          <p:cNvPr id="443" name="Google Shape;443;p31"/>
          <p:cNvSpPr/>
          <p:nvPr/>
        </p:nvSpPr>
        <p:spPr>
          <a:xfrm>
            <a:off x="43552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Miscellaneous</a:t>
            </a:r>
            <a:endParaRPr sz="1200">
              <a:latin typeface="Roboto"/>
              <a:ea typeface="Roboto"/>
              <a:cs typeface="Roboto"/>
              <a:sym typeface="Roboto"/>
            </a:endParaRPr>
          </a:p>
        </p:txBody>
      </p:sp>
      <p:cxnSp>
        <p:nvCxnSpPr>
          <p:cNvPr id="444" name="Google Shape;444;p31"/>
          <p:cNvCxnSpPr>
            <a:stCxn id="435" idx="2"/>
            <a:endCxn id="440"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445" name="Google Shape;445;p31"/>
          <p:cNvCxnSpPr>
            <a:stCxn id="435" idx="2"/>
            <a:endCxn id="441"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446" name="Google Shape;446;p31"/>
          <p:cNvCxnSpPr>
            <a:stCxn id="435" idx="2"/>
            <a:endCxn id="442"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447" name="Google Shape;447;p31"/>
          <p:cNvCxnSpPr>
            <a:stCxn id="435" idx="2"/>
            <a:endCxn id="443"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448" name="Google Shape;448;p31"/>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INT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FLOAT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DOUBLE</a:t>
            </a:r>
            <a:endParaRPr sz="1000">
              <a:latin typeface="Roboto"/>
              <a:ea typeface="Roboto"/>
              <a:cs typeface="Roboto"/>
              <a:sym typeface="Roboto"/>
            </a:endParaRPr>
          </a:p>
        </p:txBody>
      </p:sp>
      <p:sp>
        <p:nvSpPr>
          <p:cNvPr id="449" name="Google Shape;449;p31"/>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DATE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TIMESTAMP</a:t>
            </a:r>
            <a:endParaRPr sz="1000">
              <a:latin typeface="Roboto"/>
              <a:ea typeface="Roboto"/>
              <a:cs typeface="Roboto"/>
              <a:sym typeface="Roboto"/>
            </a:endParaRPr>
          </a:p>
        </p:txBody>
      </p:sp>
      <p:sp>
        <p:nvSpPr>
          <p:cNvPr id="450" name="Google Shape;450;p31"/>
          <p:cNvSpPr txBox="1"/>
          <p:nvPr/>
        </p:nvSpPr>
        <p:spPr>
          <a:xfrm>
            <a:off x="2970925" y="3422125"/>
            <a:ext cx="12234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STRING</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CHAR</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VARCHAR</a:t>
            </a:r>
            <a:endParaRPr sz="1000">
              <a:latin typeface="Roboto"/>
              <a:ea typeface="Roboto"/>
              <a:cs typeface="Roboto"/>
              <a:sym typeface="Roboto"/>
            </a:endParaRPr>
          </a:p>
        </p:txBody>
      </p:sp>
      <p:sp>
        <p:nvSpPr>
          <p:cNvPr id="451" name="Google Shape;451;p31"/>
          <p:cNvSpPr txBox="1"/>
          <p:nvPr/>
        </p:nvSpPr>
        <p:spPr>
          <a:xfrm>
            <a:off x="4262278" y="3422125"/>
            <a:ext cx="12234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BOOLEAN</a:t>
            </a:r>
            <a:endParaRPr sz="1000">
              <a:latin typeface="Roboto"/>
              <a:ea typeface="Roboto"/>
              <a:cs typeface="Roboto"/>
              <a:sym typeface="Roboto"/>
            </a:endParaRPr>
          </a:p>
        </p:txBody>
      </p:sp>
      <p:sp>
        <p:nvSpPr>
          <p:cNvPr id="452" name="Google Shape;452;p31"/>
          <p:cNvSpPr/>
          <p:nvPr/>
        </p:nvSpPr>
        <p:spPr>
          <a:xfrm>
            <a:off x="5837500" y="2912525"/>
            <a:ext cx="872700" cy="426000"/>
          </a:xfrm>
          <a:prstGeom prst="roundRect">
            <a:avLst>
              <a:gd fmla="val 16667" name="adj"/>
            </a:avLst>
          </a:prstGeom>
          <a:solidFill>
            <a:schemeClr val="lt1"/>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Array</a:t>
            </a:r>
            <a:endParaRPr sz="1200">
              <a:latin typeface="Roboto"/>
              <a:ea typeface="Roboto"/>
              <a:cs typeface="Roboto"/>
              <a:sym typeface="Roboto"/>
            </a:endParaRPr>
          </a:p>
        </p:txBody>
      </p:sp>
      <p:sp>
        <p:nvSpPr>
          <p:cNvPr id="453" name="Google Shape;453;p31"/>
          <p:cNvSpPr/>
          <p:nvPr/>
        </p:nvSpPr>
        <p:spPr>
          <a:xfrm>
            <a:off x="6904300" y="2912525"/>
            <a:ext cx="872700" cy="426000"/>
          </a:xfrm>
          <a:prstGeom prst="roundRect">
            <a:avLst>
              <a:gd fmla="val 16667" name="adj"/>
            </a:avLst>
          </a:prstGeom>
          <a:solidFill>
            <a:schemeClr val="lt1"/>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Map</a:t>
            </a:r>
            <a:endParaRPr sz="1200">
              <a:latin typeface="Roboto"/>
              <a:ea typeface="Roboto"/>
              <a:cs typeface="Roboto"/>
              <a:sym typeface="Roboto"/>
            </a:endParaRPr>
          </a:p>
        </p:txBody>
      </p:sp>
      <p:sp>
        <p:nvSpPr>
          <p:cNvPr id="454" name="Google Shape;454;p31"/>
          <p:cNvSpPr/>
          <p:nvPr/>
        </p:nvSpPr>
        <p:spPr>
          <a:xfrm>
            <a:off x="7971100" y="2912525"/>
            <a:ext cx="872700" cy="426000"/>
          </a:xfrm>
          <a:prstGeom prst="roundRect">
            <a:avLst>
              <a:gd fmla="val 16667" name="adj"/>
            </a:avLst>
          </a:prstGeom>
          <a:solidFill>
            <a:schemeClr val="lt1"/>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Struct</a:t>
            </a:r>
            <a:endParaRPr sz="1200">
              <a:latin typeface="Roboto"/>
              <a:ea typeface="Roboto"/>
              <a:cs typeface="Roboto"/>
              <a:sym typeface="Roboto"/>
            </a:endParaRPr>
          </a:p>
        </p:txBody>
      </p:sp>
      <p:cxnSp>
        <p:nvCxnSpPr>
          <p:cNvPr id="455" name="Google Shape;455;p31"/>
          <p:cNvCxnSpPr>
            <a:stCxn id="436" idx="2"/>
            <a:endCxn id="452" idx="0"/>
          </p:cNvCxnSpPr>
          <p:nvPr/>
        </p:nvCxnSpPr>
        <p:spPr>
          <a:xfrm rot="5400000">
            <a:off x="6179925" y="2559350"/>
            <a:ext cx="447300" cy="2592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456" name="Google Shape;456;p31"/>
          <p:cNvCxnSpPr>
            <a:stCxn id="436" idx="2"/>
            <a:endCxn id="453" idx="0"/>
          </p:cNvCxnSpPr>
          <p:nvPr/>
        </p:nvCxnSpPr>
        <p:spPr>
          <a:xfrm flipH="1" rot="-5400000">
            <a:off x="6713325" y="2285150"/>
            <a:ext cx="447300" cy="8076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457" name="Google Shape;457;p31"/>
          <p:cNvCxnSpPr>
            <a:stCxn id="436" idx="2"/>
            <a:endCxn id="454" idx="0"/>
          </p:cNvCxnSpPr>
          <p:nvPr/>
        </p:nvCxnSpPr>
        <p:spPr>
          <a:xfrm flipH="1" rot="-5400000">
            <a:off x="7246725" y="1751750"/>
            <a:ext cx="447300" cy="1874400"/>
          </a:xfrm>
          <a:prstGeom prst="bentConnector3">
            <a:avLst>
              <a:gd fmla="val 49992"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1172350"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Primitive Data Types</a:t>
            </a:r>
            <a:endParaRPr>
              <a:solidFill>
                <a:schemeClr val="lt1"/>
              </a:solidFill>
              <a:latin typeface="Roboto"/>
              <a:ea typeface="Roboto"/>
              <a:cs typeface="Roboto"/>
              <a:sym typeface="Roboto"/>
            </a:endParaRPr>
          </a:p>
        </p:txBody>
      </p:sp>
      <p:sp>
        <p:nvSpPr>
          <p:cNvPr id="62" name="Google Shape;62;p14"/>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63" name="Google Shape;63;p14"/>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64" name="Google Shape;64;p14"/>
          <p:cNvCxnSpPr>
            <a:stCxn id="63" idx="2"/>
            <a:endCxn id="61"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65" name="Google Shape;65;p14"/>
          <p:cNvCxnSpPr>
            <a:stCxn id="63" idx="2"/>
            <a:endCxn id="62"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2"/>
          <p:cNvSpPr txBox="1"/>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20">
                <a:solidFill>
                  <a:srgbClr val="FF0000"/>
                </a:solidFill>
                <a:latin typeface="Roboto"/>
                <a:ea typeface="Roboto"/>
                <a:cs typeface="Roboto"/>
                <a:sym typeface="Roboto"/>
              </a:rPr>
              <a:t>Thank You!</a:t>
            </a:r>
            <a:endParaRPr sz="2820">
              <a:solidFill>
                <a:srgbClr val="FF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71" name="Google Shape;71;p15"/>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72" name="Google Shape;72;p15"/>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73" name="Google Shape;73;p15"/>
          <p:cNvCxnSpPr>
            <a:stCxn id="72" idx="2"/>
            <a:endCxn id="70"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74" name="Google Shape;74;p15"/>
          <p:cNvCxnSpPr>
            <a:stCxn id="72" idx="2"/>
            <a:endCxn id="71"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80" name="Google Shape;80;p16"/>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81" name="Google Shape;81;p16"/>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82" name="Google Shape;82;p16"/>
          <p:cNvCxnSpPr>
            <a:stCxn id="81" idx="2"/>
            <a:endCxn id="79"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83" name="Google Shape;83;p16"/>
          <p:cNvCxnSpPr>
            <a:stCxn id="81" idx="2"/>
            <a:endCxn id="80"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84" name="Google Shape;84;p16"/>
          <p:cNvSpPr/>
          <p:nvPr/>
        </p:nvSpPr>
        <p:spPr>
          <a:xfrm>
            <a:off x="2404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Numeric</a:t>
            </a:r>
            <a:endParaRPr sz="1200">
              <a:solidFill>
                <a:schemeClr val="lt1"/>
              </a:solidFill>
              <a:latin typeface="Roboto"/>
              <a:ea typeface="Roboto"/>
              <a:cs typeface="Roboto"/>
              <a:sym typeface="Roboto"/>
            </a:endParaRPr>
          </a:p>
        </p:txBody>
      </p:sp>
      <p:sp>
        <p:nvSpPr>
          <p:cNvPr id="85" name="Google Shape;85;p16"/>
          <p:cNvSpPr/>
          <p:nvPr/>
        </p:nvSpPr>
        <p:spPr>
          <a:xfrm>
            <a:off x="16120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Datetime</a:t>
            </a:r>
            <a:endParaRPr sz="1200">
              <a:solidFill>
                <a:schemeClr val="lt1"/>
              </a:solidFill>
              <a:latin typeface="Roboto"/>
              <a:ea typeface="Roboto"/>
              <a:cs typeface="Roboto"/>
              <a:sym typeface="Roboto"/>
            </a:endParaRPr>
          </a:p>
        </p:txBody>
      </p:sp>
      <p:sp>
        <p:nvSpPr>
          <p:cNvPr id="86" name="Google Shape;86;p16"/>
          <p:cNvSpPr/>
          <p:nvPr/>
        </p:nvSpPr>
        <p:spPr>
          <a:xfrm>
            <a:off x="29836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String</a:t>
            </a:r>
            <a:endParaRPr sz="1200">
              <a:solidFill>
                <a:schemeClr val="lt1"/>
              </a:solidFill>
              <a:latin typeface="Roboto"/>
              <a:ea typeface="Roboto"/>
              <a:cs typeface="Roboto"/>
              <a:sym typeface="Roboto"/>
            </a:endParaRPr>
          </a:p>
        </p:txBody>
      </p:sp>
      <p:sp>
        <p:nvSpPr>
          <p:cNvPr id="87" name="Google Shape;87;p16"/>
          <p:cNvSpPr/>
          <p:nvPr/>
        </p:nvSpPr>
        <p:spPr>
          <a:xfrm>
            <a:off x="43552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Miscellaneous</a:t>
            </a:r>
            <a:endParaRPr sz="1200">
              <a:solidFill>
                <a:schemeClr val="lt1"/>
              </a:solidFill>
              <a:latin typeface="Roboto"/>
              <a:ea typeface="Roboto"/>
              <a:cs typeface="Roboto"/>
              <a:sym typeface="Roboto"/>
            </a:endParaRPr>
          </a:p>
        </p:txBody>
      </p:sp>
      <p:cxnSp>
        <p:nvCxnSpPr>
          <p:cNvPr id="88" name="Google Shape;88;p16"/>
          <p:cNvCxnSpPr>
            <a:stCxn id="79" idx="2"/>
            <a:endCxn id="84"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89" name="Google Shape;89;p16"/>
          <p:cNvCxnSpPr>
            <a:stCxn id="79" idx="2"/>
            <a:endCxn id="85"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90" name="Google Shape;90;p16"/>
          <p:cNvCxnSpPr>
            <a:stCxn id="79" idx="2"/>
            <a:endCxn id="86"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91" name="Google Shape;91;p16"/>
          <p:cNvCxnSpPr>
            <a:stCxn id="79" idx="2"/>
            <a:endCxn id="87"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97" name="Google Shape;97;p17"/>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98" name="Google Shape;98;p17"/>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99" name="Google Shape;99;p17"/>
          <p:cNvCxnSpPr>
            <a:stCxn id="98" idx="2"/>
            <a:endCxn id="96"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100" name="Google Shape;100;p17"/>
          <p:cNvCxnSpPr>
            <a:stCxn id="98" idx="2"/>
            <a:endCxn id="97"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101" name="Google Shape;101;p17"/>
          <p:cNvSpPr/>
          <p:nvPr/>
        </p:nvSpPr>
        <p:spPr>
          <a:xfrm>
            <a:off x="2404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Numeric</a:t>
            </a:r>
            <a:endParaRPr sz="1200">
              <a:solidFill>
                <a:schemeClr val="lt1"/>
              </a:solidFill>
              <a:latin typeface="Roboto"/>
              <a:ea typeface="Roboto"/>
              <a:cs typeface="Roboto"/>
              <a:sym typeface="Roboto"/>
            </a:endParaRPr>
          </a:p>
        </p:txBody>
      </p:sp>
      <p:sp>
        <p:nvSpPr>
          <p:cNvPr id="102" name="Google Shape;102;p17"/>
          <p:cNvSpPr/>
          <p:nvPr/>
        </p:nvSpPr>
        <p:spPr>
          <a:xfrm>
            <a:off x="16120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Datetime</a:t>
            </a:r>
            <a:endParaRPr sz="1200">
              <a:solidFill>
                <a:schemeClr val="lt1"/>
              </a:solidFill>
              <a:latin typeface="Roboto"/>
              <a:ea typeface="Roboto"/>
              <a:cs typeface="Roboto"/>
              <a:sym typeface="Roboto"/>
            </a:endParaRPr>
          </a:p>
        </p:txBody>
      </p:sp>
      <p:sp>
        <p:nvSpPr>
          <p:cNvPr id="103" name="Google Shape;103;p17"/>
          <p:cNvSpPr/>
          <p:nvPr/>
        </p:nvSpPr>
        <p:spPr>
          <a:xfrm>
            <a:off x="29836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String</a:t>
            </a:r>
            <a:endParaRPr sz="1200">
              <a:solidFill>
                <a:schemeClr val="lt1"/>
              </a:solidFill>
              <a:latin typeface="Roboto"/>
              <a:ea typeface="Roboto"/>
              <a:cs typeface="Roboto"/>
              <a:sym typeface="Roboto"/>
            </a:endParaRPr>
          </a:p>
        </p:txBody>
      </p:sp>
      <p:sp>
        <p:nvSpPr>
          <p:cNvPr id="104" name="Google Shape;104;p17"/>
          <p:cNvSpPr/>
          <p:nvPr/>
        </p:nvSpPr>
        <p:spPr>
          <a:xfrm>
            <a:off x="43552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Miscellaneous</a:t>
            </a:r>
            <a:endParaRPr sz="1200">
              <a:solidFill>
                <a:schemeClr val="lt1"/>
              </a:solidFill>
              <a:latin typeface="Roboto"/>
              <a:ea typeface="Roboto"/>
              <a:cs typeface="Roboto"/>
              <a:sym typeface="Roboto"/>
            </a:endParaRPr>
          </a:p>
        </p:txBody>
      </p:sp>
      <p:cxnSp>
        <p:nvCxnSpPr>
          <p:cNvPr id="105" name="Google Shape;105;p17"/>
          <p:cNvCxnSpPr>
            <a:stCxn id="96" idx="2"/>
            <a:endCxn id="101"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06" name="Google Shape;106;p17"/>
          <p:cNvCxnSpPr>
            <a:stCxn id="96" idx="2"/>
            <a:endCxn id="102"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07" name="Google Shape;107;p17"/>
          <p:cNvCxnSpPr>
            <a:stCxn id="96" idx="2"/>
            <a:endCxn id="103"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08" name="Google Shape;108;p17"/>
          <p:cNvCxnSpPr>
            <a:stCxn id="96" idx="2"/>
            <a:endCxn id="104"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109" name="Google Shape;109;p17"/>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115" name="Google Shape;115;p18"/>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116" name="Google Shape;116;p18"/>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117" name="Google Shape;117;p18"/>
          <p:cNvCxnSpPr>
            <a:stCxn id="116" idx="2"/>
            <a:endCxn id="114"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118" name="Google Shape;118;p18"/>
          <p:cNvCxnSpPr>
            <a:stCxn id="116" idx="2"/>
            <a:endCxn id="115"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119" name="Google Shape;119;p18"/>
          <p:cNvSpPr/>
          <p:nvPr/>
        </p:nvSpPr>
        <p:spPr>
          <a:xfrm>
            <a:off x="2404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Numeric</a:t>
            </a:r>
            <a:endParaRPr sz="1200">
              <a:solidFill>
                <a:schemeClr val="lt1"/>
              </a:solidFill>
              <a:latin typeface="Roboto"/>
              <a:ea typeface="Roboto"/>
              <a:cs typeface="Roboto"/>
              <a:sym typeface="Roboto"/>
            </a:endParaRPr>
          </a:p>
        </p:txBody>
      </p:sp>
      <p:sp>
        <p:nvSpPr>
          <p:cNvPr id="120" name="Google Shape;120;p18"/>
          <p:cNvSpPr/>
          <p:nvPr/>
        </p:nvSpPr>
        <p:spPr>
          <a:xfrm>
            <a:off x="16120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Datetime</a:t>
            </a:r>
            <a:endParaRPr sz="1200">
              <a:solidFill>
                <a:schemeClr val="lt1"/>
              </a:solidFill>
              <a:latin typeface="Roboto"/>
              <a:ea typeface="Roboto"/>
              <a:cs typeface="Roboto"/>
              <a:sym typeface="Roboto"/>
            </a:endParaRPr>
          </a:p>
        </p:txBody>
      </p:sp>
      <p:sp>
        <p:nvSpPr>
          <p:cNvPr id="121" name="Google Shape;121;p18"/>
          <p:cNvSpPr/>
          <p:nvPr/>
        </p:nvSpPr>
        <p:spPr>
          <a:xfrm>
            <a:off x="29836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String</a:t>
            </a:r>
            <a:endParaRPr sz="1200">
              <a:solidFill>
                <a:schemeClr val="lt1"/>
              </a:solidFill>
              <a:latin typeface="Roboto"/>
              <a:ea typeface="Roboto"/>
              <a:cs typeface="Roboto"/>
              <a:sym typeface="Roboto"/>
            </a:endParaRPr>
          </a:p>
        </p:txBody>
      </p:sp>
      <p:sp>
        <p:nvSpPr>
          <p:cNvPr id="122" name="Google Shape;122;p18"/>
          <p:cNvSpPr/>
          <p:nvPr/>
        </p:nvSpPr>
        <p:spPr>
          <a:xfrm>
            <a:off x="43552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Miscellaneous</a:t>
            </a:r>
            <a:endParaRPr sz="1200">
              <a:solidFill>
                <a:schemeClr val="lt1"/>
              </a:solidFill>
              <a:latin typeface="Roboto"/>
              <a:ea typeface="Roboto"/>
              <a:cs typeface="Roboto"/>
              <a:sym typeface="Roboto"/>
            </a:endParaRPr>
          </a:p>
        </p:txBody>
      </p:sp>
      <p:cxnSp>
        <p:nvCxnSpPr>
          <p:cNvPr id="123" name="Google Shape;123;p18"/>
          <p:cNvCxnSpPr>
            <a:stCxn id="114" idx="2"/>
            <a:endCxn id="119"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24" name="Google Shape;124;p18"/>
          <p:cNvCxnSpPr>
            <a:stCxn id="114" idx="2"/>
            <a:endCxn id="120"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25" name="Google Shape;125;p18"/>
          <p:cNvCxnSpPr>
            <a:stCxn id="114" idx="2"/>
            <a:endCxn id="121"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26" name="Google Shape;126;p18"/>
          <p:cNvCxnSpPr>
            <a:stCxn id="114" idx="2"/>
            <a:endCxn id="122"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127" name="Google Shape;127;p18"/>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
        <p:nvSpPr>
          <p:cNvPr id="128" name="Google Shape;128;p18"/>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INT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FLOAT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DOUBLE</a:t>
            </a:r>
            <a:endParaRPr sz="1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134" name="Google Shape;134;p19"/>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135" name="Google Shape;135;p19"/>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136" name="Google Shape;136;p19"/>
          <p:cNvCxnSpPr>
            <a:stCxn id="135" idx="2"/>
            <a:endCxn id="133"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137" name="Google Shape;137;p19"/>
          <p:cNvCxnSpPr>
            <a:stCxn id="135" idx="2"/>
            <a:endCxn id="134"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138" name="Google Shape;138;p19"/>
          <p:cNvSpPr/>
          <p:nvPr/>
        </p:nvSpPr>
        <p:spPr>
          <a:xfrm>
            <a:off x="2404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Numeric</a:t>
            </a:r>
            <a:endParaRPr sz="1200">
              <a:solidFill>
                <a:schemeClr val="lt1"/>
              </a:solidFill>
              <a:latin typeface="Roboto"/>
              <a:ea typeface="Roboto"/>
              <a:cs typeface="Roboto"/>
              <a:sym typeface="Roboto"/>
            </a:endParaRPr>
          </a:p>
        </p:txBody>
      </p:sp>
      <p:sp>
        <p:nvSpPr>
          <p:cNvPr id="139" name="Google Shape;139;p19"/>
          <p:cNvSpPr/>
          <p:nvPr/>
        </p:nvSpPr>
        <p:spPr>
          <a:xfrm>
            <a:off x="16120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Datetime</a:t>
            </a:r>
            <a:endParaRPr sz="1200">
              <a:solidFill>
                <a:schemeClr val="lt1"/>
              </a:solidFill>
              <a:latin typeface="Roboto"/>
              <a:ea typeface="Roboto"/>
              <a:cs typeface="Roboto"/>
              <a:sym typeface="Roboto"/>
            </a:endParaRPr>
          </a:p>
        </p:txBody>
      </p:sp>
      <p:sp>
        <p:nvSpPr>
          <p:cNvPr id="140" name="Google Shape;140;p19"/>
          <p:cNvSpPr/>
          <p:nvPr/>
        </p:nvSpPr>
        <p:spPr>
          <a:xfrm>
            <a:off x="29836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String</a:t>
            </a:r>
            <a:endParaRPr sz="1200">
              <a:solidFill>
                <a:schemeClr val="lt1"/>
              </a:solidFill>
              <a:latin typeface="Roboto"/>
              <a:ea typeface="Roboto"/>
              <a:cs typeface="Roboto"/>
              <a:sym typeface="Roboto"/>
            </a:endParaRPr>
          </a:p>
        </p:txBody>
      </p:sp>
      <p:sp>
        <p:nvSpPr>
          <p:cNvPr id="141" name="Google Shape;141;p19"/>
          <p:cNvSpPr/>
          <p:nvPr/>
        </p:nvSpPr>
        <p:spPr>
          <a:xfrm>
            <a:off x="43552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Miscellaneous</a:t>
            </a:r>
            <a:endParaRPr sz="1200">
              <a:solidFill>
                <a:schemeClr val="lt1"/>
              </a:solidFill>
              <a:latin typeface="Roboto"/>
              <a:ea typeface="Roboto"/>
              <a:cs typeface="Roboto"/>
              <a:sym typeface="Roboto"/>
            </a:endParaRPr>
          </a:p>
        </p:txBody>
      </p:sp>
      <p:cxnSp>
        <p:nvCxnSpPr>
          <p:cNvPr id="142" name="Google Shape;142;p19"/>
          <p:cNvCxnSpPr>
            <a:stCxn id="133" idx="2"/>
            <a:endCxn id="138"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43" name="Google Shape;143;p19"/>
          <p:cNvCxnSpPr>
            <a:stCxn id="133" idx="2"/>
            <a:endCxn id="139"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44" name="Google Shape;144;p19"/>
          <p:cNvCxnSpPr>
            <a:stCxn id="133" idx="2"/>
            <a:endCxn id="140"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45" name="Google Shape;145;p19"/>
          <p:cNvCxnSpPr>
            <a:stCxn id="133" idx="2"/>
            <a:endCxn id="141"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146" name="Google Shape;146;p19"/>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
        <p:nvSpPr>
          <p:cNvPr id="147" name="Google Shape;147;p19"/>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INT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FLOAT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DOUBLE</a:t>
            </a:r>
            <a:endParaRPr sz="1000">
              <a:latin typeface="Roboto"/>
              <a:ea typeface="Roboto"/>
              <a:cs typeface="Roboto"/>
              <a:sym typeface="Roboto"/>
            </a:endParaRPr>
          </a:p>
        </p:txBody>
      </p:sp>
      <p:sp>
        <p:nvSpPr>
          <p:cNvPr id="148" name="Google Shape;148;p19"/>
          <p:cNvSpPr/>
          <p:nvPr/>
        </p:nvSpPr>
        <p:spPr>
          <a:xfrm>
            <a:off x="16120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Datetime</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154" name="Google Shape;154;p20"/>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155" name="Google Shape;155;p20"/>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156" name="Google Shape;156;p20"/>
          <p:cNvCxnSpPr>
            <a:stCxn id="155" idx="2"/>
            <a:endCxn id="153"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157" name="Google Shape;157;p20"/>
          <p:cNvCxnSpPr>
            <a:stCxn id="155" idx="2"/>
            <a:endCxn id="154"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158" name="Google Shape;158;p20"/>
          <p:cNvSpPr/>
          <p:nvPr/>
        </p:nvSpPr>
        <p:spPr>
          <a:xfrm>
            <a:off x="2404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Numeric</a:t>
            </a:r>
            <a:endParaRPr sz="1200">
              <a:solidFill>
                <a:schemeClr val="lt1"/>
              </a:solidFill>
              <a:latin typeface="Roboto"/>
              <a:ea typeface="Roboto"/>
              <a:cs typeface="Roboto"/>
              <a:sym typeface="Roboto"/>
            </a:endParaRPr>
          </a:p>
        </p:txBody>
      </p:sp>
      <p:sp>
        <p:nvSpPr>
          <p:cNvPr id="159" name="Google Shape;159;p20"/>
          <p:cNvSpPr/>
          <p:nvPr/>
        </p:nvSpPr>
        <p:spPr>
          <a:xfrm>
            <a:off x="16120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Datetime</a:t>
            </a:r>
            <a:endParaRPr sz="1200">
              <a:solidFill>
                <a:schemeClr val="lt1"/>
              </a:solidFill>
              <a:latin typeface="Roboto"/>
              <a:ea typeface="Roboto"/>
              <a:cs typeface="Roboto"/>
              <a:sym typeface="Roboto"/>
            </a:endParaRPr>
          </a:p>
        </p:txBody>
      </p:sp>
      <p:sp>
        <p:nvSpPr>
          <p:cNvPr id="160" name="Google Shape;160;p20"/>
          <p:cNvSpPr/>
          <p:nvPr/>
        </p:nvSpPr>
        <p:spPr>
          <a:xfrm>
            <a:off x="29836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String</a:t>
            </a:r>
            <a:endParaRPr sz="1200">
              <a:solidFill>
                <a:schemeClr val="lt1"/>
              </a:solidFill>
              <a:latin typeface="Roboto"/>
              <a:ea typeface="Roboto"/>
              <a:cs typeface="Roboto"/>
              <a:sym typeface="Roboto"/>
            </a:endParaRPr>
          </a:p>
        </p:txBody>
      </p:sp>
      <p:sp>
        <p:nvSpPr>
          <p:cNvPr id="161" name="Google Shape;161;p20"/>
          <p:cNvSpPr/>
          <p:nvPr/>
        </p:nvSpPr>
        <p:spPr>
          <a:xfrm>
            <a:off x="43552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Miscellaneous</a:t>
            </a:r>
            <a:endParaRPr sz="1200">
              <a:solidFill>
                <a:schemeClr val="lt1"/>
              </a:solidFill>
              <a:latin typeface="Roboto"/>
              <a:ea typeface="Roboto"/>
              <a:cs typeface="Roboto"/>
              <a:sym typeface="Roboto"/>
            </a:endParaRPr>
          </a:p>
        </p:txBody>
      </p:sp>
      <p:cxnSp>
        <p:nvCxnSpPr>
          <p:cNvPr id="162" name="Google Shape;162;p20"/>
          <p:cNvCxnSpPr>
            <a:stCxn id="153" idx="2"/>
            <a:endCxn id="158"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63" name="Google Shape;163;p20"/>
          <p:cNvCxnSpPr>
            <a:stCxn id="153" idx="2"/>
            <a:endCxn id="159"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64" name="Google Shape;164;p20"/>
          <p:cNvCxnSpPr>
            <a:stCxn id="153" idx="2"/>
            <a:endCxn id="160"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65" name="Google Shape;165;p20"/>
          <p:cNvCxnSpPr>
            <a:stCxn id="153" idx="2"/>
            <a:endCxn id="161"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166" name="Google Shape;166;p20"/>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
        <p:nvSpPr>
          <p:cNvPr id="167" name="Google Shape;167;p20"/>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INT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FLOAT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DOUBLE</a:t>
            </a:r>
            <a:endParaRPr sz="1000">
              <a:latin typeface="Roboto"/>
              <a:ea typeface="Roboto"/>
              <a:cs typeface="Roboto"/>
              <a:sym typeface="Roboto"/>
            </a:endParaRPr>
          </a:p>
        </p:txBody>
      </p:sp>
      <p:sp>
        <p:nvSpPr>
          <p:cNvPr id="168" name="Google Shape;168;p20"/>
          <p:cNvSpPr/>
          <p:nvPr/>
        </p:nvSpPr>
        <p:spPr>
          <a:xfrm>
            <a:off x="16120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Datetime</a:t>
            </a:r>
            <a:endParaRPr sz="1200">
              <a:latin typeface="Roboto"/>
              <a:ea typeface="Roboto"/>
              <a:cs typeface="Roboto"/>
              <a:sym typeface="Roboto"/>
            </a:endParaRPr>
          </a:p>
        </p:txBody>
      </p:sp>
      <p:sp>
        <p:nvSpPr>
          <p:cNvPr id="169" name="Google Shape;169;p20"/>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DATE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TIMESTAMP</a:t>
            </a:r>
            <a:endParaRPr sz="1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p:nvPr/>
        </p:nvSpPr>
        <p:spPr>
          <a:xfrm>
            <a:off x="1172350" y="1745600"/>
            <a:ext cx="2324100" cy="719700"/>
          </a:xfrm>
          <a:prstGeom prst="roundRect">
            <a:avLst>
              <a:gd fmla="val 16667" name="adj"/>
            </a:avLst>
          </a:prstGeom>
          <a:solidFill>
            <a:schemeClr val="lt1"/>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Primitive Data Types</a:t>
            </a:r>
            <a:endParaRPr>
              <a:latin typeface="Roboto"/>
              <a:ea typeface="Roboto"/>
              <a:cs typeface="Roboto"/>
              <a:sym typeface="Roboto"/>
            </a:endParaRPr>
          </a:p>
        </p:txBody>
      </p:sp>
      <p:sp>
        <p:nvSpPr>
          <p:cNvPr id="175" name="Google Shape;175;p21"/>
          <p:cNvSpPr/>
          <p:nvPr/>
        </p:nvSpPr>
        <p:spPr>
          <a:xfrm>
            <a:off x="5371125" y="1745600"/>
            <a:ext cx="2324100" cy="7197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Complex Data Types</a:t>
            </a:r>
            <a:endParaRPr>
              <a:solidFill>
                <a:schemeClr val="lt1"/>
              </a:solidFill>
              <a:latin typeface="Roboto"/>
              <a:ea typeface="Roboto"/>
              <a:cs typeface="Roboto"/>
              <a:sym typeface="Roboto"/>
            </a:endParaRPr>
          </a:p>
        </p:txBody>
      </p:sp>
      <p:sp>
        <p:nvSpPr>
          <p:cNvPr id="176" name="Google Shape;176;p21"/>
          <p:cNvSpPr/>
          <p:nvPr/>
        </p:nvSpPr>
        <p:spPr>
          <a:xfrm>
            <a:off x="3271250" y="529525"/>
            <a:ext cx="2324100" cy="719700"/>
          </a:xfrm>
          <a:prstGeom prst="roundRect">
            <a:avLst>
              <a:gd fmla="val 16667" name="adj"/>
            </a:avLst>
          </a:prstGeom>
          <a:solidFill>
            <a:schemeClr val="lt1"/>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Data Types</a:t>
            </a:r>
            <a:endParaRPr>
              <a:latin typeface="Roboto"/>
              <a:ea typeface="Roboto"/>
              <a:cs typeface="Roboto"/>
              <a:sym typeface="Roboto"/>
            </a:endParaRPr>
          </a:p>
        </p:txBody>
      </p:sp>
      <p:cxnSp>
        <p:nvCxnSpPr>
          <p:cNvPr id="177" name="Google Shape;177;p21"/>
          <p:cNvCxnSpPr>
            <a:stCxn id="176" idx="2"/>
            <a:endCxn id="174" idx="0"/>
          </p:cNvCxnSpPr>
          <p:nvPr/>
        </p:nvCxnSpPr>
        <p:spPr>
          <a:xfrm rot="5400000">
            <a:off x="3135650" y="448075"/>
            <a:ext cx="496500" cy="2098800"/>
          </a:xfrm>
          <a:prstGeom prst="bentConnector3">
            <a:avLst>
              <a:gd fmla="val 49987" name="adj1"/>
            </a:avLst>
          </a:prstGeom>
          <a:noFill/>
          <a:ln cap="flat" cmpd="sng" w="19050">
            <a:solidFill>
              <a:schemeClr val="dk2"/>
            </a:solidFill>
            <a:prstDash val="solid"/>
            <a:round/>
            <a:headEnd len="med" w="med" type="none"/>
            <a:tailEnd len="med" w="med" type="triangle"/>
          </a:ln>
        </p:spPr>
      </p:cxnSp>
      <p:cxnSp>
        <p:nvCxnSpPr>
          <p:cNvPr id="178" name="Google Shape;178;p21"/>
          <p:cNvCxnSpPr>
            <a:stCxn id="176" idx="2"/>
            <a:endCxn id="175" idx="0"/>
          </p:cNvCxnSpPr>
          <p:nvPr/>
        </p:nvCxnSpPr>
        <p:spPr>
          <a:xfrm flipH="1" rot="-5400000">
            <a:off x="5235050" y="447475"/>
            <a:ext cx="496500" cy="2100000"/>
          </a:xfrm>
          <a:prstGeom prst="bentConnector3">
            <a:avLst>
              <a:gd fmla="val 49987" name="adj1"/>
            </a:avLst>
          </a:prstGeom>
          <a:noFill/>
          <a:ln cap="flat" cmpd="sng" w="19050">
            <a:solidFill>
              <a:schemeClr val="dk2"/>
            </a:solidFill>
            <a:prstDash val="solid"/>
            <a:round/>
            <a:headEnd len="med" w="med" type="none"/>
            <a:tailEnd len="med" w="med" type="triangle"/>
          </a:ln>
        </p:spPr>
      </p:cxnSp>
      <p:sp>
        <p:nvSpPr>
          <p:cNvPr id="179" name="Google Shape;179;p21"/>
          <p:cNvSpPr/>
          <p:nvPr/>
        </p:nvSpPr>
        <p:spPr>
          <a:xfrm>
            <a:off x="2404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Numeric</a:t>
            </a:r>
            <a:endParaRPr sz="1200">
              <a:solidFill>
                <a:schemeClr val="lt1"/>
              </a:solidFill>
              <a:latin typeface="Roboto"/>
              <a:ea typeface="Roboto"/>
              <a:cs typeface="Roboto"/>
              <a:sym typeface="Roboto"/>
            </a:endParaRPr>
          </a:p>
        </p:txBody>
      </p:sp>
      <p:sp>
        <p:nvSpPr>
          <p:cNvPr id="180" name="Google Shape;180;p21"/>
          <p:cNvSpPr/>
          <p:nvPr/>
        </p:nvSpPr>
        <p:spPr>
          <a:xfrm>
            <a:off x="16120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Datetime</a:t>
            </a:r>
            <a:endParaRPr sz="1200">
              <a:solidFill>
                <a:schemeClr val="lt1"/>
              </a:solidFill>
              <a:latin typeface="Roboto"/>
              <a:ea typeface="Roboto"/>
              <a:cs typeface="Roboto"/>
              <a:sym typeface="Roboto"/>
            </a:endParaRPr>
          </a:p>
        </p:txBody>
      </p:sp>
      <p:sp>
        <p:nvSpPr>
          <p:cNvPr id="181" name="Google Shape;181;p21"/>
          <p:cNvSpPr/>
          <p:nvPr/>
        </p:nvSpPr>
        <p:spPr>
          <a:xfrm>
            <a:off x="29836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String</a:t>
            </a:r>
            <a:endParaRPr sz="1200">
              <a:solidFill>
                <a:schemeClr val="lt1"/>
              </a:solidFill>
              <a:latin typeface="Roboto"/>
              <a:ea typeface="Roboto"/>
              <a:cs typeface="Roboto"/>
              <a:sym typeface="Roboto"/>
            </a:endParaRPr>
          </a:p>
        </p:txBody>
      </p:sp>
      <p:sp>
        <p:nvSpPr>
          <p:cNvPr id="182" name="Google Shape;182;p21"/>
          <p:cNvSpPr/>
          <p:nvPr/>
        </p:nvSpPr>
        <p:spPr>
          <a:xfrm>
            <a:off x="4355200" y="2912525"/>
            <a:ext cx="1223400" cy="426000"/>
          </a:xfrm>
          <a:prstGeom prst="roundRect">
            <a:avLst>
              <a:gd fmla="val 16667"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Miscellaneous</a:t>
            </a:r>
            <a:endParaRPr sz="1200">
              <a:solidFill>
                <a:schemeClr val="lt1"/>
              </a:solidFill>
              <a:latin typeface="Roboto"/>
              <a:ea typeface="Roboto"/>
              <a:cs typeface="Roboto"/>
              <a:sym typeface="Roboto"/>
            </a:endParaRPr>
          </a:p>
        </p:txBody>
      </p:sp>
      <p:cxnSp>
        <p:nvCxnSpPr>
          <p:cNvPr id="183" name="Google Shape;183;p21"/>
          <p:cNvCxnSpPr>
            <a:stCxn id="174" idx="2"/>
            <a:endCxn id="179" idx="0"/>
          </p:cNvCxnSpPr>
          <p:nvPr/>
        </p:nvCxnSpPr>
        <p:spPr>
          <a:xfrm rot="5400000">
            <a:off x="1369600" y="1947800"/>
            <a:ext cx="447300" cy="1482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84" name="Google Shape;184;p21"/>
          <p:cNvCxnSpPr>
            <a:stCxn id="174" idx="2"/>
            <a:endCxn id="180" idx="0"/>
          </p:cNvCxnSpPr>
          <p:nvPr/>
        </p:nvCxnSpPr>
        <p:spPr>
          <a:xfrm rot="5400000">
            <a:off x="2055400" y="2633600"/>
            <a:ext cx="447300" cy="1107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85" name="Google Shape;185;p21"/>
          <p:cNvCxnSpPr>
            <a:stCxn id="174" idx="2"/>
            <a:endCxn id="181" idx="0"/>
          </p:cNvCxnSpPr>
          <p:nvPr/>
        </p:nvCxnSpPr>
        <p:spPr>
          <a:xfrm flipH="1" rot="-5400000">
            <a:off x="2741200" y="2058500"/>
            <a:ext cx="447300" cy="12609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186" name="Google Shape;186;p21"/>
          <p:cNvCxnSpPr>
            <a:stCxn id="174" idx="2"/>
            <a:endCxn id="182" idx="0"/>
          </p:cNvCxnSpPr>
          <p:nvPr/>
        </p:nvCxnSpPr>
        <p:spPr>
          <a:xfrm flipH="1" rot="-5400000">
            <a:off x="3427000" y="1372700"/>
            <a:ext cx="447300" cy="2632500"/>
          </a:xfrm>
          <a:prstGeom prst="bentConnector3">
            <a:avLst>
              <a:gd fmla="val 49992" name="adj1"/>
            </a:avLst>
          </a:prstGeom>
          <a:noFill/>
          <a:ln cap="flat" cmpd="sng" w="19050">
            <a:solidFill>
              <a:schemeClr val="dk2"/>
            </a:solidFill>
            <a:prstDash val="solid"/>
            <a:round/>
            <a:headEnd len="med" w="med" type="none"/>
            <a:tailEnd len="med" w="med" type="triangle"/>
          </a:ln>
        </p:spPr>
      </p:cxnSp>
      <p:sp>
        <p:nvSpPr>
          <p:cNvPr id="187" name="Google Shape;187;p21"/>
          <p:cNvSpPr/>
          <p:nvPr/>
        </p:nvSpPr>
        <p:spPr>
          <a:xfrm>
            <a:off x="2404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Numeric</a:t>
            </a:r>
            <a:endParaRPr sz="1200">
              <a:latin typeface="Roboto"/>
              <a:ea typeface="Roboto"/>
              <a:cs typeface="Roboto"/>
              <a:sym typeface="Roboto"/>
            </a:endParaRPr>
          </a:p>
        </p:txBody>
      </p:sp>
      <p:sp>
        <p:nvSpPr>
          <p:cNvPr id="188" name="Google Shape;188;p21"/>
          <p:cNvSpPr txBox="1"/>
          <p:nvPr/>
        </p:nvSpPr>
        <p:spPr>
          <a:xfrm>
            <a:off x="175225" y="3422125"/>
            <a:ext cx="11235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INT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FLOAT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DOUBLE</a:t>
            </a:r>
            <a:endParaRPr sz="1000">
              <a:latin typeface="Roboto"/>
              <a:ea typeface="Roboto"/>
              <a:cs typeface="Roboto"/>
              <a:sym typeface="Roboto"/>
            </a:endParaRPr>
          </a:p>
        </p:txBody>
      </p:sp>
      <p:sp>
        <p:nvSpPr>
          <p:cNvPr id="189" name="Google Shape;189;p21"/>
          <p:cNvSpPr/>
          <p:nvPr/>
        </p:nvSpPr>
        <p:spPr>
          <a:xfrm>
            <a:off x="16120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Datetime</a:t>
            </a:r>
            <a:endParaRPr sz="1200">
              <a:latin typeface="Roboto"/>
              <a:ea typeface="Roboto"/>
              <a:cs typeface="Roboto"/>
              <a:sym typeface="Roboto"/>
            </a:endParaRPr>
          </a:p>
        </p:txBody>
      </p:sp>
      <p:sp>
        <p:nvSpPr>
          <p:cNvPr id="190" name="Google Shape;190;p21"/>
          <p:cNvSpPr txBox="1"/>
          <p:nvPr/>
        </p:nvSpPr>
        <p:spPr>
          <a:xfrm>
            <a:off x="1446925" y="3422125"/>
            <a:ext cx="13629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DATE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TIMESTAMP</a:t>
            </a:r>
            <a:endParaRPr sz="1000">
              <a:latin typeface="Roboto"/>
              <a:ea typeface="Roboto"/>
              <a:cs typeface="Roboto"/>
              <a:sym typeface="Roboto"/>
            </a:endParaRPr>
          </a:p>
        </p:txBody>
      </p:sp>
      <p:sp>
        <p:nvSpPr>
          <p:cNvPr id="191" name="Google Shape;191;p21"/>
          <p:cNvSpPr/>
          <p:nvPr/>
        </p:nvSpPr>
        <p:spPr>
          <a:xfrm>
            <a:off x="2983600" y="2912525"/>
            <a:ext cx="1223400" cy="426000"/>
          </a:xfrm>
          <a:prstGeom prst="roundRect">
            <a:avLst>
              <a:gd fmla="val 16667" name="adj"/>
            </a:avLst>
          </a:prstGeom>
          <a:solidFill>
            <a:schemeClr val="lt1"/>
          </a:solid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String</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