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bc5d14b64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bc5d14b64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Hi and welcome back. Before jumping into creating a table in Hive, I just want to show you how you can write a create table command in Hive because the format in which the data is stored is a bit different in Hive because of the Complex data types.</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ba8bd1ce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ba8bd1ce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 with the create table command which is </a:t>
            </a:r>
            <a:r>
              <a:rPr lang="en"/>
              <a:t>similar</a:t>
            </a:r>
            <a:r>
              <a:rPr lang="en"/>
              <a:t> to how the one you do in sql.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ba8bd1ce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ba8bd1ce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followed by the different column names and their data type. So…</a:t>
            </a:r>
            <a:endParaRPr/>
          </a:p>
          <a:p>
            <a:pPr indent="0" lvl="0" marL="0" rtl="0" algn="l">
              <a:spcBef>
                <a:spcPts val="0"/>
              </a:spcBef>
              <a:spcAft>
                <a:spcPts val="0"/>
              </a:spcAft>
              <a:buNone/>
            </a:pPr>
            <a:r>
              <a:rPr lang="en"/>
              <a:t>&lt;&lt;click&gt;&gt;</a:t>
            </a:r>
            <a:endParaRPr/>
          </a:p>
          <a:p>
            <a:pPr indent="0" lvl="0" marL="0" rtl="0" algn="l">
              <a:spcBef>
                <a:spcPts val="0"/>
              </a:spcBef>
              <a:spcAft>
                <a:spcPts val="0"/>
              </a:spcAft>
              <a:buNone/>
            </a:pPr>
            <a:r>
              <a:rPr lang="en"/>
              <a:t>notice that the employee id is an integer. </a:t>
            </a:r>
            <a:endParaRPr/>
          </a:p>
          <a:p>
            <a:pPr indent="0" lvl="0" marL="0" rtl="0" algn="l">
              <a:spcBef>
                <a:spcPts val="0"/>
              </a:spcBef>
              <a:spcAft>
                <a:spcPts val="0"/>
              </a:spcAft>
              <a:buNone/>
            </a:pPr>
            <a:r>
              <a:rPr lang="en"/>
              <a:t>&lt;&lt;click&gt;&gt;</a:t>
            </a:r>
            <a:endParaRPr/>
          </a:p>
          <a:p>
            <a:pPr indent="0" lvl="0" marL="0" rtl="0" algn="l">
              <a:spcBef>
                <a:spcPts val="0"/>
              </a:spcBef>
              <a:spcAft>
                <a:spcPts val="0"/>
              </a:spcAft>
              <a:buNone/>
            </a:pPr>
            <a:r>
              <a:rPr lang="en"/>
              <a:t>The name is a map data type where both, the keys and the values, are of string type. Remember that all keys and all values will have to be of string type here in this map.</a:t>
            </a:r>
            <a:endParaRPr/>
          </a:p>
          <a:p>
            <a:pPr indent="0" lvl="0" marL="0" rtl="0" algn="l">
              <a:spcBef>
                <a:spcPts val="0"/>
              </a:spcBef>
              <a:spcAft>
                <a:spcPts val="0"/>
              </a:spcAft>
              <a:buNone/>
            </a:pPr>
            <a:r>
              <a:rPr lang="en"/>
              <a:t>&lt;&lt;click&gt;&gt;</a:t>
            </a:r>
            <a:endParaRPr/>
          </a:p>
          <a:p>
            <a:pPr indent="0" lvl="0" marL="0" rtl="0" algn="l">
              <a:spcBef>
                <a:spcPts val="0"/>
              </a:spcBef>
              <a:spcAft>
                <a:spcPts val="0"/>
              </a:spcAft>
              <a:buNone/>
            </a:pPr>
            <a:r>
              <a:rPr lang="en"/>
              <a:t>Then we have the job column which is of struct type. It contains different fields with different data types. Like the date of joining is of date type. While the job id, manager id, and department id are of integer type.</a:t>
            </a:r>
            <a:endParaRPr/>
          </a:p>
          <a:p>
            <a:pPr indent="0" lvl="0" marL="0" rtl="0" algn="l">
              <a:spcBef>
                <a:spcPts val="0"/>
              </a:spcBef>
              <a:spcAft>
                <a:spcPts val="0"/>
              </a:spcAft>
              <a:buNone/>
            </a:pPr>
            <a:r>
              <a:rPr lang="en"/>
              <a:t>&lt;&lt;click&gt;&gt;</a:t>
            </a:r>
            <a:endParaRPr/>
          </a:p>
          <a:p>
            <a:pPr indent="0" lvl="0" marL="0" rtl="0" algn="l">
              <a:spcBef>
                <a:spcPts val="0"/>
              </a:spcBef>
              <a:spcAft>
                <a:spcPts val="0"/>
              </a:spcAft>
              <a:buNone/>
            </a:pPr>
            <a:r>
              <a:rPr lang="en"/>
              <a:t>Finally we have the team column which is an array of integers. </a:t>
            </a:r>
            <a:endParaRPr>
              <a:solidFill>
                <a:schemeClr val="dk1"/>
              </a:solidFill>
            </a:endParaRPr>
          </a:p>
          <a:p>
            <a:pPr indent="0" lvl="0" marL="0" rtl="0" algn="l">
              <a:spcBef>
                <a:spcPts val="0"/>
              </a:spcBef>
              <a:spcAft>
                <a:spcPts val="0"/>
              </a:spcAft>
              <a:buNone/>
            </a:pPr>
            <a:r>
              <a:rPr lang="en">
                <a:solidFill>
                  <a:schemeClr val="dk1"/>
                </a:solidFill>
              </a:rPr>
              <a:t>So, o</a:t>
            </a:r>
            <a:r>
              <a:rPr lang="en">
                <a:solidFill>
                  <a:schemeClr val="dk1"/>
                </a:solidFill>
              </a:rPr>
              <a:t>nce you have defined the column names and their types…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ba8bd1ce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ba8bd1ce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add a comment to this table. This will be stored in the metadata and will be helpful to let anyone know what this table is all about. We need to use the COMMENT clause for this.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ba8bd1ce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ba8bd1ce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can begin defining how to read the formatted data in this table. Before we do that, we have to include this ROW FORMAT DELIMITED clause.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ba8bd1ce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ba8bd1ce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using the FIELDS TERMINATED BY clause, we can define how the fields are separated in the file. Like here,  we have used a comma. So in the data file, the different fields are separated by a comma.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ba8bd1ce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ba8bd1ce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have the COLLECTIONS TERMINATED BY clause which indicates how the different items values in a collections are separated. So, </a:t>
            </a:r>
            <a:r>
              <a:rPr lang="en"/>
              <a:t>remember</a:t>
            </a:r>
            <a:r>
              <a:rPr lang="en"/>
              <a:t> that in our sample file, the collection items were separated by a dollar symbol. Now, if your file was formatted using a different symbol, then you can use that instead.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ba8bd1cef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ba8bd1cef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have the MAP KEYS TERMINATED BY clause which indicates how the keys are separated from the values in a map collection.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ba8bd1ce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ba8bd1ce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can define in which format we want to store the Hive </a:t>
            </a:r>
            <a:r>
              <a:rPr lang="en"/>
              <a:t>table. Be default the data is stored in a simple text file format. But hive supports more complex and efficient data types as well. We will see more of them in the upcoming modules.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0a3c4f4a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0a3c4f4a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at last</a:t>
            </a:r>
            <a:r>
              <a:rPr lang="en"/>
              <a:t>, we end the create table command with a semi-colon just like we do in sql.</a:t>
            </a:r>
            <a:endParaRPr/>
          </a:p>
          <a:p>
            <a:pPr indent="0" lvl="0" marL="0" rtl="0" algn="l">
              <a:spcBef>
                <a:spcPts val="0"/>
              </a:spcBef>
              <a:spcAft>
                <a:spcPts val="0"/>
              </a:spcAft>
              <a:buNone/>
            </a:pPr>
            <a:r>
              <a:rPr lang="en"/>
              <a:t>So, this is how we can write a create table command in Hive which can read any type of formatted file.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4e184508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4e184508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 hope you enjoyed this videos. I’ll see you in the next one where we will implement the same command. I’ll see you there. 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b8312c03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b8312c03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if you have worked with a CSV file before, you know that each record element is separated by a comma. That is how the machine is able to identify between record elements. Now, this is a very simple and elegant way of encoding the data values. But we only have simple data types over here like string and integers. But the task gets a bit challenging when we have complex data types as in Hive.</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ba8bd1ce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ba8bd1ce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 example, this is a sample text file which is to be read in Hive. It contains the primitive as well as complex data types in Hive. Each line here represents a new record and </a:t>
            </a:r>
            <a:r>
              <a:rPr lang="en" sz="1400"/>
              <a:t>within</a:t>
            </a:r>
            <a:r>
              <a:rPr lang="en" sz="1400"/>
              <a:t> each record, the commas separate the data values. Lets have a closer look at the first record.</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ba8bd1c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ba8bd1c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each row contains an integer value.</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ba8bd1ce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ba8bd1ce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map data type containing the names of an employee. We will decipher this in a bit.</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ba8bd1ce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ba8bd1ce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Then we have a struct data type which contains information like the year of joining, job title, etc.</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ba8bd1ce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ba8bd1ce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And finally we have an array of integers representing the employee ids of all the team </a:t>
            </a:r>
            <a:r>
              <a:rPr lang="en" sz="1400"/>
              <a:t>members</a:t>
            </a:r>
            <a:r>
              <a:rPr lang="en" sz="1400"/>
              <a:t> of this particular employee. Now, if you look closely…</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ba8bd1ce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ba8bd1ce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Within each complex data type, we have a dollar </a:t>
            </a:r>
            <a:r>
              <a:rPr lang="en" sz="1400"/>
              <a:t>symbol</a:t>
            </a:r>
            <a:r>
              <a:rPr lang="en" sz="1400"/>
              <a:t>. This acts as a separator that separates the items </a:t>
            </a:r>
            <a:r>
              <a:rPr lang="en" sz="1400"/>
              <a:t>within</a:t>
            </a:r>
            <a:r>
              <a:rPr lang="en" sz="1400"/>
              <a:t> a collection. For example, in the map data type, the first name and last name key-value  </a:t>
            </a:r>
            <a:r>
              <a:rPr lang="en" sz="1400"/>
              <a:t>pairs</a:t>
            </a:r>
            <a:r>
              <a:rPr lang="en" sz="1400"/>
              <a:t> are separated by this separator. Similarly, in the struct and </a:t>
            </a:r>
            <a:r>
              <a:rPr lang="en" sz="1400"/>
              <a:t>array</a:t>
            </a:r>
            <a:r>
              <a:rPr lang="en" sz="1400"/>
              <a:t>, the collection items are separated by this symbol. Now, it doesn’t have to be that we have to use the dollar symbol only to separate the collection items. We can use any symbol like has a hash or exclamation mark, etc. The only thing to keep in mind is that we have to let Hive know how our collection items are </a:t>
            </a:r>
            <a:r>
              <a:rPr lang="en" sz="1400"/>
              <a:t>separated</a:t>
            </a:r>
            <a:r>
              <a:rPr lang="en" sz="1400"/>
              <a:t>. We will get to that in a bit.</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ba8bd1ce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ba8bd1ce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But first i want you to focus on the map data type. Notice how the first name and last name keys and values are separated by a colon. This lets Hive know that the part before the colon is the key and the part after that is the value of that key. So, that is how this sample file is encoded in Hive. We have to l</a:t>
            </a:r>
            <a:r>
              <a:rPr lang="en" sz="1400">
                <a:solidFill>
                  <a:schemeClr val="dk1"/>
                </a:solidFill>
              </a:rPr>
              <a:t>et Hive know about the different separators right at the time of table creation. So lets look at how we can do that.</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4"/>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0"/>
              </a:spcBef>
              <a:spcAft>
                <a:spcPts val="0"/>
              </a:spcAft>
              <a:buSzPts val="1400"/>
              <a:buFont typeface="Roboto"/>
              <a:buChar char="■"/>
              <a:defRPr>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521000" y="4619475"/>
            <a:ext cx="1666700" cy="524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File Encoding of Data Values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p:nvPr/>
        </p:nvSpPr>
        <p:spPr>
          <a:xfrm>
            <a:off x="2598975" y="62256"/>
            <a:ext cx="3216000" cy="3813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CREATE TABLE EMP</a:t>
            </a:r>
            <a:endParaRPr sz="9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p:nvPr/>
        </p:nvSpPr>
        <p:spPr>
          <a:xfrm>
            <a:off x="2598975" y="511349"/>
            <a:ext cx="3216000" cy="17160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latin typeface="Roboto"/>
                <a:ea typeface="Roboto"/>
                <a:cs typeface="Roboto"/>
                <a:sym typeface="Roboto"/>
              </a:rPr>
              <a:t>(	emp_id int,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name map&lt;string, string&gt;,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job struct&lt;doj: date, </a:t>
            </a:r>
            <a:endParaRPr sz="900">
              <a:latin typeface="Roboto"/>
              <a:ea typeface="Roboto"/>
              <a:cs typeface="Roboto"/>
              <a:sym typeface="Roboto"/>
            </a:endParaRPr>
          </a:p>
          <a:p>
            <a:pPr indent="457200" lvl="0" marL="457200" rtl="0" algn="l">
              <a:lnSpc>
                <a:spcPct val="115000"/>
              </a:lnSpc>
              <a:spcBef>
                <a:spcPts val="0"/>
              </a:spcBef>
              <a:spcAft>
                <a:spcPts val="0"/>
              </a:spcAft>
              <a:buNone/>
            </a:pPr>
            <a:r>
              <a:rPr lang="en" sz="900">
                <a:latin typeface="Roboto"/>
                <a:ea typeface="Roboto"/>
                <a:cs typeface="Roboto"/>
                <a:sym typeface="Roboto"/>
              </a:rPr>
              <a:t>     job_id: int, </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salary: float, </a:t>
            </a:r>
            <a:endParaRPr sz="900">
              <a:latin typeface="Roboto"/>
              <a:ea typeface="Roboto"/>
              <a:cs typeface="Roboto"/>
              <a:sym typeface="Roboto"/>
            </a:endParaRPr>
          </a:p>
          <a:p>
            <a:pPr indent="0" lvl="0" marL="914400" rtl="0" algn="l">
              <a:lnSpc>
                <a:spcPct val="115000"/>
              </a:lnSpc>
              <a:spcBef>
                <a:spcPts val="0"/>
              </a:spcBef>
              <a:spcAft>
                <a:spcPts val="0"/>
              </a:spcAft>
              <a:buNone/>
            </a:pPr>
            <a:r>
              <a:rPr lang="en" sz="900">
                <a:latin typeface="Roboto"/>
                <a:ea typeface="Roboto"/>
                <a:cs typeface="Roboto"/>
                <a:sym typeface="Roboto"/>
              </a:rPr>
              <a:t>     manager_id: int, </a:t>
            </a:r>
            <a:endParaRPr sz="900">
              <a:latin typeface="Roboto"/>
              <a:ea typeface="Roboto"/>
              <a:cs typeface="Roboto"/>
              <a:sym typeface="Roboto"/>
            </a:endParaRPr>
          </a:p>
          <a:p>
            <a:pPr indent="0" lvl="0" marL="914400" rtl="0" algn="l">
              <a:lnSpc>
                <a:spcPct val="115000"/>
              </a:lnSpc>
              <a:spcBef>
                <a:spcPts val="0"/>
              </a:spcBef>
              <a:spcAft>
                <a:spcPts val="0"/>
              </a:spcAft>
              <a:buNone/>
            </a:pPr>
            <a:r>
              <a:rPr lang="en" sz="900">
                <a:latin typeface="Roboto"/>
                <a:ea typeface="Roboto"/>
                <a:cs typeface="Roboto"/>
                <a:sym typeface="Roboto"/>
              </a:rPr>
              <a:t>     dep_id: int&gt;,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team array&lt;int&gt;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a:t>
            </a:r>
            <a:endParaRPr sz="900">
              <a:latin typeface="Roboto"/>
              <a:ea typeface="Roboto"/>
              <a:cs typeface="Roboto"/>
              <a:sym typeface="Roboto"/>
            </a:endParaRPr>
          </a:p>
        </p:txBody>
      </p:sp>
      <p:sp>
        <p:nvSpPr>
          <p:cNvPr id="185" name="Google Shape;185;p23"/>
          <p:cNvSpPr/>
          <p:nvPr/>
        </p:nvSpPr>
        <p:spPr>
          <a:xfrm>
            <a:off x="3200075" y="659600"/>
            <a:ext cx="701400" cy="197400"/>
          </a:xfrm>
          <a:prstGeom prst="rect">
            <a:avLst/>
          </a:prstGeom>
          <a:no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3200075" y="857000"/>
            <a:ext cx="1497900" cy="168000"/>
          </a:xfrm>
          <a:prstGeom prst="rect">
            <a:avLst/>
          </a:prstGeom>
          <a:no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3200075" y="1025000"/>
            <a:ext cx="1497900" cy="803700"/>
          </a:xfrm>
          <a:prstGeom prst="rect">
            <a:avLst/>
          </a:prstGeom>
          <a:no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3200075" y="1828700"/>
            <a:ext cx="1497900" cy="197400"/>
          </a:xfrm>
          <a:prstGeom prst="rect">
            <a:avLst/>
          </a:prstGeom>
          <a:no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a:off x="2598975" y="62256"/>
            <a:ext cx="3216000" cy="3813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CREATE TABLE EMP</a:t>
            </a:r>
            <a:endParaRPr sz="9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p:nvPr/>
        </p:nvSpPr>
        <p:spPr>
          <a:xfrm>
            <a:off x="2598975" y="62256"/>
            <a:ext cx="3216000" cy="3813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CREATE TABLE EMP</a:t>
            </a:r>
            <a:endParaRPr sz="900">
              <a:latin typeface="Roboto"/>
              <a:ea typeface="Roboto"/>
              <a:cs typeface="Roboto"/>
              <a:sym typeface="Roboto"/>
            </a:endParaRPr>
          </a:p>
        </p:txBody>
      </p:sp>
      <p:sp>
        <p:nvSpPr>
          <p:cNvPr id="195" name="Google Shape;195;p24"/>
          <p:cNvSpPr/>
          <p:nvPr/>
        </p:nvSpPr>
        <p:spPr>
          <a:xfrm>
            <a:off x="2598975" y="2342531"/>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COMMENT ‘Table for employees data’</a:t>
            </a:r>
            <a:endParaRPr sz="900">
              <a:latin typeface="Roboto"/>
              <a:ea typeface="Roboto"/>
              <a:cs typeface="Roboto"/>
              <a:sym typeface="Roboto"/>
            </a:endParaRPr>
          </a:p>
        </p:txBody>
      </p:sp>
      <p:sp>
        <p:nvSpPr>
          <p:cNvPr id="196" name="Google Shape;196;p24"/>
          <p:cNvSpPr/>
          <p:nvPr/>
        </p:nvSpPr>
        <p:spPr>
          <a:xfrm>
            <a:off x="2598975" y="511349"/>
            <a:ext cx="3216000" cy="17160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latin typeface="Roboto"/>
                <a:ea typeface="Roboto"/>
                <a:cs typeface="Roboto"/>
                <a:sym typeface="Roboto"/>
              </a:rPr>
              <a:t>(	emp_id int,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name map&lt;string, string&gt;,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job struct&lt;doj: date, </a:t>
            </a:r>
            <a:endParaRPr sz="900">
              <a:latin typeface="Roboto"/>
              <a:ea typeface="Roboto"/>
              <a:cs typeface="Roboto"/>
              <a:sym typeface="Roboto"/>
            </a:endParaRPr>
          </a:p>
          <a:p>
            <a:pPr indent="457200" lvl="0" marL="457200" rtl="0" algn="l">
              <a:lnSpc>
                <a:spcPct val="115000"/>
              </a:lnSpc>
              <a:spcBef>
                <a:spcPts val="0"/>
              </a:spcBef>
              <a:spcAft>
                <a:spcPts val="0"/>
              </a:spcAft>
              <a:buNone/>
            </a:pPr>
            <a:r>
              <a:rPr lang="en" sz="900">
                <a:latin typeface="Roboto"/>
                <a:ea typeface="Roboto"/>
                <a:cs typeface="Roboto"/>
                <a:sym typeface="Roboto"/>
              </a:rPr>
              <a:t>     job_id: int, </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salary: float, </a:t>
            </a:r>
            <a:endParaRPr sz="900">
              <a:latin typeface="Roboto"/>
              <a:ea typeface="Roboto"/>
              <a:cs typeface="Roboto"/>
              <a:sym typeface="Roboto"/>
            </a:endParaRPr>
          </a:p>
          <a:p>
            <a:pPr indent="0" lvl="0" marL="914400" rtl="0" algn="l">
              <a:lnSpc>
                <a:spcPct val="115000"/>
              </a:lnSpc>
              <a:spcBef>
                <a:spcPts val="0"/>
              </a:spcBef>
              <a:spcAft>
                <a:spcPts val="0"/>
              </a:spcAft>
              <a:buNone/>
            </a:pPr>
            <a:r>
              <a:rPr lang="en" sz="900">
                <a:latin typeface="Roboto"/>
                <a:ea typeface="Roboto"/>
                <a:cs typeface="Roboto"/>
                <a:sym typeface="Roboto"/>
              </a:rPr>
              <a:t>     manager_id: int, </a:t>
            </a:r>
            <a:endParaRPr sz="900">
              <a:latin typeface="Roboto"/>
              <a:ea typeface="Roboto"/>
              <a:cs typeface="Roboto"/>
              <a:sym typeface="Roboto"/>
            </a:endParaRPr>
          </a:p>
          <a:p>
            <a:pPr indent="0" lvl="0" marL="914400" rtl="0" algn="l">
              <a:lnSpc>
                <a:spcPct val="115000"/>
              </a:lnSpc>
              <a:spcBef>
                <a:spcPts val="0"/>
              </a:spcBef>
              <a:spcAft>
                <a:spcPts val="0"/>
              </a:spcAft>
              <a:buNone/>
            </a:pPr>
            <a:r>
              <a:rPr lang="en" sz="900">
                <a:latin typeface="Roboto"/>
                <a:ea typeface="Roboto"/>
                <a:cs typeface="Roboto"/>
                <a:sym typeface="Roboto"/>
              </a:rPr>
              <a:t>     dep_id: int&gt;,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team array&lt;int&gt;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a:t>
            </a:r>
            <a:endParaRPr sz="9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p:nvPr/>
        </p:nvSpPr>
        <p:spPr>
          <a:xfrm>
            <a:off x="2598975" y="62256"/>
            <a:ext cx="3216000" cy="3813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CREATE TABLE EMP</a:t>
            </a:r>
            <a:endParaRPr sz="900">
              <a:latin typeface="Roboto"/>
              <a:ea typeface="Roboto"/>
              <a:cs typeface="Roboto"/>
              <a:sym typeface="Roboto"/>
            </a:endParaRPr>
          </a:p>
        </p:txBody>
      </p:sp>
      <p:sp>
        <p:nvSpPr>
          <p:cNvPr id="202" name="Google Shape;202;p25"/>
          <p:cNvSpPr/>
          <p:nvPr/>
        </p:nvSpPr>
        <p:spPr>
          <a:xfrm>
            <a:off x="2598975" y="2342531"/>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COMMENT ‘Table for employees data’</a:t>
            </a:r>
            <a:endParaRPr sz="900">
              <a:latin typeface="Roboto"/>
              <a:ea typeface="Roboto"/>
              <a:cs typeface="Roboto"/>
              <a:sym typeface="Roboto"/>
            </a:endParaRPr>
          </a:p>
        </p:txBody>
      </p:sp>
      <p:sp>
        <p:nvSpPr>
          <p:cNvPr id="203" name="Google Shape;203;p25"/>
          <p:cNvSpPr/>
          <p:nvPr/>
        </p:nvSpPr>
        <p:spPr>
          <a:xfrm>
            <a:off x="2598975" y="2828660"/>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ROW FORMAT DELIMITED</a:t>
            </a:r>
            <a:endParaRPr sz="900">
              <a:latin typeface="Roboto"/>
              <a:ea typeface="Roboto"/>
              <a:cs typeface="Roboto"/>
              <a:sym typeface="Roboto"/>
            </a:endParaRPr>
          </a:p>
        </p:txBody>
      </p:sp>
      <p:sp>
        <p:nvSpPr>
          <p:cNvPr id="204" name="Google Shape;204;p25"/>
          <p:cNvSpPr/>
          <p:nvPr/>
        </p:nvSpPr>
        <p:spPr>
          <a:xfrm>
            <a:off x="2598975" y="511349"/>
            <a:ext cx="3216000" cy="17160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latin typeface="Roboto"/>
                <a:ea typeface="Roboto"/>
                <a:cs typeface="Roboto"/>
                <a:sym typeface="Roboto"/>
              </a:rPr>
              <a:t>(	emp_id int,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name map&lt;string, string&gt;,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job struct&lt;doj: date, </a:t>
            </a:r>
            <a:endParaRPr sz="900">
              <a:latin typeface="Roboto"/>
              <a:ea typeface="Roboto"/>
              <a:cs typeface="Roboto"/>
              <a:sym typeface="Roboto"/>
            </a:endParaRPr>
          </a:p>
          <a:p>
            <a:pPr indent="457200" lvl="0" marL="457200" rtl="0" algn="l">
              <a:lnSpc>
                <a:spcPct val="115000"/>
              </a:lnSpc>
              <a:spcBef>
                <a:spcPts val="0"/>
              </a:spcBef>
              <a:spcAft>
                <a:spcPts val="0"/>
              </a:spcAft>
              <a:buNone/>
            </a:pPr>
            <a:r>
              <a:rPr lang="en" sz="900">
                <a:latin typeface="Roboto"/>
                <a:ea typeface="Roboto"/>
                <a:cs typeface="Roboto"/>
                <a:sym typeface="Roboto"/>
              </a:rPr>
              <a:t>     job_id: int, </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salary: float, </a:t>
            </a:r>
            <a:endParaRPr sz="900">
              <a:latin typeface="Roboto"/>
              <a:ea typeface="Roboto"/>
              <a:cs typeface="Roboto"/>
              <a:sym typeface="Roboto"/>
            </a:endParaRPr>
          </a:p>
          <a:p>
            <a:pPr indent="0" lvl="0" marL="914400" rtl="0" algn="l">
              <a:lnSpc>
                <a:spcPct val="115000"/>
              </a:lnSpc>
              <a:spcBef>
                <a:spcPts val="0"/>
              </a:spcBef>
              <a:spcAft>
                <a:spcPts val="0"/>
              </a:spcAft>
              <a:buNone/>
            </a:pPr>
            <a:r>
              <a:rPr lang="en" sz="900">
                <a:latin typeface="Roboto"/>
                <a:ea typeface="Roboto"/>
                <a:cs typeface="Roboto"/>
                <a:sym typeface="Roboto"/>
              </a:rPr>
              <a:t>     manager_id: int, </a:t>
            </a:r>
            <a:endParaRPr sz="900">
              <a:latin typeface="Roboto"/>
              <a:ea typeface="Roboto"/>
              <a:cs typeface="Roboto"/>
              <a:sym typeface="Roboto"/>
            </a:endParaRPr>
          </a:p>
          <a:p>
            <a:pPr indent="0" lvl="0" marL="914400" rtl="0" algn="l">
              <a:lnSpc>
                <a:spcPct val="115000"/>
              </a:lnSpc>
              <a:spcBef>
                <a:spcPts val="0"/>
              </a:spcBef>
              <a:spcAft>
                <a:spcPts val="0"/>
              </a:spcAft>
              <a:buNone/>
            </a:pPr>
            <a:r>
              <a:rPr lang="en" sz="900">
                <a:latin typeface="Roboto"/>
                <a:ea typeface="Roboto"/>
                <a:cs typeface="Roboto"/>
                <a:sym typeface="Roboto"/>
              </a:rPr>
              <a:t>     dep_id: int&gt;,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team array&lt;int&gt;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a:t>
            </a:r>
            <a:endParaRPr sz="9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p:nvPr/>
        </p:nvSpPr>
        <p:spPr>
          <a:xfrm>
            <a:off x="2598975" y="62256"/>
            <a:ext cx="3216000" cy="3813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CREATE TABLE EMP</a:t>
            </a:r>
            <a:endParaRPr sz="900">
              <a:latin typeface="Roboto"/>
              <a:ea typeface="Roboto"/>
              <a:cs typeface="Roboto"/>
              <a:sym typeface="Roboto"/>
            </a:endParaRPr>
          </a:p>
        </p:txBody>
      </p:sp>
      <p:sp>
        <p:nvSpPr>
          <p:cNvPr id="210" name="Google Shape;210;p26"/>
          <p:cNvSpPr/>
          <p:nvPr/>
        </p:nvSpPr>
        <p:spPr>
          <a:xfrm>
            <a:off x="2598975" y="2342531"/>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COMMENT ‘Table for employees data’</a:t>
            </a:r>
            <a:endParaRPr sz="900">
              <a:latin typeface="Roboto"/>
              <a:ea typeface="Roboto"/>
              <a:cs typeface="Roboto"/>
              <a:sym typeface="Roboto"/>
            </a:endParaRPr>
          </a:p>
        </p:txBody>
      </p:sp>
      <p:sp>
        <p:nvSpPr>
          <p:cNvPr id="211" name="Google Shape;211;p26"/>
          <p:cNvSpPr/>
          <p:nvPr/>
        </p:nvSpPr>
        <p:spPr>
          <a:xfrm>
            <a:off x="2598975" y="2828660"/>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ROW FORMAT DELIMITED</a:t>
            </a:r>
            <a:endParaRPr sz="900">
              <a:latin typeface="Roboto"/>
              <a:ea typeface="Roboto"/>
              <a:cs typeface="Roboto"/>
              <a:sym typeface="Roboto"/>
            </a:endParaRPr>
          </a:p>
        </p:txBody>
      </p:sp>
      <p:sp>
        <p:nvSpPr>
          <p:cNvPr id="212" name="Google Shape;212;p26"/>
          <p:cNvSpPr/>
          <p:nvPr/>
        </p:nvSpPr>
        <p:spPr>
          <a:xfrm>
            <a:off x="2598975" y="3314789"/>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FIELDS TERMINATED BY ‘,’</a:t>
            </a:r>
            <a:endParaRPr sz="900">
              <a:latin typeface="Roboto"/>
              <a:ea typeface="Roboto"/>
              <a:cs typeface="Roboto"/>
              <a:sym typeface="Roboto"/>
            </a:endParaRPr>
          </a:p>
        </p:txBody>
      </p:sp>
      <p:sp>
        <p:nvSpPr>
          <p:cNvPr id="213" name="Google Shape;213;p26"/>
          <p:cNvSpPr/>
          <p:nvPr/>
        </p:nvSpPr>
        <p:spPr>
          <a:xfrm>
            <a:off x="2598975" y="511349"/>
            <a:ext cx="3216000" cy="17160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latin typeface="Roboto"/>
                <a:ea typeface="Roboto"/>
                <a:cs typeface="Roboto"/>
                <a:sym typeface="Roboto"/>
              </a:rPr>
              <a:t>(	emp_id int,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name map&lt;string, string&gt;,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job struct&lt;doj: date, </a:t>
            </a:r>
            <a:endParaRPr sz="900">
              <a:latin typeface="Roboto"/>
              <a:ea typeface="Roboto"/>
              <a:cs typeface="Roboto"/>
              <a:sym typeface="Roboto"/>
            </a:endParaRPr>
          </a:p>
          <a:p>
            <a:pPr indent="457200" lvl="0" marL="457200" rtl="0" algn="l">
              <a:lnSpc>
                <a:spcPct val="115000"/>
              </a:lnSpc>
              <a:spcBef>
                <a:spcPts val="0"/>
              </a:spcBef>
              <a:spcAft>
                <a:spcPts val="0"/>
              </a:spcAft>
              <a:buNone/>
            </a:pPr>
            <a:r>
              <a:rPr lang="en" sz="900">
                <a:latin typeface="Roboto"/>
                <a:ea typeface="Roboto"/>
                <a:cs typeface="Roboto"/>
                <a:sym typeface="Roboto"/>
              </a:rPr>
              <a:t>     job_id: int, </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salary: float, </a:t>
            </a:r>
            <a:endParaRPr sz="900">
              <a:latin typeface="Roboto"/>
              <a:ea typeface="Roboto"/>
              <a:cs typeface="Roboto"/>
              <a:sym typeface="Roboto"/>
            </a:endParaRPr>
          </a:p>
          <a:p>
            <a:pPr indent="0" lvl="0" marL="914400" rtl="0" algn="l">
              <a:lnSpc>
                <a:spcPct val="115000"/>
              </a:lnSpc>
              <a:spcBef>
                <a:spcPts val="0"/>
              </a:spcBef>
              <a:spcAft>
                <a:spcPts val="0"/>
              </a:spcAft>
              <a:buNone/>
            </a:pPr>
            <a:r>
              <a:rPr lang="en" sz="900">
                <a:latin typeface="Roboto"/>
                <a:ea typeface="Roboto"/>
                <a:cs typeface="Roboto"/>
                <a:sym typeface="Roboto"/>
              </a:rPr>
              <a:t>     manager_id: int, </a:t>
            </a:r>
            <a:endParaRPr sz="900">
              <a:latin typeface="Roboto"/>
              <a:ea typeface="Roboto"/>
              <a:cs typeface="Roboto"/>
              <a:sym typeface="Roboto"/>
            </a:endParaRPr>
          </a:p>
          <a:p>
            <a:pPr indent="0" lvl="0" marL="914400" rtl="0" algn="l">
              <a:lnSpc>
                <a:spcPct val="115000"/>
              </a:lnSpc>
              <a:spcBef>
                <a:spcPts val="0"/>
              </a:spcBef>
              <a:spcAft>
                <a:spcPts val="0"/>
              </a:spcAft>
              <a:buNone/>
            </a:pPr>
            <a:r>
              <a:rPr lang="en" sz="900">
                <a:latin typeface="Roboto"/>
                <a:ea typeface="Roboto"/>
                <a:cs typeface="Roboto"/>
                <a:sym typeface="Roboto"/>
              </a:rPr>
              <a:t>     dep_id: int&gt;,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team array&lt;int&gt;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a:t>
            </a:r>
            <a:endParaRPr sz="9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p:nvPr/>
        </p:nvSpPr>
        <p:spPr>
          <a:xfrm>
            <a:off x="2598975" y="62256"/>
            <a:ext cx="3216000" cy="3813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CREATE TABLE EMP</a:t>
            </a:r>
            <a:endParaRPr sz="900">
              <a:latin typeface="Roboto"/>
              <a:ea typeface="Roboto"/>
              <a:cs typeface="Roboto"/>
              <a:sym typeface="Roboto"/>
            </a:endParaRPr>
          </a:p>
        </p:txBody>
      </p:sp>
      <p:sp>
        <p:nvSpPr>
          <p:cNvPr id="219" name="Google Shape;219;p27"/>
          <p:cNvSpPr/>
          <p:nvPr/>
        </p:nvSpPr>
        <p:spPr>
          <a:xfrm>
            <a:off x="2598975" y="2342531"/>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COMMENT ‘Table for employees data’</a:t>
            </a:r>
            <a:endParaRPr sz="900">
              <a:latin typeface="Roboto"/>
              <a:ea typeface="Roboto"/>
              <a:cs typeface="Roboto"/>
              <a:sym typeface="Roboto"/>
            </a:endParaRPr>
          </a:p>
        </p:txBody>
      </p:sp>
      <p:sp>
        <p:nvSpPr>
          <p:cNvPr id="220" name="Google Shape;220;p27"/>
          <p:cNvSpPr/>
          <p:nvPr/>
        </p:nvSpPr>
        <p:spPr>
          <a:xfrm>
            <a:off x="2598975" y="2828660"/>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ROW FORMAT DELIMITED</a:t>
            </a:r>
            <a:endParaRPr sz="900">
              <a:latin typeface="Roboto"/>
              <a:ea typeface="Roboto"/>
              <a:cs typeface="Roboto"/>
              <a:sym typeface="Roboto"/>
            </a:endParaRPr>
          </a:p>
        </p:txBody>
      </p:sp>
      <p:sp>
        <p:nvSpPr>
          <p:cNvPr id="221" name="Google Shape;221;p27"/>
          <p:cNvSpPr/>
          <p:nvPr/>
        </p:nvSpPr>
        <p:spPr>
          <a:xfrm>
            <a:off x="2598975" y="3314789"/>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FIELDS TERMINATED BY ‘,’</a:t>
            </a:r>
            <a:endParaRPr sz="900">
              <a:latin typeface="Roboto"/>
              <a:ea typeface="Roboto"/>
              <a:cs typeface="Roboto"/>
              <a:sym typeface="Roboto"/>
            </a:endParaRPr>
          </a:p>
        </p:txBody>
      </p:sp>
      <p:sp>
        <p:nvSpPr>
          <p:cNvPr id="222" name="Google Shape;222;p27"/>
          <p:cNvSpPr/>
          <p:nvPr/>
        </p:nvSpPr>
        <p:spPr>
          <a:xfrm>
            <a:off x="2598975" y="3800919"/>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COLLECTION ITEMS TERMINATED BY ‘$’</a:t>
            </a:r>
            <a:endParaRPr sz="900">
              <a:latin typeface="Roboto"/>
              <a:ea typeface="Roboto"/>
              <a:cs typeface="Roboto"/>
              <a:sym typeface="Roboto"/>
            </a:endParaRPr>
          </a:p>
        </p:txBody>
      </p:sp>
      <p:sp>
        <p:nvSpPr>
          <p:cNvPr id="223" name="Google Shape;223;p27"/>
          <p:cNvSpPr/>
          <p:nvPr/>
        </p:nvSpPr>
        <p:spPr>
          <a:xfrm>
            <a:off x="2598975" y="511349"/>
            <a:ext cx="3216000" cy="17160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latin typeface="Roboto"/>
                <a:ea typeface="Roboto"/>
                <a:cs typeface="Roboto"/>
                <a:sym typeface="Roboto"/>
              </a:rPr>
              <a:t>(	emp_id int,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name map&lt;string, string&gt;,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job struct&lt;doj: date, </a:t>
            </a:r>
            <a:endParaRPr sz="900">
              <a:latin typeface="Roboto"/>
              <a:ea typeface="Roboto"/>
              <a:cs typeface="Roboto"/>
              <a:sym typeface="Roboto"/>
            </a:endParaRPr>
          </a:p>
          <a:p>
            <a:pPr indent="457200" lvl="0" marL="457200" rtl="0" algn="l">
              <a:lnSpc>
                <a:spcPct val="115000"/>
              </a:lnSpc>
              <a:spcBef>
                <a:spcPts val="0"/>
              </a:spcBef>
              <a:spcAft>
                <a:spcPts val="0"/>
              </a:spcAft>
              <a:buNone/>
            </a:pPr>
            <a:r>
              <a:rPr lang="en" sz="900">
                <a:latin typeface="Roboto"/>
                <a:ea typeface="Roboto"/>
                <a:cs typeface="Roboto"/>
                <a:sym typeface="Roboto"/>
              </a:rPr>
              <a:t>     job_id: int, </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salary: float, </a:t>
            </a:r>
            <a:endParaRPr sz="900">
              <a:latin typeface="Roboto"/>
              <a:ea typeface="Roboto"/>
              <a:cs typeface="Roboto"/>
              <a:sym typeface="Roboto"/>
            </a:endParaRPr>
          </a:p>
          <a:p>
            <a:pPr indent="0" lvl="0" marL="914400" rtl="0" algn="l">
              <a:lnSpc>
                <a:spcPct val="115000"/>
              </a:lnSpc>
              <a:spcBef>
                <a:spcPts val="0"/>
              </a:spcBef>
              <a:spcAft>
                <a:spcPts val="0"/>
              </a:spcAft>
              <a:buNone/>
            </a:pPr>
            <a:r>
              <a:rPr lang="en" sz="900">
                <a:latin typeface="Roboto"/>
                <a:ea typeface="Roboto"/>
                <a:cs typeface="Roboto"/>
                <a:sym typeface="Roboto"/>
              </a:rPr>
              <a:t>     manager_id: int, </a:t>
            </a:r>
            <a:endParaRPr sz="900">
              <a:latin typeface="Roboto"/>
              <a:ea typeface="Roboto"/>
              <a:cs typeface="Roboto"/>
              <a:sym typeface="Roboto"/>
            </a:endParaRPr>
          </a:p>
          <a:p>
            <a:pPr indent="0" lvl="0" marL="914400" rtl="0" algn="l">
              <a:lnSpc>
                <a:spcPct val="115000"/>
              </a:lnSpc>
              <a:spcBef>
                <a:spcPts val="0"/>
              </a:spcBef>
              <a:spcAft>
                <a:spcPts val="0"/>
              </a:spcAft>
              <a:buNone/>
            </a:pPr>
            <a:r>
              <a:rPr lang="en" sz="900">
                <a:latin typeface="Roboto"/>
                <a:ea typeface="Roboto"/>
                <a:cs typeface="Roboto"/>
                <a:sym typeface="Roboto"/>
              </a:rPr>
              <a:t>     dep_id: int&gt;,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team array&lt;int&gt;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a:t>
            </a:r>
            <a:endParaRPr sz="9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p:nvPr/>
        </p:nvSpPr>
        <p:spPr>
          <a:xfrm>
            <a:off x="2598975" y="62256"/>
            <a:ext cx="3216000" cy="3813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CREATE TABLE EMP</a:t>
            </a:r>
            <a:endParaRPr sz="900">
              <a:latin typeface="Roboto"/>
              <a:ea typeface="Roboto"/>
              <a:cs typeface="Roboto"/>
              <a:sym typeface="Roboto"/>
            </a:endParaRPr>
          </a:p>
        </p:txBody>
      </p:sp>
      <p:sp>
        <p:nvSpPr>
          <p:cNvPr id="229" name="Google Shape;229;p28"/>
          <p:cNvSpPr/>
          <p:nvPr/>
        </p:nvSpPr>
        <p:spPr>
          <a:xfrm>
            <a:off x="2598975" y="2342531"/>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COMMENT ‘Table for employees data’</a:t>
            </a:r>
            <a:endParaRPr sz="900">
              <a:latin typeface="Roboto"/>
              <a:ea typeface="Roboto"/>
              <a:cs typeface="Roboto"/>
              <a:sym typeface="Roboto"/>
            </a:endParaRPr>
          </a:p>
        </p:txBody>
      </p:sp>
      <p:sp>
        <p:nvSpPr>
          <p:cNvPr id="230" name="Google Shape;230;p28"/>
          <p:cNvSpPr/>
          <p:nvPr/>
        </p:nvSpPr>
        <p:spPr>
          <a:xfrm>
            <a:off x="2598975" y="2828660"/>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ROW FORMAT DELIMITED</a:t>
            </a:r>
            <a:endParaRPr sz="900">
              <a:latin typeface="Roboto"/>
              <a:ea typeface="Roboto"/>
              <a:cs typeface="Roboto"/>
              <a:sym typeface="Roboto"/>
            </a:endParaRPr>
          </a:p>
        </p:txBody>
      </p:sp>
      <p:sp>
        <p:nvSpPr>
          <p:cNvPr id="231" name="Google Shape;231;p28"/>
          <p:cNvSpPr/>
          <p:nvPr/>
        </p:nvSpPr>
        <p:spPr>
          <a:xfrm>
            <a:off x="2598975" y="3314789"/>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FIELDS TERMINATED BY ‘,’</a:t>
            </a:r>
            <a:endParaRPr sz="900">
              <a:latin typeface="Roboto"/>
              <a:ea typeface="Roboto"/>
              <a:cs typeface="Roboto"/>
              <a:sym typeface="Roboto"/>
            </a:endParaRPr>
          </a:p>
        </p:txBody>
      </p:sp>
      <p:sp>
        <p:nvSpPr>
          <p:cNvPr id="232" name="Google Shape;232;p28"/>
          <p:cNvSpPr/>
          <p:nvPr/>
        </p:nvSpPr>
        <p:spPr>
          <a:xfrm>
            <a:off x="2598975" y="3800919"/>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COLLECTION ITEMS TERMINATED BY ‘$’</a:t>
            </a:r>
            <a:endParaRPr sz="900">
              <a:latin typeface="Roboto"/>
              <a:ea typeface="Roboto"/>
              <a:cs typeface="Roboto"/>
              <a:sym typeface="Roboto"/>
            </a:endParaRPr>
          </a:p>
        </p:txBody>
      </p:sp>
      <p:sp>
        <p:nvSpPr>
          <p:cNvPr id="233" name="Google Shape;233;p28"/>
          <p:cNvSpPr/>
          <p:nvPr/>
        </p:nvSpPr>
        <p:spPr>
          <a:xfrm>
            <a:off x="2598975" y="4287048"/>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MAP KEYS TERMINATED BY ‘:’</a:t>
            </a:r>
            <a:endParaRPr sz="900">
              <a:latin typeface="Roboto"/>
              <a:ea typeface="Roboto"/>
              <a:cs typeface="Roboto"/>
              <a:sym typeface="Roboto"/>
            </a:endParaRPr>
          </a:p>
        </p:txBody>
      </p:sp>
      <p:sp>
        <p:nvSpPr>
          <p:cNvPr id="234" name="Google Shape;234;p28"/>
          <p:cNvSpPr/>
          <p:nvPr/>
        </p:nvSpPr>
        <p:spPr>
          <a:xfrm>
            <a:off x="2598975" y="511349"/>
            <a:ext cx="3216000" cy="17160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latin typeface="Roboto"/>
                <a:ea typeface="Roboto"/>
                <a:cs typeface="Roboto"/>
                <a:sym typeface="Roboto"/>
              </a:rPr>
              <a:t>(	emp_id int,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name map&lt;string, string&gt;,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job struct&lt;doj: date, </a:t>
            </a:r>
            <a:endParaRPr sz="900">
              <a:latin typeface="Roboto"/>
              <a:ea typeface="Roboto"/>
              <a:cs typeface="Roboto"/>
              <a:sym typeface="Roboto"/>
            </a:endParaRPr>
          </a:p>
          <a:p>
            <a:pPr indent="457200" lvl="0" marL="457200" rtl="0" algn="l">
              <a:lnSpc>
                <a:spcPct val="115000"/>
              </a:lnSpc>
              <a:spcBef>
                <a:spcPts val="0"/>
              </a:spcBef>
              <a:spcAft>
                <a:spcPts val="0"/>
              </a:spcAft>
              <a:buNone/>
            </a:pPr>
            <a:r>
              <a:rPr lang="en" sz="900">
                <a:latin typeface="Roboto"/>
                <a:ea typeface="Roboto"/>
                <a:cs typeface="Roboto"/>
                <a:sym typeface="Roboto"/>
              </a:rPr>
              <a:t>     job_id: int, </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salary: float, </a:t>
            </a:r>
            <a:endParaRPr sz="900">
              <a:latin typeface="Roboto"/>
              <a:ea typeface="Roboto"/>
              <a:cs typeface="Roboto"/>
              <a:sym typeface="Roboto"/>
            </a:endParaRPr>
          </a:p>
          <a:p>
            <a:pPr indent="0" lvl="0" marL="914400" rtl="0" algn="l">
              <a:lnSpc>
                <a:spcPct val="115000"/>
              </a:lnSpc>
              <a:spcBef>
                <a:spcPts val="0"/>
              </a:spcBef>
              <a:spcAft>
                <a:spcPts val="0"/>
              </a:spcAft>
              <a:buNone/>
            </a:pPr>
            <a:r>
              <a:rPr lang="en" sz="900">
                <a:latin typeface="Roboto"/>
                <a:ea typeface="Roboto"/>
                <a:cs typeface="Roboto"/>
                <a:sym typeface="Roboto"/>
              </a:rPr>
              <a:t>     manager_id: int, </a:t>
            </a:r>
            <a:endParaRPr sz="900">
              <a:latin typeface="Roboto"/>
              <a:ea typeface="Roboto"/>
              <a:cs typeface="Roboto"/>
              <a:sym typeface="Roboto"/>
            </a:endParaRPr>
          </a:p>
          <a:p>
            <a:pPr indent="0" lvl="0" marL="914400" rtl="0" algn="l">
              <a:lnSpc>
                <a:spcPct val="115000"/>
              </a:lnSpc>
              <a:spcBef>
                <a:spcPts val="0"/>
              </a:spcBef>
              <a:spcAft>
                <a:spcPts val="0"/>
              </a:spcAft>
              <a:buNone/>
            </a:pPr>
            <a:r>
              <a:rPr lang="en" sz="900">
                <a:latin typeface="Roboto"/>
                <a:ea typeface="Roboto"/>
                <a:cs typeface="Roboto"/>
                <a:sym typeface="Roboto"/>
              </a:rPr>
              <a:t>     dep_id: int&gt;,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team array&lt;int&gt;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a:t>
            </a:r>
            <a:endParaRPr sz="9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p:nvPr/>
        </p:nvSpPr>
        <p:spPr>
          <a:xfrm>
            <a:off x="2598975" y="62256"/>
            <a:ext cx="3216000" cy="3813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CREATE TABLE EMP</a:t>
            </a:r>
            <a:endParaRPr sz="900">
              <a:latin typeface="Roboto"/>
              <a:ea typeface="Roboto"/>
              <a:cs typeface="Roboto"/>
              <a:sym typeface="Roboto"/>
            </a:endParaRPr>
          </a:p>
        </p:txBody>
      </p:sp>
      <p:sp>
        <p:nvSpPr>
          <p:cNvPr id="240" name="Google Shape;240;p29"/>
          <p:cNvSpPr/>
          <p:nvPr/>
        </p:nvSpPr>
        <p:spPr>
          <a:xfrm>
            <a:off x="2598975" y="2342531"/>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COMMENT ‘Table for employees data’</a:t>
            </a:r>
            <a:endParaRPr sz="900">
              <a:latin typeface="Roboto"/>
              <a:ea typeface="Roboto"/>
              <a:cs typeface="Roboto"/>
              <a:sym typeface="Roboto"/>
            </a:endParaRPr>
          </a:p>
        </p:txBody>
      </p:sp>
      <p:sp>
        <p:nvSpPr>
          <p:cNvPr id="241" name="Google Shape;241;p29"/>
          <p:cNvSpPr/>
          <p:nvPr/>
        </p:nvSpPr>
        <p:spPr>
          <a:xfrm>
            <a:off x="2598975" y="2828660"/>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ROW FORMAT DELIMITED</a:t>
            </a:r>
            <a:endParaRPr sz="900">
              <a:latin typeface="Roboto"/>
              <a:ea typeface="Roboto"/>
              <a:cs typeface="Roboto"/>
              <a:sym typeface="Roboto"/>
            </a:endParaRPr>
          </a:p>
        </p:txBody>
      </p:sp>
      <p:sp>
        <p:nvSpPr>
          <p:cNvPr id="242" name="Google Shape;242;p29"/>
          <p:cNvSpPr/>
          <p:nvPr/>
        </p:nvSpPr>
        <p:spPr>
          <a:xfrm>
            <a:off x="2598975" y="3314789"/>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FIELDS TERMINATED BY ‘,’</a:t>
            </a:r>
            <a:endParaRPr sz="900">
              <a:latin typeface="Roboto"/>
              <a:ea typeface="Roboto"/>
              <a:cs typeface="Roboto"/>
              <a:sym typeface="Roboto"/>
            </a:endParaRPr>
          </a:p>
        </p:txBody>
      </p:sp>
      <p:sp>
        <p:nvSpPr>
          <p:cNvPr id="243" name="Google Shape;243;p29"/>
          <p:cNvSpPr/>
          <p:nvPr/>
        </p:nvSpPr>
        <p:spPr>
          <a:xfrm>
            <a:off x="2598975" y="3800919"/>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COLLECTION ITEMS TERMINATED BY ‘$’</a:t>
            </a:r>
            <a:endParaRPr sz="900">
              <a:latin typeface="Roboto"/>
              <a:ea typeface="Roboto"/>
              <a:cs typeface="Roboto"/>
              <a:sym typeface="Roboto"/>
            </a:endParaRPr>
          </a:p>
        </p:txBody>
      </p:sp>
      <p:sp>
        <p:nvSpPr>
          <p:cNvPr id="244" name="Google Shape;244;p29"/>
          <p:cNvSpPr/>
          <p:nvPr/>
        </p:nvSpPr>
        <p:spPr>
          <a:xfrm>
            <a:off x="2598975" y="4287048"/>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MAP KEYS TERMINATED BY ‘:’</a:t>
            </a:r>
            <a:endParaRPr sz="900">
              <a:latin typeface="Roboto"/>
              <a:ea typeface="Roboto"/>
              <a:cs typeface="Roboto"/>
              <a:sym typeface="Roboto"/>
            </a:endParaRPr>
          </a:p>
        </p:txBody>
      </p:sp>
      <p:sp>
        <p:nvSpPr>
          <p:cNvPr id="245" name="Google Shape;245;p29"/>
          <p:cNvSpPr/>
          <p:nvPr/>
        </p:nvSpPr>
        <p:spPr>
          <a:xfrm>
            <a:off x="2598975" y="511349"/>
            <a:ext cx="3216000" cy="17160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latin typeface="Roboto"/>
                <a:ea typeface="Roboto"/>
                <a:cs typeface="Roboto"/>
                <a:sym typeface="Roboto"/>
              </a:rPr>
              <a:t>(	emp_id int,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name map&lt;string, string&gt;,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job struct&lt;doj: date, </a:t>
            </a:r>
            <a:endParaRPr sz="900">
              <a:latin typeface="Roboto"/>
              <a:ea typeface="Roboto"/>
              <a:cs typeface="Roboto"/>
              <a:sym typeface="Roboto"/>
            </a:endParaRPr>
          </a:p>
          <a:p>
            <a:pPr indent="457200" lvl="0" marL="457200" rtl="0" algn="l">
              <a:lnSpc>
                <a:spcPct val="115000"/>
              </a:lnSpc>
              <a:spcBef>
                <a:spcPts val="0"/>
              </a:spcBef>
              <a:spcAft>
                <a:spcPts val="0"/>
              </a:spcAft>
              <a:buNone/>
            </a:pPr>
            <a:r>
              <a:rPr lang="en" sz="900">
                <a:latin typeface="Roboto"/>
                <a:ea typeface="Roboto"/>
                <a:cs typeface="Roboto"/>
                <a:sym typeface="Roboto"/>
              </a:rPr>
              <a:t>     job_id: int, </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salary: float, </a:t>
            </a:r>
            <a:endParaRPr sz="900">
              <a:latin typeface="Roboto"/>
              <a:ea typeface="Roboto"/>
              <a:cs typeface="Roboto"/>
              <a:sym typeface="Roboto"/>
            </a:endParaRPr>
          </a:p>
          <a:p>
            <a:pPr indent="0" lvl="0" marL="914400" rtl="0" algn="l">
              <a:lnSpc>
                <a:spcPct val="115000"/>
              </a:lnSpc>
              <a:spcBef>
                <a:spcPts val="0"/>
              </a:spcBef>
              <a:spcAft>
                <a:spcPts val="0"/>
              </a:spcAft>
              <a:buNone/>
            </a:pPr>
            <a:r>
              <a:rPr lang="en" sz="900">
                <a:latin typeface="Roboto"/>
                <a:ea typeface="Roboto"/>
                <a:cs typeface="Roboto"/>
                <a:sym typeface="Roboto"/>
              </a:rPr>
              <a:t>     manager_id: int, </a:t>
            </a:r>
            <a:endParaRPr sz="900">
              <a:latin typeface="Roboto"/>
              <a:ea typeface="Roboto"/>
              <a:cs typeface="Roboto"/>
              <a:sym typeface="Roboto"/>
            </a:endParaRPr>
          </a:p>
          <a:p>
            <a:pPr indent="0" lvl="0" marL="914400" rtl="0" algn="l">
              <a:lnSpc>
                <a:spcPct val="115000"/>
              </a:lnSpc>
              <a:spcBef>
                <a:spcPts val="0"/>
              </a:spcBef>
              <a:spcAft>
                <a:spcPts val="0"/>
              </a:spcAft>
              <a:buNone/>
            </a:pPr>
            <a:r>
              <a:rPr lang="en" sz="900">
                <a:latin typeface="Roboto"/>
                <a:ea typeface="Roboto"/>
                <a:cs typeface="Roboto"/>
                <a:sym typeface="Roboto"/>
              </a:rPr>
              <a:t>     dep_id: int&gt;,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team array&lt;int&gt;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a:t>
            </a:r>
            <a:endParaRPr sz="900">
              <a:latin typeface="Roboto"/>
              <a:ea typeface="Roboto"/>
              <a:cs typeface="Roboto"/>
              <a:sym typeface="Roboto"/>
            </a:endParaRPr>
          </a:p>
        </p:txBody>
      </p:sp>
      <p:sp>
        <p:nvSpPr>
          <p:cNvPr id="246" name="Google Shape;246;p29"/>
          <p:cNvSpPr/>
          <p:nvPr/>
        </p:nvSpPr>
        <p:spPr>
          <a:xfrm>
            <a:off x="2598975" y="4716038"/>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STORED AS TEXTFILE</a:t>
            </a:r>
            <a:endParaRPr sz="9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p:nvPr/>
        </p:nvSpPr>
        <p:spPr>
          <a:xfrm>
            <a:off x="2598975" y="62256"/>
            <a:ext cx="3216000" cy="3813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CREATE TABLE EMP</a:t>
            </a:r>
            <a:endParaRPr sz="900">
              <a:latin typeface="Roboto"/>
              <a:ea typeface="Roboto"/>
              <a:cs typeface="Roboto"/>
              <a:sym typeface="Roboto"/>
            </a:endParaRPr>
          </a:p>
        </p:txBody>
      </p:sp>
      <p:sp>
        <p:nvSpPr>
          <p:cNvPr id="252" name="Google Shape;252;p30"/>
          <p:cNvSpPr/>
          <p:nvPr/>
        </p:nvSpPr>
        <p:spPr>
          <a:xfrm>
            <a:off x="2598975" y="2342531"/>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COMMENT ‘Table for employees data’</a:t>
            </a:r>
            <a:endParaRPr sz="900">
              <a:latin typeface="Roboto"/>
              <a:ea typeface="Roboto"/>
              <a:cs typeface="Roboto"/>
              <a:sym typeface="Roboto"/>
            </a:endParaRPr>
          </a:p>
        </p:txBody>
      </p:sp>
      <p:sp>
        <p:nvSpPr>
          <p:cNvPr id="253" name="Google Shape;253;p30"/>
          <p:cNvSpPr/>
          <p:nvPr/>
        </p:nvSpPr>
        <p:spPr>
          <a:xfrm>
            <a:off x="2598975" y="2828660"/>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ROW FORMAT DELIMITED</a:t>
            </a:r>
            <a:endParaRPr sz="900">
              <a:latin typeface="Roboto"/>
              <a:ea typeface="Roboto"/>
              <a:cs typeface="Roboto"/>
              <a:sym typeface="Roboto"/>
            </a:endParaRPr>
          </a:p>
        </p:txBody>
      </p:sp>
      <p:sp>
        <p:nvSpPr>
          <p:cNvPr id="254" name="Google Shape;254;p30"/>
          <p:cNvSpPr/>
          <p:nvPr/>
        </p:nvSpPr>
        <p:spPr>
          <a:xfrm>
            <a:off x="2598975" y="3314789"/>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FIELDS TERMINATED BY ‘,’</a:t>
            </a:r>
            <a:endParaRPr sz="900">
              <a:latin typeface="Roboto"/>
              <a:ea typeface="Roboto"/>
              <a:cs typeface="Roboto"/>
              <a:sym typeface="Roboto"/>
            </a:endParaRPr>
          </a:p>
        </p:txBody>
      </p:sp>
      <p:sp>
        <p:nvSpPr>
          <p:cNvPr id="255" name="Google Shape;255;p30"/>
          <p:cNvSpPr/>
          <p:nvPr/>
        </p:nvSpPr>
        <p:spPr>
          <a:xfrm>
            <a:off x="2598975" y="3800919"/>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COLLECTION ITEMS TERMINATED BY ‘$’</a:t>
            </a:r>
            <a:endParaRPr sz="900">
              <a:latin typeface="Roboto"/>
              <a:ea typeface="Roboto"/>
              <a:cs typeface="Roboto"/>
              <a:sym typeface="Roboto"/>
            </a:endParaRPr>
          </a:p>
        </p:txBody>
      </p:sp>
      <p:sp>
        <p:nvSpPr>
          <p:cNvPr id="256" name="Google Shape;256;p30"/>
          <p:cNvSpPr/>
          <p:nvPr/>
        </p:nvSpPr>
        <p:spPr>
          <a:xfrm>
            <a:off x="2598975" y="4287048"/>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MAP KEYS TERMINATED BY ‘:’</a:t>
            </a:r>
            <a:endParaRPr sz="900">
              <a:latin typeface="Roboto"/>
              <a:ea typeface="Roboto"/>
              <a:cs typeface="Roboto"/>
              <a:sym typeface="Roboto"/>
            </a:endParaRPr>
          </a:p>
        </p:txBody>
      </p:sp>
      <p:sp>
        <p:nvSpPr>
          <p:cNvPr id="257" name="Google Shape;257;p30"/>
          <p:cNvSpPr/>
          <p:nvPr/>
        </p:nvSpPr>
        <p:spPr>
          <a:xfrm>
            <a:off x="2598975" y="511349"/>
            <a:ext cx="3216000" cy="17160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latin typeface="Roboto"/>
                <a:ea typeface="Roboto"/>
                <a:cs typeface="Roboto"/>
                <a:sym typeface="Roboto"/>
              </a:rPr>
              <a:t>(	emp_id int,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name map&lt;string, string&gt;,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job struct&lt;doj: date, </a:t>
            </a:r>
            <a:endParaRPr sz="900">
              <a:latin typeface="Roboto"/>
              <a:ea typeface="Roboto"/>
              <a:cs typeface="Roboto"/>
              <a:sym typeface="Roboto"/>
            </a:endParaRPr>
          </a:p>
          <a:p>
            <a:pPr indent="457200" lvl="0" marL="457200" rtl="0" algn="l">
              <a:lnSpc>
                <a:spcPct val="115000"/>
              </a:lnSpc>
              <a:spcBef>
                <a:spcPts val="0"/>
              </a:spcBef>
              <a:spcAft>
                <a:spcPts val="0"/>
              </a:spcAft>
              <a:buNone/>
            </a:pPr>
            <a:r>
              <a:rPr lang="en" sz="900">
                <a:latin typeface="Roboto"/>
                <a:ea typeface="Roboto"/>
                <a:cs typeface="Roboto"/>
                <a:sym typeface="Roboto"/>
              </a:rPr>
              <a:t>     job_id: int, </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salary: float, </a:t>
            </a:r>
            <a:endParaRPr sz="900">
              <a:latin typeface="Roboto"/>
              <a:ea typeface="Roboto"/>
              <a:cs typeface="Roboto"/>
              <a:sym typeface="Roboto"/>
            </a:endParaRPr>
          </a:p>
          <a:p>
            <a:pPr indent="0" lvl="0" marL="914400" rtl="0" algn="l">
              <a:lnSpc>
                <a:spcPct val="115000"/>
              </a:lnSpc>
              <a:spcBef>
                <a:spcPts val="0"/>
              </a:spcBef>
              <a:spcAft>
                <a:spcPts val="0"/>
              </a:spcAft>
              <a:buNone/>
            </a:pPr>
            <a:r>
              <a:rPr lang="en" sz="900">
                <a:latin typeface="Roboto"/>
                <a:ea typeface="Roboto"/>
                <a:cs typeface="Roboto"/>
                <a:sym typeface="Roboto"/>
              </a:rPr>
              <a:t>     manager_id: int, </a:t>
            </a:r>
            <a:endParaRPr sz="900">
              <a:latin typeface="Roboto"/>
              <a:ea typeface="Roboto"/>
              <a:cs typeface="Roboto"/>
              <a:sym typeface="Roboto"/>
            </a:endParaRPr>
          </a:p>
          <a:p>
            <a:pPr indent="0" lvl="0" marL="914400" rtl="0" algn="l">
              <a:lnSpc>
                <a:spcPct val="115000"/>
              </a:lnSpc>
              <a:spcBef>
                <a:spcPts val="0"/>
              </a:spcBef>
              <a:spcAft>
                <a:spcPts val="0"/>
              </a:spcAft>
              <a:buNone/>
            </a:pPr>
            <a:r>
              <a:rPr lang="en" sz="900">
                <a:latin typeface="Roboto"/>
                <a:ea typeface="Roboto"/>
                <a:cs typeface="Roboto"/>
                <a:sym typeface="Roboto"/>
              </a:rPr>
              <a:t>     dep_id: int&gt;,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	team array&lt;int&gt;</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a:t>
            </a:r>
            <a:endParaRPr sz="900">
              <a:latin typeface="Roboto"/>
              <a:ea typeface="Roboto"/>
              <a:cs typeface="Roboto"/>
              <a:sym typeface="Roboto"/>
            </a:endParaRPr>
          </a:p>
        </p:txBody>
      </p:sp>
      <p:sp>
        <p:nvSpPr>
          <p:cNvPr id="258" name="Google Shape;258;p30"/>
          <p:cNvSpPr/>
          <p:nvPr/>
        </p:nvSpPr>
        <p:spPr>
          <a:xfrm>
            <a:off x="2598975" y="4716038"/>
            <a:ext cx="32160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STORED AS TEXTFILE</a:t>
            </a:r>
            <a:endParaRPr sz="900">
              <a:latin typeface="Roboto"/>
              <a:ea typeface="Roboto"/>
              <a:cs typeface="Roboto"/>
              <a:sym typeface="Roboto"/>
            </a:endParaRPr>
          </a:p>
        </p:txBody>
      </p:sp>
      <p:sp>
        <p:nvSpPr>
          <p:cNvPr id="259" name="Google Shape;259;p30"/>
          <p:cNvSpPr/>
          <p:nvPr/>
        </p:nvSpPr>
        <p:spPr>
          <a:xfrm>
            <a:off x="5928000" y="4716038"/>
            <a:ext cx="596700" cy="347400"/>
          </a:xfrm>
          <a:prstGeom prst="roundRect">
            <a:avLst>
              <a:gd fmla="val 16667" name="adj"/>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a:t>
            </a:r>
            <a:endParaRPr sz="9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nvSpPr>
        <p:spPr>
          <a:xfrm>
            <a:off x="311700" y="228540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20">
                <a:solidFill>
                  <a:srgbClr val="FF0000"/>
                </a:solidFill>
                <a:latin typeface="Roboto"/>
                <a:ea typeface="Roboto"/>
                <a:cs typeface="Roboto"/>
                <a:sym typeface="Roboto"/>
              </a:rPr>
              <a:t>Thank You!</a:t>
            </a:r>
            <a:endParaRPr sz="2820">
              <a:solidFill>
                <a:srgbClr val="FF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2895350" y="1732350"/>
            <a:ext cx="3362100" cy="1144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100, John, Davis, 15000, 5000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103, Kamila, Peterson, 22000, 3000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104, Ahmed, </a:t>
            </a:r>
            <a:r>
              <a:rPr lang="en">
                <a:latin typeface="Roboto"/>
                <a:ea typeface="Roboto"/>
                <a:cs typeface="Roboto"/>
                <a:sym typeface="Roboto"/>
              </a:rPr>
              <a:t>Khan, 18000, 35000</a:t>
            </a:r>
            <a:endParaRPr>
              <a:latin typeface="Roboto"/>
              <a:ea typeface="Roboto"/>
              <a:cs typeface="Roboto"/>
              <a:sym typeface="Roboto"/>
            </a:endParaRPr>
          </a:p>
        </p:txBody>
      </p:sp>
      <p:sp>
        <p:nvSpPr>
          <p:cNvPr id="62" name="Google Shape;62;p14"/>
          <p:cNvSpPr txBox="1"/>
          <p:nvPr/>
        </p:nvSpPr>
        <p:spPr>
          <a:xfrm>
            <a:off x="4226840" y="1332100"/>
            <a:ext cx="10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CSV</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2400" y="1391100"/>
            <a:ext cx="8839200" cy="21739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52400" y="1391100"/>
            <a:ext cx="8839200" cy="2173945"/>
          </a:xfrm>
          <a:prstGeom prst="rect">
            <a:avLst/>
          </a:prstGeom>
          <a:noFill/>
          <a:ln>
            <a:noFill/>
          </a:ln>
        </p:spPr>
      </p:pic>
      <p:sp>
        <p:nvSpPr>
          <p:cNvPr id="73" name="Google Shape;73;p16"/>
          <p:cNvSpPr/>
          <p:nvPr/>
        </p:nvSpPr>
        <p:spPr>
          <a:xfrm>
            <a:off x="139150" y="1365761"/>
            <a:ext cx="278400" cy="1599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a:off x="276100" y="123678"/>
            <a:ext cx="589800" cy="466800"/>
          </a:xfrm>
          <a:prstGeom prst="wedgeRoundRectCallout">
            <a:avLst>
              <a:gd fmla="val -53120" name="adj1"/>
              <a:gd fmla="val 210566" name="adj2"/>
              <a:gd fmla="val 0" name="adj3"/>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52400" y="1391100"/>
            <a:ext cx="8839200" cy="2173945"/>
          </a:xfrm>
          <a:prstGeom prst="rect">
            <a:avLst/>
          </a:prstGeom>
          <a:noFill/>
          <a:ln>
            <a:noFill/>
          </a:ln>
        </p:spPr>
      </p:pic>
      <p:sp>
        <p:nvSpPr>
          <p:cNvPr id="80" name="Google Shape;80;p17"/>
          <p:cNvSpPr/>
          <p:nvPr/>
        </p:nvSpPr>
        <p:spPr>
          <a:xfrm>
            <a:off x="139150" y="1365761"/>
            <a:ext cx="278400" cy="1599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a:off x="446175" y="1365761"/>
            <a:ext cx="2208000" cy="159900"/>
          </a:xfrm>
          <a:prstGeom prst="roundRect">
            <a:avLst>
              <a:gd fmla="val 16667" name="adj"/>
            </a:avLst>
          </a:prstGeom>
          <a:no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276100" y="123678"/>
            <a:ext cx="589800" cy="466800"/>
          </a:xfrm>
          <a:prstGeom prst="wedgeRoundRectCallout">
            <a:avLst>
              <a:gd fmla="val -53120" name="adj1"/>
              <a:gd fmla="val 210566" name="adj2"/>
              <a:gd fmla="val 0" name="adj3"/>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a:t>
            </a:r>
            <a:endParaRPr sz="1200">
              <a:latin typeface="Roboto"/>
              <a:ea typeface="Roboto"/>
              <a:cs typeface="Roboto"/>
              <a:sym typeface="Roboto"/>
            </a:endParaRPr>
          </a:p>
        </p:txBody>
      </p:sp>
      <p:sp>
        <p:nvSpPr>
          <p:cNvPr id="83" name="Google Shape;83;p17"/>
          <p:cNvSpPr/>
          <p:nvPr/>
        </p:nvSpPr>
        <p:spPr>
          <a:xfrm>
            <a:off x="1201575" y="147228"/>
            <a:ext cx="589800" cy="466800"/>
          </a:xfrm>
          <a:prstGeom prst="wedgeRoundRectCallout">
            <a:avLst>
              <a:gd fmla="val -53120" name="adj1"/>
              <a:gd fmla="val 210566" name="adj2"/>
              <a:gd fmla="val 0" name="adj3"/>
            </a:avLst>
          </a:prstGeom>
          <a:no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MAP</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152400" y="1391100"/>
            <a:ext cx="8839200" cy="2173945"/>
          </a:xfrm>
          <a:prstGeom prst="rect">
            <a:avLst/>
          </a:prstGeom>
          <a:noFill/>
          <a:ln>
            <a:noFill/>
          </a:ln>
        </p:spPr>
      </p:pic>
      <p:sp>
        <p:nvSpPr>
          <p:cNvPr id="89" name="Google Shape;89;p18"/>
          <p:cNvSpPr/>
          <p:nvPr/>
        </p:nvSpPr>
        <p:spPr>
          <a:xfrm>
            <a:off x="139150" y="1365761"/>
            <a:ext cx="278400" cy="1599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446175" y="1365761"/>
            <a:ext cx="2208000" cy="159900"/>
          </a:xfrm>
          <a:prstGeom prst="roundRect">
            <a:avLst>
              <a:gd fmla="val 16667" name="adj"/>
            </a:avLst>
          </a:prstGeom>
          <a:no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2682800" y="1365750"/>
            <a:ext cx="2383500" cy="159900"/>
          </a:xfrm>
          <a:prstGeom prst="roundRect">
            <a:avLst>
              <a:gd fmla="val 16667" name="adj"/>
            </a:avLst>
          </a:prstGeom>
          <a:noFill/>
          <a:ln cap="flat" cmpd="sng" w="1905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276100" y="123678"/>
            <a:ext cx="589800" cy="466800"/>
          </a:xfrm>
          <a:prstGeom prst="wedgeRoundRectCallout">
            <a:avLst>
              <a:gd fmla="val -53120" name="adj1"/>
              <a:gd fmla="val 210566" name="adj2"/>
              <a:gd fmla="val 0" name="adj3"/>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a:t>
            </a:r>
            <a:endParaRPr sz="1200">
              <a:latin typeface="Roboto"/>
              <a:ea typeface="Roboto"/>
              <a:cs typeface="Roboto"/>
              <a:sym typeface="Roboto"/>
            </a:endParaRPr>
          </a:p>
        </p:txBody>
      </p:sp>
      <p:sp>
        <p:nvSpPr>
          <p:cNvPr id="93" name="Google Shape;93;p18"/>
          <p:cNvSpPr/>
          <p:nvPr/>
        </p:nvSpPr>
        <p:spPr>
          <a:xfrm>
            <a:off x="1201575" y="147228"/>
            <a:ext cx="589800" cy="466800"/>
          </a:xfrm>
          <a:prstGeom prst="wedgeRoundRectCallout">
            <a:avLst>
              <a:gd fmla="val -53120" name="adj1"/>
              <a:gd fmla="val 210566" name="adj2"/>
              <a:gd fmla="val 0" name="adj3"/>
            </a:avLst>
          </a:prstGeom>
          <a:no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MAP</a:t>
            </a:r>
            <a:endParaRPr sz="1200">
              <a:latin typeface="Roboto"/>
              <a:ea typeface="Roboto"/>
              <a:cs typeface="Roboto"/>
              <a:sym typeface="Roboto"/>
            </a:endParaRPr>
          </a:p>
        </p:txBody>
      </p:sp>
      <p:sp>
        <p:nvSpPr>
          <p:cNvPr id="94" name="Google Shape;94;p18"/>
          <p:cNvSpPr/>
          <p:nvPr/>
        </p:nvSpPr>
        <p:spPr>
          <a:xfrm>
            <a:off x="3054725" y="123675"/>
            <a:ext cx="846600" cy="466800"/>
          </a:xfrm>
          <a:prstGeom prst="wedgeRoundRectCallout">
            <a:avLst>
              <a:gd fmla="val -53120" name="adj1"/>
              <a:gd fmla="val 210566" name="adj2"/>
              <a:gd fmla="val 0" name="adj3"/>
            </a:avLst>
          </a:prstGeom>
          <a:noFill/>
          <a:ln cap="flat" cmpd="sng" w="1905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STRUCT</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152400" y="1391100"/>
            <a:ext cx="8839200" cy="2173945"/>
          </a:xfrm>
          <a:prstGeom prst="rect">
            <a:avLst/>
          </a:prstGeom>
          <a:noFill/>
          <a:ln>
            <a:noFill/>
          </a:ln>
        </p:spPr>
      </p:pic>
      <p:sp>
        <p:nvSpPr>
          <p:cNvPr id="100" name="Google Shape;100;p19"/>
          <p:cNvSpPr/>
          <p:nvPr/>
        </p:nvSpPr>
        <p:spPr>
          <a:xfrm>
            <a:off x="139150" y="1365761"/>
            <a:ext cx="278400" cy="1599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446175" y="1365761"/>
            <a:ext cx="2208000" cy="159900"/>
          </a:xfrm>
          <a:prstGeom prst="roundRect">
            <a:avLst>
              <a:gd fmla="val 16667" name="adj"/>
            </a:avLst>
          </a:prstGeom>
          <a:no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2682800" y="1365750"/>
            <a:ext cx="2383500" cy="159900"/>
          </a:xfrm>
          <a:prstGeom prst="roundRect">
            <a:avLst>
              <a:gd fmla="val 16667" name="adj"/>
            </a:avLst>
          </a:prstGeom>
          <a:noFill/>
          <a:ln cap="flat" cmpd="sng" w="1905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5118350" y="1365750"/>
            <a:ext cx="3792600" cy="159900"/>
          </a:xfrm>
          <a:prstGeom prst="roundRect">
            <a:avLst>
              <a:gd fmla="val 16667" name="adj"/>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276100" y="123678"/>
            <a:ext cx="589800" cy="466800"/>
          </a:xfrm>
          <a:prstGeom prst="wedgeRoundRectCallout">
            <a:avLst>
              <a:gd fmla="val -53120" name="adj1"/>
              <a:gd fmla="val 210566" name="adj2"/>
              <a:gd fmla="val 0" name="adj3"/>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a:t>
            </a:r>
            <a:endParaRPr sz="1200">
              <a:latin typeface="Roboto"/>
              <a:ea typeface="Roboto"/>
              <a:cs typeface="Roboto"/>
              <a:sym typeface="Roboto"/>
            </a:endParaRPr>
          </a:p>
        </p:txBody>
      </p:sp>
      <p:sp>
        <p:nvSpPr>
          <p:cNvPr id="105" name="Google Shape;105;p19"/>
          <p:cNvSpPr/>
          <p:nvPr/>
        </p:nvSpPr>
        <p:spPr>
          <a:xfrm>
            <a:off x="1201575" y="147228"/>
            <a:ext cx="589800" cy="466800"/>
          </a:xfrm>
          <a:prstGeom prst="wedgeRoundRectCallout">
            <a:avLst>
              <a:gd fmla="val -53120" name="adj1"/>
              <a:gd fmla="val 210566" name="adj2"/>
              <a:gd fmla="val 0" name="adj3"/>
            </a:avLst>
          </a:prstGeom>
          <a:no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MAP</a:t>
            </a:r>
            <a:endParaRPr sz="1200">
              <a:latin typeface="Roboto"/>
              <a:ea typeface="Roboto"/>
              <a:cs typeface="Roboto"/>
              <a:sym typeface="Roboto"/>
            </a:endParaRPr>
          </a:p>
        </p:txBody>
      </p:sp>
      <p:sp>
        <p:nvSpPr>
          <p:cNvPr id="106" name="Google Shape;106;p19"/>
          <p:cNvSpPr/>
          <p:nvPr/>
        </p:nvSpPr>
        <p:spPr>
          <a:xfrm>
            <a:off x="3054725" y="123675"/>
            <a:ext cx="846600" cy="466800"/>
          </a:xfrm>
          <a:prstGeom prst="wedgeRoundRectCallout">
            <a:avLst>
              <a:gd fmla="val -53120" name="adj1"/>
              <a:gd fmla="val 210566" name="adj2"/>
              <a:gd fmla="val 0" name="adj3"/>
            </a:avLst>
          </a:prstGeom>
          <a:noFill/>
          <a:ln cap="flat" cmpd="sng" w="1905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STRUCT</a:t>
            </a:r>
            <a:endParaRPr sz="1200">
              <a:latin typeface="Roboto"/>
              <a:ea typeface="Roboto"/>
              <a:cs typeface="Roboto"/>
              <a:sym typeface="Roboto"/>
            </a:endParaRPr>
          </a:p>
        </p:txBody>
      </p:sp>
      <p:sp>
        <p:nvSpPr>
          <p:cNvPr id="107" name="Google Shape;107;p19"/>
          <p:cNvSpPr/>
          <p:nvPr/>
        </p:nvSpPr>
        <p:spPr>
          <a:xfrm>
            <a:off x="5536650" y="85400"/>
            <a:ext cx="846600" cy="466800"/>
          </a:xfrm>
          <a:prstGeom prst="wedgeRoundRectCallout">
            <a:avLst>
              <a:gd fmla="val -53120" name="adj1"/>
              <a:gd fmla="val 210566" name="adj2"/>
              <a:gd fmla="val 0" name="adj3"/>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ARRAY</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152400" y="1391100"/>
            <a:ext cx="8839200" cy="2173945"/>
          </a:xfrm>
          <a:prstGeom prst="rect">
            <a:avLst/>
          </a:prstGeom>
          <a:noFill/>
          <a:ln>
            <a:noFill/>
          </a:ln>
        </p:spPr>
      </p:pic>
      <p:sp>
        <p:nvSpPr>
          <p:cNvPr id="113" name="Google Shape;113;p20"/>
          <p:cNvSpPr/>
          <p:nvPr/>
        </p:nvSpPr>
        <p:spPr>
          <a:xfrm>
            <a:off x="446175" y="1365761"/>
            <a:ext cx="2208000" cy="159900"/>
          </a:xfrm>
          <a:prstGeom prst="roundRect">
            <a:avLst>
              <a:gd fmla="val 16667" name="adj"/>
            </a:avLst>
          </a:prstGeom>
          <a:no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1582200"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a:off x="139150" y="1365761"/>
            <a:ext cx="278400" cy="1599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2682800" y="1365750"/>
            <a:ext cx="2383500" cy="159900"/>
          </a:xfrm>
          <a:prstGeom prst="roundRect">
            <a:avLst>
              <a:gd fmla="val 16667" name="adj"/>
            </a:avLst>
          </a:prstGeom>
          <a:noFill/>
          <a:ln cap="flat" cmpd="sng" w="1905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5118350" y="1365750"/>
            <a:ext cx="3792600" cy="159900"/>
          </a:xfrm>
          <a:prstGeom prst="roundRect">
            <a:avLst>
              <a:gd fmla="val 16667" name="adj"/>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276100" y="123678"/>
            <a:ext cx="589800" cy="466800"/>
          </a:xfrm>
          <a:prstGeom prst="wedgeRoundRectCallout">
            <a:avLst>
              <a:gd fmla="val -53120" name="adj1"/>
              <a:gd fmla="val 210566" name="adj2"/>
              <a:gd fmla="val 0" name="adj3"/>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a:t>
            </a:r>
            <a:endParaRPr sz="1200">
              <a:latin typeface="Roboto"/>
              <a:ea typeface="Roboto"/>
              <a:cs typeface="Roboto"/>
              <a:sym typeface="Roboto"/>
            </a:endParaRPr>
          </a:p>
        </p:txBody>
      </p:sp>
      <p:sp>
        <p:nvSpPr>
          <p:cNvPr id="119" name="Google Shape;119;p20"/>
          <p:cNvSpPr/>
          <p:nvPr/>
        </p:nvSpPr>
        <p:spPr>
          <a:xfrm>
            <a:off x="1201575" y="147228"/>
            <a:ext cx="589800" cy="466800"/>
          </a:xfrm>
          <a:prstGeom prst="wedgeRoundRectCallout">
            <a:avLst>
              <a:gd fmla="val -53120" name="adj1"/>
              <a:gd fmla="val 210566" name="adj2"/>
              <a:gd fmla="val 0" name="adj3"/>
            </a:avLst>
          </a:prstGeom>
          <a:no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MAP</a:t>
            </a:r>
            <a:endParaRPr sz="1200">
              <a:latin typeface="Roboto"/>
              <a:ea typeface="Roboto"/>
              <a:cs typeface="Roboto"/>
              <a:sym typeface="Roboto"/>
            </a:endParaRPr>
          </a:p>
        </p:txBody>
      </p:sp>
      <p:sp>
        <p:nvSpPr>
          <p:cNvPr id="120" name="Google Shape;120;p20"/>
          <p:cNvSpPr/>
          <p:nvPr/>
        </p:nvSpPr>
        <p:spPr>
          <a:xfrm>
            <a:off x="3054725" y="123675"/>
            <a:ext cx="846600" cy="466800"/>
          </a:xfrm>
          <a:prstGeom prst="wedgeRoundRectCallout">
            <a:avLst>
              <a:gd fmla="val -53120" name="adj1"/>
              <a:gd fmla="val 210566" name="adj2"/>
              <a:gd fmla="val 0" name="adj3"/>
            </a:avLst>
          </a:prstGeom>
          <a:noFill/>
          <a:ln cap="flat" cmpd="sng" w="1905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STRUCT</a:t>
            </a:r>
            <a:endParaRPr sz="1200">
              <a:latin typeface="Roboto"/>
              <a:ea typeface="Roboto"/>
              <a:cs typeface="Roboto"/>
              <a:sym typeface="Roboto"/>
            </a:endParaRPr>
          </a:p>
        </p:txBody>
      </p:sp>
      <p:sp>
        <p:nvSpPr>
          <p:cNvPr id="121" name="Google Shape;121;p20"/>
          <p:cNvSpPr/>
          <p:nvPr/>
        </p:nvSpPr>
        <p:spPr>
          <a:xfrm>
            <a:off x="5536650" y="85400"/>
            <a:ext cx="846600" cy="466800"/>
          </a:xfrm>
          <a:prstGeom prst="wedgeRoundRectCallout">
            <a:avLst>
              <a:gd fmla="val -53120" name="adj1"/>
              <a:gd fmla="val 210566" name="adj2"/>
              <a:gd fmla="val 0" name="adj3"/>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ARRAY</a:t>
            </a:r>
            <a:endParaRPr sz="1200">
              <a:latin typeface="Roboto"/>
              <a:ea typeface="Roboto"/>
              <a:cs typeface="Roboto"/>
              <a:sym typeface="Roboto"/>
            </a:endParaRPr>
          </a:p>
        </p:txBody>
      </p:sp>
      <p:sp>
        <p:nvSpPr>
          <p:cNvPr id="122" name="Google Shape;122;p20"/>
          <p:cNvSpPr/>
          <p:nvPr/>
        </p:nvSpPr>
        <p:spPr>
          <a:xfrm>
            <a:off x="3350261"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3899123"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4442830"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4721861"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5326308"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5596138"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5875169"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6143892"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6417770"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6686493"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6960370"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7234247"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7508124"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7767647"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8046678"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8311355"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8582292"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4177000" y="680300"/>
            <a:ext cx="1149300" cy="355500"/>
          </a:xfrm>
          <a:prstGeom prst="wedgeRectCallout">
            <a:avLst>
              <a:gd fmla="val -67489" name="adj1"/>
              <a:gd fmla="val 137018"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To separate Collection Items</a:t>
            </a:r>
            <a:endParaRPr sz="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1"/>
          <p:cNvPicPr preferRelativeResize="0"/>
          <p:nvPr/>
        </p:nvPicPr>
        <p:blipFill>
          <a:blip r:embed="rId3">
            <a:alphaModFix/>
          </a:blip>
          <a:stretch>
            <a:fillRect/>
          </a:stretch>
        </p:blipFill>
        <p:spPr>
          <a:xfrm>
            <a:off x="152400" y="1391100"/>
            <a:ext cx="8839200" cy="2173945"/>
          </a:xfrm>
          <a:prstGeom prst="rect">
            <a:avLst/>
          </a:prstGeom>
          <a:noFill/>
          <a:ln>
            <a:noFill/>
          </a:ln>
        </p:spPr>
      </p:pic>
      <p:sp>
        <p:nvSpPr>
          <p:cNvPr id="145" name="Google Shape;145;p21"/>
          <p:cNvSpPr/>
          <p:nvPr/>
        </p:nvSpPr>
        <p:spPr>
          <a:xfrm>
            <a:off x="446175" y="1365761"/>
            <a:ext cx="2208000" cy="159900"/>
          </a:xfrm>
          <a:prstGeom prst="roundRect">
            <a:avLst>
              <a:gd fmla="val 16667" name="adj"/>
            </a:avLst>
          </a:prstGeom>
          <a:no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1582200"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139150" y="1365761"/>
            <a:ext cx="278400" cy="1599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2682800" y="1365750"/>
            <a:ext cx="2383500" cy="159900"/>
          </a:xfrm>
          <a:prstGeom prst="roundRect">
            <a:avLst>
              <a:gd fmla="val 16667" name="adj"/>
            </a:avLst>
          </a:prstGeom>
          <a:noFill/>
          <a:ln cap="flat" cmpd="sng" w="1905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5118350" y="1365750"/>
            <a:ext cx="3792600" cy="159900"/>
          </a:xfrm>
          <a:prstGeom prst="roundRect">
            <a:avLst>
              <a:gd fmla="val 16667" name="adj"/>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276100" y="123678"/>
            <a:ext cx="589800" cy="466800"/>
          </a:xfrm>
          <a:prstGeom prst="wedgeRoundRectCallout">
            <a:avLst>
              <a:gd fmla="val -53120" name="adj1"/>
              <a:gd fmla="val 210566" name="adj2"/>
              <a:gd fmla="val 0" name="adj3"/>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a:t>
            </a:r>
            <a:endParaRPr sz="1200">
              <a:latin typeface="Roboto"/>
              <a:ea typeface="Roboto"/>
              <a:cs typeface="Roboto"/>
              <a:sym typeface="Roboto"/>
            </a:endParaRPr>
          </a:p>
        </p:txBody>
      </p:sp>
      <p:sp>
        <p:nvSpPr>
          <p:cNvPr id="151" name="Google Shape;151;p21"/>
          <p:cNvSpPr/>
          <p:nvPr/>
        </p:nvSpPr>
        <p:spPr>
          <a:xfrm>
            <a:off x="1201575" y="147228"/>
            <a:ext cx="589800" cy="466800"/>
          </a:xfrm>
          <a:prstGeom prst="wedgeRoundRectCallout">
            <a:avLst>
              <a:gd fmla="val -53120" name="adj1"/>
              <a:gd fmla="val 210566" name="adj2"/>
              <a:gd fmla="val 0" name="adj3"/>
            </a:avLst>
          </a:prstGeom>
          <a:no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MAP</a:t>
            </a:r>
            <a:endParaRPr sz="1200">
              <a:latin typeface="Roboto"/>
              <a:ea typeface="Roboto"/>
              <a:cs typeface="Roboto"/>
              <a:sym typeface="Roboto"/>
            </a:endParaRPr>
          </a:p>
        </p:txBody>
      </p:sp>
      <p:sp>
        <p:nvSpPr>
          <p:cNvPr id="152" name="Google Shape;152;p21"/>
          <p:cNvSpPr/>
          <p:nvPr/>
        </p:nvSpPr>
        <p:spPr>
          <a:xfrm>
            <a:off x="3054725" y="123675"/>
            <a:ext cx="846600" cy="466800"/>
          </a:xfrm>
          <a:prstGeom prst="wedgeRoundRectCallout">
            <a:avLst>
              <a:gd fmla="val -53120" name="adj1"/>
              <a:gd fmla="val 210566" name="adj2"/>
              <a:gd fmla="val 0" name="adj3"/>
            </a:avLst>
          </a:prstGeom>
          <a:noFill/>
          <a:ln cap="flat" cmpd="sng" w="1905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STRUCT</a:t>
            </a:r>
            <a:endParaRPr sz="1200">
              <a:latin typeface="Roboto"/>
              <a:ea typeface="Roboto"/>
              <a:cs typeface="Roboto"/>
              <a:sym typeface="Roboto"/>
            </a:endParaRPr>
          </a:p>
        </p:txBody>
      </p:sp>
      <p:sp>
        <p:nvSpPr>
          <p:cNvPr id="153" name="Google Shape;153;p21"/>
          <p:cNvSpPr/>
          <p:nvPr/>
        </p:nvSpPr>
        <p:spPr>
          <a:xfrm>
            <a:off x="5536650" y="85400"/>
            <a:ext cx="846600" cy="466800"/>
          </a:xfrm>
          <a:prstGeom prst="wedgeRoundRectCallout">
            <a:avLst>
              <a:gd fmla="val -53120" name="adj1"/>
              <a:gd fmla="val 210566" name="adj2"/>
              <a:gd fmla="val 0" name="adj3"/>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ARRAY</a:t>
            </a:r>
            <a:endParaRPr sz="1200">
              <a:latin typeface="Roboto"/>
              <a:ea typeface="Roboto"/>
              <a:cs typeface="Roboto"/>
              <a:sym typeface="Roboto"/>
            </a:endParaRPr>
          </a:p>
        </p:txBody>
      </p:sp>
      <p:sp>
        <p:nvSpPr>
          <p:cNvPr id="154" name="Google Shape;154;p21"/>
          <p:cNvSpPr/>
          <p:nvPr/>
        </p:nvSpPr>
        <p:spPr>
          <a:xfrm>
            <a:off x="3350261"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3899123"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4442830"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4721861"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5326308"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5596138"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5875169"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6143892"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6417770"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6686493"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6960370"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7234247"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7508124"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7767647"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8046678"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8311355"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8582292" y="1365750"/>
            <a:ext cx="82500" cy="15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2268000" y="1365750"/>
            <a:ext cx="82500" cy="1599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1114692" y="1365750"/>
            <a:ext cx="82500" cy="1599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4177000" y="680300"/>
            <a:ext cx="1149300" cy="355500"/>
          </a:xfrm>
          <a:prstGeom prst="wedgeRectCallout">
            <a:avLst>
              <a:gd fmla="val -67489" name="adj1"/>
              <a:gd fmla="val 137018"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To separate Collection Items</a:t>
            </a:r>
            <a:endParaRPr sz="800">
              <a:latin typeface="Roboto"/>
              <a:ea typeface="Roboto"/>
              <a:cs typeface="Roboto"/>
              <a:sym typeface="Roboto"/>
            </a:endParaRPr>
          </a:p>
        </p:txBody>
      </p:sp>
      <p:sp>
        <p:nvSpPr>
          <p:cNvPr id="174" name="Google Shape;174;p21"/>
          <p:cNvSpPr/>
          <p:nvPr/>
        </p:nvSpPr>
        <p:spPr>
          <a:xfrm>
            <a:off x="1489450" y="737000"/>
            <a:ext cx="1231800" cy="298800"/>
          </a:xfrm>
          <a:prstGeom prst="wedgeRectCallout">
            <a:avLst>
              <a:gd fmla="val -71757" name="adj1"/>
              <a:gd fmla="val 158701" name="adj2"/>
            </a:avLst>
          </a:prstGeom>
          <a:no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To separate MAP keys from values</a:t>
            </a:r>
            <a:endParaRPr sz="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