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Lst>
  <p:sldSz cy="5143500" cx="9144000"/>
  <p:notesSz cx="6858000" cy="9144000"/>
  <p:embeddedFontLst>
    <p:embeddedFont>
      <p:font typeface="Roboto"/>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32887C4-71CD-43E0-8456-AD38417B5E75}">
  <a:tblStyle styleId="{832887C4-71CD-43E0-8456-AD38417B5E75}"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Roboto-regular.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oboto-italic.fntdata"/><Relationship Id="rId30" Type="http://schemas.openxmlformats.org/officeDocument/2006/relationships/font" Target="fonts/Roboto-bold.fntdata"/><Relationship Id="rId11" Type="http://schemas.openxmlformats.org/officeDocument/2006/relationships/slide" Target="slides/slide5.xml"/><Relationship Id="rId10" Type="http://schemas.openxmlformats.org/officeDocument/2006/relationships/slide" Target="slides/slide4.xml"/><Relationship Id="rId32" Type="http://schemas.openxmlformats.org/officeDocument/2006/relationships/font" Target="fonts/Roboto-boldItalic.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gbc5d14b64a_0_2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gbc5d14b64a_0_2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Hi and welcome back.</a:t>
            </a:r>
            <a:endParaRPr sz="1500"/>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10b8312c0c8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10b8312c0c8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Where the data is stored within the table directory in the Hive warehouse while the metadata of the table is stored in the Hive metastore…</a:t>
            </a:r>
            <a:endParaRPr sz="1400"/>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10b8312c0c8_0_4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10b8312c0c8_0_4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Is known as a Managed table. The table we created so far in Hive in our practicals was actually a kind of managed table.</a:t>
            </a:r>
            <a:endParaRPr sz="1400"/>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10b8312c0c8_0_2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10b8312c0c8_0_2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Now, besides the managed tables, Hive also has a second type of table known as…</a:t>
            </a:r>
            <a:endParaRPr sz="1400"/>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10b8312c0c8_0_2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10b8312c0c8_0_2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External tables. Lets look at what those are and how they are different from managed tables.</a:t>
            </a:r>
            <a:endParaRPr sz="1400"/>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10b8312c0c8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10b8312c0c8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Now, it doesn’t have to be that the data that is to be used in a Hive table has to reside inside the Hive warehouse directory. We can actually use data that is placed in a different location as well.</a:t>
            </a:r>
            <a:endParaRPr sz="1400"/>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10b8312c0c8_0_4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10b8312c0c8_0_4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For example, we can read data from a different directory in HDFS outside of the Hive warehouse.</a:t>
            </a:r>
            <a:endParaRPr sz="1400"/>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10b8312c0c8_0_2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10b8312c0c8_0_2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Like the repository directory over here which isn’t a part of the hive warehouse. Now, any table in Hive that reads data from an external source, apart from the Hive warehouse is known as…</a:t>
            </a:r>
            <a:endParaRPr sz="1400"/>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10b8312c0c8_0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10b8312c0c8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An external table. The metadata for these tables is still stored in the Hive metastore, however their data is stored outside of Hive warehouse which could be an HDFS directory, a file located on the cloud, etc.</a:t>
            </a:r>
            <a:endParaRPr sz="1400"/>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10b8312c0c8_0_3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10b8312c0c8_0_3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Now, the difference between managed tables and external tables is that…</a:t>
            </a:r>
            <a:endParaRPr sz="1400"/>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g10b8312c0c8_0_3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8" name="Google Shape;388;g10b8312c0c8_0_3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Whenever we drop a managed table…</a:t>
            </a:r>
            <a:endParaRPr sz="1400"/>
          </a:p>
          <a:p>
            <a:pPr indent="0" lvl="0" marL="0" rtl="0" algn="l">
              <a:spcBef>
                <a:spcPts val="0"/>
              </a:spcBef>
              <a:spcAft>
                <a:spcPts val="0"/>
              </a:spcAft>
              <a:buNone/>
            </a:pPr>
            <a:r>
              <a:rPr lang="en" sz="1400"/>
              <a:t>&lt;&lt;click&gt;&gt;</a:t>
            </a:r>
            <a:endParaRPr sz="1400"/>
          </a:p>
          <a:p>
            <a:pPr indent="0" lvl="0" marL="0" rtl="0" algn="l">
              <a:spcBef>
                <a:spcPts val="0"/>
              </a:spcBef>
              <a:spcAft>
                <a:spcPts val="0"/>
              </a:spcAft>
              <a:buNone/>
            </a:pPr>
            <a:r>
              <a:rPr lang="en" sz="1400"/>
              <a:t>Not only is its metadata deleted, but also its data, which is stored in the Hive warehouse. This way Hive assumes total control over the table and its data.</a:t>
            </a:r>
            <a:endParaRPr sz="1400"/>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10b8312c038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10b8312c038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In Hive there are actually two kinds of tables.</a:t>
            </a:r>
            <a:endParaRPr sz="1400"/>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g10b8312c0c8_0_3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9" name="Google Shape;429;g10b8312c0c8_0_3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Whereas, in case of an </a:t>
            </a:r>
            <a:r>
              <a:rPr lang="en" sz="1400"/>
              <a:t>external</a:t>
            </a:r>
            <a:r>
              <a:rPr lang="en" sz="1400"/>
              <a:t> table, when we drop the table…</a:t>
            </a:r>
            <a:endParaRPr sz="1400"/>
          </a:p>
          <a:p>
            <a:pPr indent="0" lvl="0" marL="0" rtl="0" algn="l">
              <a:spcBef>
                <a:spcPts val="0"/>
              </a:spcBef>
              <a:spcAft>
                <a:spcPts val="0"/>
              </a:spcAft>
              <a:buNone/>
            </a:pPr>
            <a:r>
              <a:rPr lang="en" sz="1400"/>
              <a:t>&lt;&lt;click&gt;&gt;</a:t>
            </a:r>
            <a:endParaRPr sz="1400"/>
          </a:p>
          <a:p>
            <a:pPr indent="0" lvl="0" marL="0" rtl="0" algn="l">
              <a:spcBef>
                <a:spcPts val="0"/>
              </a:spcBef>
              <a:spcAft>
                <a:spcPts val="0"/>
              </a:spcAft>
              <a:buNone/>
            </a:pPr>
            <a:r>
              <a:rPr lang="en" sz="1400"/>
              <a:t>Only the metadata of the table is deleted. The data which was stored in the table stays intact where its resides. This way, we can have the data independent of Hive.</a:t>
            </a:r>
            <a:endParaRPr sz="1400"/>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g10b8312c0c8_0_4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4" name="Google Shape;464;g10b8312c0c8_0_4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So, lets summarise the difference between these two tables.</a:t>
            </a:r>
            <a:endParaRPr sz="1400"/>
          </a:p>
          <a:p>
            <a:pPr indent="0" lvl="0" marL="0" rtl="0" algn="l">
              <a:spcBef>
                <a:spcPts val="0"/>
              </a:spcBef>
              <a:spcAft>
                <a:spcPts val="0"/>
              </a:spcAft>
              <a:buNone/>
            </a:pPr>
            <a:r>
              <a:rPr lang="en" sz="1400"/>
              <a:t>&lt;&lt;click&gt;&gt;</a:t>
            </a:r>
            <a:endParaRPr sz="1400"/>
          </a:p>
          <a:p>
            <a:pPr indent="0" lvl="0" marL="0" rtl="0" algn="l">
              <a:spcBef>
                <a:spcPts val="0"/>
              </a:spcBef>
              <a:spcAft>
                <a:spcPts val="0"/>
              </a:spcAft>
              <a:buNone/>
            </a:pPr>
            <a:r>
              <a:rPr lang="en" sz="1400"/>
              <a:t>Managed tables have their metadata store in the metastore and their data is stored in the Hive warehouse.</a:t>
            </a:r>
            <a:endParaRPr sz="1400"/>
          </a:p>
          <a:p>
            <a:pPr indent="0" lvl="0" marL="0" rtl="0" algn="l">
              <a:spcBef>
                <a:spcPts val="0"/>
              </a:spcBef>
              <a:spcAft>
                <a:spcPts val="0"/>
              </a:spcAft>
              <a:buNone/>
            </a:pPr>
            <a:r>
              <a:rPr lang="en" sz="1400"/>
              <a:t>&lt;&lt;click&gt;&gt;</a:t>
            </a:r>
            <a:endParaRPr sz="1400"/>
          </a:p>
          <a:p>
            <a:pPr indent="0" lvl="0" marL="0" rtl="0" algn="l">
              <a:spcBef>
                <a:spcPts val="0"/>
              </a:spcBef>
              <a:spcAft>
                <a:spcPts val="0"/>
              </a:spcAft>
              <a:buNone/>
            </a:pPr>
            <a:r>
              <a:rPr lang="en" sz="1400"/>
              <a:t>Whereas for external tables, their metadata is stored in the metastore. But their data is stored outside of the HIve warehouse.</a:t>
            </a:r>
            <a:endParaRPr sz="1400"/>
          </a:p>
          <a:p>
            <a:pPr indent="0" lvl="0" marL="0" rtl="0" algn="l">
              <a:spcBef>
                <a:spcPts val="0"/>
              </a:spcBef>
              <a:spcAft>
                <a:spcPts val="0"/>
              </a:spcAft>
              <a:buNone/>
            </a:pPr>
            <a:r>
              <a:rPr lang="en" sz="1400"/>
              <a:t>&lt;&lt;click&gt;&gt;</a:t>
            </a:r>
            <a:endParaRPr sz="1400"/>
          </a:p>
          <a:p>
            <a:pPr indent="0" lvl="0" marL="0" rtl="0" algn="l">
              <a:spcBef>
                <a:spcPts val="0"/>
              </a:spcBef>
              <a:spcAft>
                <a:spcPts val="0"/>
              </a:spcAft>
              <a:buNone/>
            </a:pPr>
            <a:r>
              <a:rPr lang="en" sz="1400"/>
              <a:t>Whenever we drop a managed table, the table schema as well as the data is deleted.</a:t>
            </a:r>
            <a:endParaRPr sz="1400"/>
          </a:p>
          <a:p>
            <a:pPr indent="0" lvl="0" marL="0" rtl="0" algn="l">
              <a:spcBef>
                <a:spcPts val="0"/>
              </a:spcBef>
              <a:spcAft>
                <a:spcPts val="0"/>
              </a:spcAft>
              <a:buNone/>
            </a:pPr>
            <a:r>
              <a:rPr lang="en" sz="1400"/>
              <a:t>&lt;&lt;click&gt;&gt;</a:t>
            </a:r>
            <a:endParaRPr sz="1400"/>
          </a:p>
          <a:p>
            <a:pPr indent="0" lvl="0" marL="0" rtl="0" algn="l">
              <a:spcBef>
                <a:spcPts val="0"/>
              </a:spcBef>
              <a:spcAft>
                <a:spcPts val="0"/>
              </a:spcAft>
              <a:buNone/>
            </a:pPr>
            <a:r>
              <a:rPr lang="en" sz="1400"/>
              <a:t>While in case of external </a:t>
            </a:r>
            <a:r>
              <a:rPr lang="en" sz="1400"/>
              <a:t>table</a:t>
            </a:r>
            <a:r>
              <a:rPr lang="en" sz="1400"/>
              <a:t>, only the metadata of table is deleted. The data remains intact.</a:t>
            </a:r>
            <a:endParaRPr sz="1400"/>
          </a:p>
          <a:p>
            <a:pPr indent="0" lvl="0" marL="0" rtl="0" algn="l">
              <a:spcBef>
                <a:spcPts val="0"/>
              </a:spcBef>
              <a:spcAft>
                <a:spcPts val="0"/>
              </a:spcAft>
              <a:buNone/>
            </a:pPr>
            <a:r>
              <a:rPr lang="en" sz="1400"/>
              <a:t>&lt;&lt;click&gt;&gt;</a:t>
            </a:r>
            <a:endParaRPr sz="1400"/>
          </a:p>
          <a:p>
            <a:pPr indent="0" lvl="0" marL="0" rtl="0" algn="l">
              <a:spcBef>
                <a:spcPts val="0"/>
              </a:spcBef>
              <a:spcAft>
                <a:spcPts val="0"/>
              </a:spcAft>
              <a:buNone/>
            </a:pPr>
            <a:r>
              <a:rPr lang="en" sz="1400"/>
              <a:t>And so managed tables are more useful when we want Hive to have total control of the table, that is, when the data is only going to be used by Hive.</a:t>
            </a:r>
            <a:endParaRPr sz="1400"/>
          </a:p>
          <a:p>
            <a:pPr indent="0" lvl="0" marL="0" rtl="0" algn="l">
              <a:spcBef>
                <a:spcPts val="0"/>
              </a:spcBef>
              <a:spcAft>
                <a:spcPts val="0"/>
              </a:spcAft>
              <a:buNone/>
            </a:pPr>
            <a:r>
              <a:rPr lang="en" sz="1400"/>
              <a:t>&lt;&lt;click&gt;&gt;</a:t>
            </a:r>
            <a:endParaRPr sz="1400"/>
          </a:p>
          <a:p>
            <a:pPr indent="0" lvl="0" marL="0" rtl="0" algn="l">
              <a:spcBef>
                <a:spcPts val="0"/>
              </a:spcBef>
              <a:spcAft>
                <a:spcPts val="0"/>
              </a:spcAft>
              <a:buNone/>
            </a:pPr>
            <a:r>
              <a:rPr lang="en" sz="1400"/>
              <a:t> But if the data is also being used by other tools like Spark or Pig, then we can create an external table so that we can simply refer the data.</a:t>
            </a:r>
            <a:endParaRPr sz="1400"/>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7" name="Shape 477"/>
        <p:cNvGrpSpPr/>
        <p:nvPr/>
      </p:nvGrpSpPr>
      <p:grpSpPr>
        <a:xfrm>
          <a:off x="0" y="0"/>
          <a:ext cx="0" cy="0"/>
          <a:chOff x="0" y="0"/>
          <a:chExt cx="0" cy="0"/>
        </a:xfrm>
      </p:grpSpPr>
      <p:sp>
        <p:nvSpPr>
          <p:cNvPr id="478" name="Google Shape;478;gd4e1845088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9" name="Google Shape;479;gd4e1845088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So i hope this helped you understand the difference between the two kinds of tables we have in Hive. Up next we will try to create an external table in Hive. I’ll see you there. Thank you.</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10b8312c0c8_0_2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10b8312c0c8_0_2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The first type are the Managed tables. Lets first talk about managed tables.</a:t>
            </a:r>
            <a:endParaRPr sz="1400"/>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10b8312c0c8_0_2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10b8312c0c8_0_2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We know that the Hive </a:t>
            </a:r>
            <a:r>
              <a:rPr lang="en" sz="1400"/>
              <a:t>architecture</a:t>
            </a:r>
            <a:r>
              <a:rPr lang="en" sz="1400"/>
              <a:t> has two parts - one is the Hive core components and the other is the Hadoop part which consists of HDFS.</a:t>
            </a:r>
            <a:endParaRPr sz="1400"/>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10b8312c0c8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10b8312c0c8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Now, Hive contains a metastore, which is nothing but a relational database that stores the metadata about the tables in Hive. While any data which is stored in these tables is…</a:t>
            </a:r>
            <a:endParaRPr sz="1400"/>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10b8312c0c8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10b8312c0c8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Actually stored in the HDFS is a special directory called the Hive warehouse. Now, whenever we create a database in Hive…</a:t>
            </a:r>
            <a:endParaRPr sz="1400"/>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0b8312c0c8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0b8312c0c8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A new directory is created for that database inside the Hive warehouse. For example, we have two database directories over here - </a:t>
            </a:r>
            <a:r>
              <a:rPr lang="en" sz="1400"/>
              <a:t>Company</a:t>
            </a:r>
            <a:r>
              <a:rPr lang="en" sz="1400"/>
              <a:t> dot db and Retailer dot db. Now, whenever we create any table in Hive…</a:t>
            </a:r>
            <a:endParaRPr sz="1400"/>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10b8312c0c8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10b8312c0c8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A new directory is created for it inside the respective database directory. Like we have the emp and dep table directories inside the company database. And any data that is to be stored </a:t>
            </a:r>
            <a:r>
              <a:rPr lang="en" sz="1400"/>
              <a:t>within</a:t>
            </a:r>
            <a:r>
              <a:rPr lang="en" sz="1400"/>
              <a:t> these tables is actually…</a:t>
            </a:r>
            <a:endParaRPr sz="1400"/>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0b8312c0c8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10b8312c0c8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Stored inside these table directories. So, for any table in Hive…</a:t>
            </a:r>
            <a:endParaRPr sz="14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 name="Shape 10"/>
        <p:cNvGrpSpPr/>
        <p:nvPr/>
      </p:nvGrpSpPr>
      <p:grpSpPr>
        <a:xfrm>
          <a:off x="0" y="0"/>
          <a:ext cx="0" cy="0"/>
          <a:chOff x="0" y="0"/>
          <a:chExt cx="0" cy="0"/>
        </a:xfrm>
      </p:grpSpPr>
      <p:sp>
        <p:nvSpPr>
          <p:cNvPr id="11" name="Google Shape;11;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2" name="Google Shape;12;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8" name="Google Shape;48;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4" name="Shape 14"/>
        <p:cNvGrpSpPr/>
        <p:nvPr/>
      </p:nvGrpSpPr>
      <p:grpSpPr>
        <a:xfrm>
          <a:off x="0" y="0"/>
          <a:ext cx="0" cy="0"/>
          <a:chOff x="0" y="0"/>
          <a:chExt cx="0" cy="0"/>
        </a:xfrm>
      </p:grpSpPr>
      <p:sp>
        <p:nvSpPr>
          <p:cNvPr id="15" name="Google Shape;15;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pic>
        <p:nvPicPr>
          <p:cNvPr id="18" name="Google Shape;18;p4"/>
          <p:cNvPicPr preferRelativeResize="0"/>
          <p:nvPr/>
        </p:nvPicPr>
        <p:blipFill>
          <a:blip r:embed="rId2">
            <a:alphaModFix/>
          </a:blip>
          <a:stretch>
            <a:fillRect/>
          </a:stretch>
        </p:blipFill>
        <p:spPr>
          <a:xfrm>
            <a:off x="0" y="0"/>
            <a:ext cx="9144000" cy="5143500"/>
          </a:xfrm>
          <a:prstGeom prst="rect">
            <a:avLst/>
          </a:prstGeom>
          <a:noFill/>
          <a:ln>
            <a:noFill/>
          </a:ln>
        </p:spPr>
      </p:pic>
      <p:sp>
        <p:nvSpPr>
          <p:cNvPr id="19" name="Google Shape;19;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0" name="Google Shape;20;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1" name="Google Shape;21;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2" name="Shape 22"/>
        <p:cNvGrpSpPr/>
        <p:nvPr/>
      </p:nvGrpSpPr>
      <p:grpSpPr>
        <a:xfrm>
          <a:off x="0" y="0"/>
          <a:ext cx="0" cy="0"/>
          <a:chOff x="0" y="0"/>
          <a:chExt cx="0" cy="0"/>
        </a:xfrm>
      </p:grpSpPr>
      <p:sp>
        <p:nvSpPr>
          <p:cNvPr id="23" name="Google Shape;23;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4" name="Google Shape;24;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9" name="Google Shape;29;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0" name="Shape 30"/>
        <p:cNvGrpSpPr/>
        <p:nvPr/>
      </p:nvGrpSpPr>
      <p:grpSpPr>
        <a:xfrm>
          <a:off x="0" y="0"/>
          <a:ext cx="0" cy="0"/>
          <a:chOff x="0" y="0"/>
          <a:chExt cx="0" cy="0"/>
        </a:xfrm>
      </p:grpSpPr>
      <p:sp>
        <p:nvSpPr>
          <p:cNvPr id="31" name="Google Shape;31;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2" name="Google Shape;32;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4" name="Shape 34"/>
        <p:cNvGrpSpPr/>
        <p:nvPr/>
      </p:nvGrpSpPr>
      <p:grpSpPr>
        <a:xfrm>
          <a:off x="0" y="0"/>
          <a:ext cx="0" cy="0"/>
          <a:chOff x="0" y="0"/>
          <a:chExt cx="0" cy="0"/>
        </a:xfrm>
      </p:grpSpPr>
      <p:sp>
        <p:nvSpPr>
          <p:cNvPr id="35" name="Google Shape;35;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6" name="Google Shape;36;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7" name="Shape 37"/>
        <p:cNvGrpSpPr/>
        <p:nvPr/>
      </p:nvGrpSpPr>
      <p:grpSpPr>
        <a:xfrm>
          <a:off x="0" y="0"/>
          <a:ext cx="0" cy="0"/>
          <a:chOff x="0" y="0"/>
          <a:chExt cx="0" cy="0"/>
        </a:xfrm>
      </p:grpSpPr>
      <p:sp>
        <p:nvSpPr>
          <p:cNvPr id="38" name="Google Shape;38;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0" name="Google Shape;40;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1" name="Google Shape;41;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ctr">
              <a:spcBef>
                <a:spcPts val="0"/>
              </a:spcBef>
              <a:spcAft>
                <a:spcPts val="0"/>
              </a:spcAft>
              <a:buClr>
                <a:srgbClr val="FF0000"/>
              </a:buClr>
              <a:buSzPts val="2800"/>
              <a:buFont typeface="Roboto"/>
              <a:buNone/>
              <a:defRPr sz="2800">
                <a:solidFill>
                  <a:srgbClr val="FF0000"/>
                </a:solidFill>
                <a:latin typeface="Roboto"/>
                <a:ea typeface="Roboto"/>
                <a:cs typeface="Roboto"/>
                <a:sym typeface="Roboto"/>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SzPts val="1800"/>
              <a:buFont typeface="Roboto"/>
              <a:buChar char="●"/>
              <a:defRPr sz="1800">
                <a:latin typeface="Roboto"/>
                <a:ea typeface="Roboto"/>
                <a:cs typeface="Roboto"/>
                <a:sym typeface="Roboto"/>
              </a:defRPr>
            </a:lvl1pPr>
            <a:lvl2pPr indent="-317500" lvl="1" marL="914400">
              <a:lnSpc>
                <a:spcPct val="115000"/>
              </a:lnSpc>
              <a:spcBef>
                <a:spcPts val="0"/>
              </a:spcBef>
              <a:spcAft>
                <a:spcPts val="0"/>
              </a:spcAft>
              <a:buSzPts val="1400"/>
              <a:buFont typeface="Roboto"/>
              <a:buChar char="○"/>
              <a:defRPr>
                <a:latin typeface="Roboto"/>
                <a:ea typeface="Roboto"/>
                <a:cs typeface="Roboto"/>
                <a:sym typeface="Roboto"/>
              </a:defRPr>
            </a:lvl2pPr>
            <a:lvl3pPr indent="-317500" lvl="2" marL="1371600">
              <a:lnSpc>
                <a:spcPct val="115000"/>
              </a:lnSpc>
              <a:spcBef>
                <a:spcPts val="0"/>
              </a:spcBef>
              <a:spcAft>
                <a:spcPts val="0"/>
              </a:spcAft>
              <a:buSzPts val="1400"/>
              <a:buFont typeface="Roboto"/>
              <a:buChar char="■"/>
              <a:defRPr>
                <a:latin typeface="Roboto"/>
                <a:ea typeface="Roboto"/>
                <a:cs typeface="Roboto"/>
                <a:sym typeface="Roboto"/>
              </a:defRPr>
            </a:lvl3pPr>
            <a:lvl4pPr indent="-317500" lvl="3" marL="1828800">
              <a:lnSpc>
                <a:spcPct val="115000"/>
              </a:lnSpc>
              <a:spcBef>
                <a:spcPts val="0"/>
              </a:spcBef>
              <a:spcAft>
                <a:spcPts val="0"/>
              </a:spcAft>
              <a:buSzPts val="1400"/>
              <a:buFont typeface="Roboto"/>
              <a:buChar char="●"/>
              <a:defRPr>
                <a:latin typeface="Roboto"/>
                <a:ea typeface="Roboto"/>
                <a:cs typeface="Roboto"/>
                <a:sym typeface="Roboto"/>
              </a:defRPr>
            </a:lvl4pPr>
            <a:lvl5pPr indent="-317500" lvl="4" marL="2286000">
              <a:lnSpc>
                <a:spcPct val="115000"/>
              </a:lnSpc>
              <a:spcBef>
                <a:spcPts val="0"/>
              </a:spcBef>
              <a:spcAft>
                <a:spcPts val="0"/>
              </a:spcAft>
              <a:buSzPts val="1400"/>
              <a:buFont typeface="Roboto"/>
              <a:buChar char="○"/>
              <a:defRPr>
                <a:latin typeface="Roboto"/>
                <a:ea typeface="Roboto"/>
                <a:cs typeface="Roboto"/>
                <a:sym typeface="Roboto"/>
              </a:defRPr>
            </a:lvl5pPr>
            <a:lvl6pPr indent="-317500" lvl="5" marL="2743200">
              <a:lnSpc>
                <a:spcPct val="115000"/>
              </a:lnSpc>
              <a:spcBef>
                <a:spcPts val="0"/>
              </a:spcBef>
              <a:spcAft>
                <a:spcPts val="0"/>
              </a:spcAft>
              <a:buSzPts val="1400"/>
              <a:buFont typeface="Roboto"/>
              <a:buChar char="■"/>
              <a:defRPr>
                <a:latin typeface="Roboto"/>
                <a:ea typeface="Roboto"/>
                <a:cs typeface="Roboto"/>
                <a:sym typeface="Roboto"/>
              </a:defRPr>
            </a:lvl6pPr>
            <a:lvl7pPr indent="-317500" lvl="6" marL="3200400">
              <a:lnSpc>
                <a:spcPct val="115000"/>
              </a:lnSpc>
              <a:spcBef>
                <a:spcPts val="0"/>
              </a:spcBef>
              <a:spcAft>
                <a:spcPts val="0"/>
              </a:spcAft>
              <a:buSzPts val="1400"/>
              <a:buFont typeface="Roboto"/>
              <a:buChar char="●"/>
              <a:defRPr>
                <a:latin typeface="Roboto"/>
                <a:ea typeface="Roboto"/>
                <a:cs typeface="Roboto"/>
                <a:sym typeface="Roboto"/>
              </a:defRPr>
            </a:lvl7pPr>
            <a:lvl8pPr indent="-317500" lvl="7" marL="3657600">
              <a:lnSpc>
                <a:spcPct val="115000"/>
              </a:lnSpc>
              <a:spcBef>
                <a:spcPts val="0"/>
              </a:spcBef>
              <a:spcAft>
                <a:spcPts val="0"/>
              </a:spcAft>
              <a:buSzPts val="1400"/>
              <a:buFont typeface="Roboto"/>
              <a:buChar char="○"/>
              <a:defRPr>
                <a:latin typeface="Roboto"/>
                <a:ea typeface="Roboto"/>
                <a:cs typeface="Roboto"/>
                <a:sym typeface="Roboto"/>
              </a:defRPr>
            </a:lvl8pPr>
            <a:lvl9pPr indent="-317500" lvl="8" marL="4114800">
              <a:lnSpc>
                <a:spcPct val="115000"/>
              </a:lnSpc>
              <a:spcBef>
                <a:spcPts val="0"/>
              </a:spcBef>
              <a:spcAft>
                <a:spcPts val="0"/>
              </a:spcAft>
              <a:buSzPts val="1400"/>
              <a:buFont typeface="Roboto"/>
              <a:buChar char="■"/>
              <a:defRPr>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pic>
        <p:nvPicPr>
          <p:cNvPr id="9" name="Google Shape;9;p1"/>
          <p:cNvPicPr preferRelativeResize="0"/>
          <p:nvPr/>
        </p:nvPicPr>
        <p:blipFill>
          <a:blip r:embed="rId1">
            <a:alphaModFix/>
          </a:blip>
          <a:stretch>
            <a:fillRect/>
          </a:stretch>
        </p:blipFill>
        <p:spPr>
          <a:xfrm>
            <a:off x="7521000" y="4619475"/>
            <a:ext cx="1666700" cy="52402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3"/>
          <p:cNvSpPr txBox="1"/>
          <p:nvPr>
            <p:ph type="title"/>
          </p:nvPr>
        </p:nvSpPr>
        <p:spPr>
          <a:xfrm>
            <a:off x="311700" y="228540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Managed vs External Tables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2"/>
          <p:cNvSpPr/>
          <p:nvPr/>
        </p:nvSpPr>
        <p:spPr>
          <a:xfrm>
            <a:off x="1805875" y="500650"/>
            <a:ext cx="7071900" cy="3986700"/>
          </a:xfrm>
          <a:prstGeom prst="roundRect">
            <a:avLst>
              <a:gd fmla="val 16667" name="adj"/>
            </a:avLst>
          </a:prstGeom>
          <a:solidFill>
            <a:srgbClr val="C9DA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22"/>
          <p:cNvSpPr/>
          <p:nvPr/>
        </p:nvSpPr>
        <p:spPr>
          <a:xfrm>
            <a:off x="2243350" y="1413725"/>
            <a:ext cx="4659900" cy="2677800"/>
          </a:xfrm>
          <a:prstGeom prst="roundRect">
            <a:avLst>
              <a:gd fmla="val 16667" name="adj"/>
            </a:avLst>
          </a:prstGeom>
          <a:solidFill>
            <a:srgbClr val="FCE5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22"/>
          <p:cNvSpPr/>
          <p:nvPr/>
        </p:nvSpPr>
        <p:spPr>
          <a:xfrm>
            <a:off x="2727025" y="2086150"/>
            <a:ext cx="1722300" cy="1120800"/>
          </a:xfrm>
          <a:prstGeom prst="roundRect">
            <a:avLst>
              <a:gd fmla="val 16667" name="adj"/>
            </a:avLst>
          </a:prstGeom>
          <a:solidFill>
            <a:srgbClr val="F4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2"/>
          <p:cNvSpPr/>
          <p:nvPr/>
        </p:nvSpPr>
        <p:spPr>
          <a:xfrm>
            <a:off x="4632025" y="2086150"/>
            <a:ext cx="1722300" cy="1120800"/>
          </a:xfrm>
          <a:prstGeom prst="roundRect">
            <a:avLst>
              <a:gd fmla="val 16667" name="adj"/>
            </a:avLst>
          </a:prstGeom>
          <a:solidFill>
            <a:srgbClr val="F4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22"/>
          <p:cNvSpPr/>
          <p:nvPr/>
        </p:nvSpPr>
        <p:spPr>
          <a:xfrm>
            <a:off x="2962450" y="2440000"/>
            <a:ext cx="502500" cy="436500"/>
          </a:xfrm>
          <a:prstGeom prst="roundRect">
            <a:avLst>
              <a:gd fmla="val 16667" name="adj"/>
            </a:avLst>
          </a:prstGeom>
          <a:solidFill>
            <a:srgbClr val="D0E0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22"/>
          <p:cNvSpPr/>
          <p:nvPr/>
        </p:nvSpPr>
        <p:spPr>
          <a:xfrm>
            <a:off x="133375" y="1540302"/>
            <a:ext cx="1356600" cy="2249400"/>
          </a:xfrm>
          <a:prstGeom prst="roundRect">
            <a:avLst>
              <a:gd fmla="val 16667" name="adj"/>
            </a:avLst>
          </a:prstGeom>
          <a:solidFill>
            <a:srgbClr val="D9D2E9"/>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Hive</a:t>
            </a:r>
            <a:endParaRPr>
              <a:latin typeface="Roboto"/>
              <a:ea typeface="Roboto"/>
              <a:cs typeface="Roboto"/>
              <a:sym typeface="Roboto"/>
            </a:endParaRPr>
          </a:p>
        </p:txBody>
      </p:sp>
      <p:sp>
        <p:nvSpPr>
          <p:cNvPr id="169" name="Google Shape;169;p22"/>
          <p:cNvSpPr/>
          <p:nvPr/>
        </p:nvSpPr>
        <p:spPr>
          <a:xfrm>
            <a:off x="3648250" y="2440000"/>
            <a:ext cx="502500" cy="436500"/>
          </a:xfrm>
          <a:prstGeom prst="roundRect">
            <a:avLst>
              <a:gd fmla="val 16667" name="adj"/>
            </a:avLst>
          </a:prstGeom>
          <a:solidFill>
            <a:srgbClr val="D0E0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22"/>
          <p:cNvSpPr/>
          <p:nvPr/>
        </p:nvSpPr>
        <p:spPr>
          <a:xfrm>
            <a:off x="4867450" y="2440000"/>
            <a:ext cx="502500" cy="436500"/>
          </a:xfrm>
          <a:prstGeom prst="roundRect">
            <a:avLst>
              <a:gd fmla="val 16667" name="adj"/>
            </a:avLst>
          </a:prstGeom>
          <a:solidFill>
            <a:srgbClr val="D0E0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22"/>
          <p:cNvSpPr txBox="1"/>
          <p:nvPr/>
        </p:nvSpPr>
        <p:spPr>
          <a:xfrm>
            <a:off x="3664418" y="1036225"/>
            <a:ext cx="1722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Hive Warehouse</a:t>
            </a:r>
            <a:endParaRPr>
              <a:latin typeface="Roboto"/>
              <a:ea typeface="Roboto"/>
              <a:cs typeface="Roboto"/>
              <a:sym typeface="Roboto"/>
            </a:endParaRPr>
          </a:p>
        </p:txBody>
      </p:sp>
      <p:sp>
        <p:nvSpPr>
          <p:cNvPr id="172" name="Google Shape;172;p22"/>
          <p:cNvSpPr txBox="1"/>
          <p:nvPr/>
        </p:nvSpPr>
        <p:spPr>
          <a:xfrm>
            <a:off x="2767233" y="1715646"/>
            <a:ext cx="1722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Company.db</a:t>
            </a:r>
            <a:endParaRPr>
              <a:latin typeface="Roboto"/>
              <a:ea typeface="Roboto"/>
              <a:cs typeface="Roboto"/>
              <a:sym typeface="Roboto"/>
            </a:endParaRPr>
          </a:p>
        </p:txBody>
      </p:sp>
      <p:sp>
        <p:nvSpPr>
          <p:cNvPr id="173" name="Google Shape;173;p22"/>
          <p:cNvSpPr txBox="1"/>
          <p:nvPr/>
        </p:nvSpPr>
        <p:spPr>
          <a:xfrm>
            <a:off x="4655018" y="1715646"/>
            <a:ext cx="1722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Retailer.db</a:t>
            </a:r>
            <a:endParaRPr>
              <a:latin typeface="Roboto"/>
              <a:ea typeface="Roboto"/>
              <a:cs typeface="Roboto"/>
              <a:sym typeface="Roboto"/>
            </a:endParaRPr>
          </a:p>
        </p:txBody>
      </p:sp>
      <p:sp>
        <p:nvSpPr>
          <p:cNvPr id="174" name="Google Shape;174;p22"/>
          <p:cNvSpPr txBox="1"/>
          <p:nvPr/>
        </p:nvSpPr>
        <p:spPr>
          <a:xfrm>
            <a:off x="2919630" y="2132041"/>
            <a:ext cx="5763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latin typeface="Roboto"/>
                <a:ea typeface="Roboto"/>
                <a:cs typeface="Roboto"/>
                <a:sym typeface="Roboto"/>
              </a:rPr>
              <a:t>Emp</a:t>
            </a:r>
            <a:endParaRPr sz="1000">
              <a:latin typeface="Roboto"/>
              <a:ea typeface="Roboto"/>
              <a:cs typeface="Roboto"/>
              <a:sym typeface="Roboto"/>
            </a:endParaRPr>
          </a:p>
        </p:txBody>
      </p:sp>
      <p:sp>
        <p:nvSpPr>
          <p:cNvPr id="175" name="Google Shape;175;p22"/>
          <p:cNvSpPr txBox="1"/>
          <p:nvPr/>
        </p:nvSpPr>
        <p:spPr>
          <a:xfrm>
            <a:off x="3605430" y="2132041"/>
            <a:ext cx="5763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latin typeface="Roboto"/>
                <a:ea typeface="Roboto"/>
                <a:cs typeface="Roboto"/>
                <a:sym typeface="Roboto"/>
              </a:rPr>
              <a:t>Dep</a:t>
            </a:r>
            <a:endParaRPr sz="1000">
              <a:latin typeface="Roboto"/>
              <a:ea typeface="Roboto"/>
              <a:cs typeface="Roboto"/>
              <a:sym typeface="Roboto"/>
            </a:endParaRPr>
          </a:p>
        </p:txBody>
      </p:sp>
      <p:sp>
        <p:nvSpPr>
          <p:cNvPr id="176" name="Google Shape;176;p22"/>
          <p:cNvSpPr txBox="1"/>
          <p:nvPr/>
        </p:nvSpPr>
        <p:spPr>
          <a:xfrm>
            <a:off x="4743005" y="2132050"/>
            <a:ext cx="8109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latin typeface="Roboto"/>
                <a:ea typeface="Roboto"/>
                <a:cs typeface="Roboto"/>
                <a:sym typeface="Roboto"/>
              </a:rPr>
              <a:t>Product</a:t>
            </a:r>
            <a:endParaRPr sz="1000">
              <a:latin typeface="Roboto"/>
              <a:ea typeface="Roboto"/>
              <a:cs typeface="Roboto"/>
              <a:sym typeface="Roboto"/>
            </a:endParaRPr>
          </a:p>
        </p:txBody>
      </p:sp>
      <p:sp>
        <p:nvSpPr>
          <p:cNvPr id="177" name="Google Shape;177;p22"/>
          <p:cNvSpPr txBox="1"/>
          <p:nvPr/>
        </p:nvSpPr>
        <p:spPr>
          <a:xfrm>
            <a:off x="4045418" y="121825"/>
            <a:ext cx="1722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HDFS</a:t>
            </a:r>
            <a:endParaRPr>
              <a:latin typeface="Roboto"/>
              <a:ea typeface="Roboto"/>
              <a:cs typeface="Roboto"/>
              <a:sym typeface="Roboto"/>
            </a:endParaRPr>
          </a:p>
        </p:txBody>
      </p:sp>
      <p:sp>
        <p:nvSpPr>
          <p:cNvPr id="178" name="Google Shape;178;p22"/>
          <p:cNvSpPr/>
          <p:nvPr/>
        </p:nvSpPr>
        <p:spPr>
          <a:xfrm>
            <a:off x="3023550" y="2544350"/>
            <a:ext cx="171300" cy="1713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22"/>
          <p:cNvSpPr/>
          <p:nvPr/>
        </p:nvSpPr>
        <p:spPr>
          <a:xfrm>
            <a:off x="3237073" y="2544350"/>
            <a:ext cx="171300" cy="1713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22"/>
          <p:cNvSpPr/>
          <p:nvPr/>
        </p:nvSpPr>
        <p:spPr>
          <a:xfrm>
            <a:off x="3709350" y="2544350"/>
            <a:ext cx="171300" cy="1713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22"/>
          <p:cNvSpPr/>
          <p:nvPr/>
        </p:nvSpPr>
        <p:spPr>
          <a:xfrm>
            <a:off x="3922873" y="2544350"/>
            <a:ext cx="171300" cy="1713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22"/>
          <p:cNvSpPr/>
          <p:nvPr/>
        </p:nvSpPr>
        <p:spPr>
          <a:xfrm>
            <a:off x="4989673" y="2544350"/>
            <a:ext cx="171300" cy="1713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83" name="Google Shape;183;p22"/>
          <p:cNvCxnSpPr>
            <a:stCxn id="168" idx="3"/>
            <a:endCxn id="167" idx="1"/>
          </p:cNvCxnSpPr>
          <p:nvPr/>
        </p:nvCxnSpPr>
        <p:spPr>
          <a:xfrm flipH="1" rot="10800000">
            <a:off x="1489975" y="2658102"/>
            <a:ext cx="1472400" cy="6900"/>
          </a:xfrm>
          <a:prstGeom prst="straightConnector1">
            <a:avLst/>
          </a:prstGeom>
          <a:noFill/>
          <a:ln cap="flat" cmpd="sng" w="19050">
            <a:solidFill>
              <a:schemeClr val="dk2"/>
            </a:solidFill>
            <a:prstDash val="solid"/>
            <a:round/>
            <a:headEnd len="med" w="med" type="triangle"/>
            <a:tailEnd len="med" w="med" type="triangle"/>
          </a:ln>
        </p:spPr>
      </p:cxnSp>
      <p:sp>
        <p:nvSpPr>
          <p:cNvPr id="184" name="Google Shape;184;p22"/>
          <p:cNvSpPr/>
          <p:nvPr/>
        </p:nvSpPr>
        <p:spPr>
          <a:xfrm>
            <a:off x="237838" y="2678976"/>
            <a:ext cx="1147725" cy="693925"/>
          </a:xfrm>
          <a:prstGeom prst="flowChartMagneticDisk">
            <a:avLst/>
          </a:prstGeom>
          <a:solidFill>
            <a:srgbClr val="999999"/>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lt1"/>
                </a:solidFill>
                <a:latin typeface="Roboto"/>
                <a:ea typeface="Roboto"/>
                <a:cs typeface="Roboto"/>
                <a:sym typeface="Roboto"/>
              </a:rPr>
              <a:t>Metastore</a:t>
            </a:r>
            <a:endParaRPr sz="1200">
              <a:solidFill>
                <a:schemeClr val="lt1"/>
              </a:solidFill>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3"/>
          <p:cNvSpPr/>
          <p:nvPr/>
        </p:nvSpPr>
        <p:spPr>
          <a:xfrm>
            <a:off x="1805875" y="500650"/>
            <a:ext cx="7071900" cy="3986700"/>
          </a:xfrm>
          <a:prstGeom prst="roundRect">
            <a:avLst>
              <a:gd fmla="val 16667" name="adj"/>
            </a:avLst>
          </a:prstGeom>
          <a:solidFill>
            <a:srgbClr val="C9DA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23"/>
          <p:cNvSpPr/>
          <p:nvPr/>
        </p:nvSpPr>
        <p:spPr>
          <a:xfrm>
            <a:off x="2243350" y="1413725"/>
            <a:ext cx="4659900" cy="2677800"/>
          </a:xfrm>
          <a:prstGeom prst="roundRect">
            <a:avLst>
              <a:gd fmla="val 16667" name="adj"/>
            </a:avLst>
          </a:prstGeom>
          <a:solidFill>
            <a:srgbClr val="FCE5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23"/>
          <p:cNvSpPr/>
          <p:nvPr/>
        </p:nvSpPr>
        <p:spPr>
          <a:xfrm>
            <a:off x="2727025" y="2086150"/>
            <a:ext cx="1722300" cy="1120800"/>
          </a:xfrm>
          <a:prstGeom prst="roundRect">
            <a:avLst>
              <a:gd fmla="val 16667" name="adj"/>
            </a:avLst>
          </a:prstGeom>
          <a:solidFill>
            <a:srgbClr val="F4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23"/>
          <p:cNvSpPr/>
          <p:nvPr/>
        </p:nvSpPr>
        <p:spPr>
          <a:xfrm>
            <a:off x="4632025" y="2086150"/>
            <a:ext cx="1722300" cy="1120800"/>
          </a:xfrm>
          <a:prstGeom prst="roundRect">
            <a:avLst>
              <a:gd fmla="val 16667" name="adj"/>
            </a:avLst>
          </a:prstGeom>
          <a:solidFill>
            <a:srgbClr val="F4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23"/>
          <p:cNvSpPr/>
          <p:nvPr/>
        </p:nvSpPr>
        <p:spPr>
          <a:xfrm>
            <a:off x="2962450" y="2440000"/>
            <a:ext cx="502500" cy="436500"/>
          </a:xfrm>
          <a:prstGeom prst="roundRect">
            <a:avLst>
              <a:gd fmla="val 16667" name="adj"/>
            </a:avLst>
          </a:prstGeom>
          <a:solidFill>
            <a:srgbClr val="D0E0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23"/>
          <p:cNvSpPr/>
          <p:nvPr/>
        </p:nvSpPr>
        <p:spPr>
          <a:xfrm>
            <a:off x="133375" y="1540302"/>
            <a:ext cx="1356600" cy="2249400"/>
          </a:xfrm>
          <a:prstGeom prst="roundRect">
            <a:avLst>
              <a:gd fmla="val 16667" name="adj"/>
            </a:avLst>
          </a:prstGeom>
          <a:solidFill>
            <a:srgbClr val="D9D2E9"/>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Hive</a:t>
            </a:r>
            <a:endParaRPr>
              <a:latin typeface="Roboto"/>
              <a:ea typeface="Roboto"/>
              <a:cs typeface="Roboto"/>
              <a:sym typeface="Roboto"/>
            </a:endParaRPr>
          </a:p>
        </p:txBody>
      </p:sp>
      <p:sp>
        <p:nvSpPr>
          <p:cNvPr id="195" name="Google Shape;195;p23"/>
          <p:cNvSpPr/>
          <p:nvPr/>
        </p:nvSpPr>
        <p:spPr>
          <a:xfrm>
            <a:off x="3648250" y="2440000"/>
            <a:ext cx="502500" cy="436500"/>
          </a:xfrm>
          <a:prstGeom prst="roundRect">
            <a:avLst>
              <a:gd fmla="val 16667" name="adj"/>
            </a:avLst>
          </a:prstGeom>
          <a:solidFill>
            <a:srgbClr val="D0E0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3"/>
          <p:cNvSpPr/>
          <p:nvPr/>
        </p:nvSpPr>
        <p:spPr>
          <a:xfrm>
            <a:off x="4867450" y="2440000"/>
            <a:ext cx="502500" cy="436500"/>
          </a:xfrm>
          <a:prstGeom prst="roundRect">
            <a:avLst>
              <a:gd fmla="val 16667" name="adj"/>
            </a:avLst>
          </a:prstGeom>
          <a:solidFill>
            <a:srgbClr val="D0E0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23"/>
          <p:cNvSpPr txBox="1"/>
          <p:nvPr/>
        </p:nvSpPr>
        <p:spPr>
          <a:xfrm>
            <a:off x="3664418" y="1036225"/>
            <a:ext cx="1722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Hive Warehouse</a:t>
            </a:r>
            <a:endParaRPr>
              <a:latin typeface="Roboto"/>
              <a:ea typeface="Roboto"/>
              <a:cs typeface="Roboto"/>
              <a:sym typeface="Roboto"/>
            </a:endParaRPr>
          </a:p>
        </p:txBody>
      </p:sp>
      <p:sp>
        <p:nvSpPr>
          <p:cNvPr id="198" name="Google Shape;198;p23"/>
          <p:cNvSpPr txBox="1"/>
          <p:nvPr/>
        </p:nvSpPr>
        <p:spPr>
          <a:xfrm>
            <a:off x="2767233" y="1715646"/>
            <a:ext cx="1722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Company.db</a:t>
            </a:r>
            <a:endParaRPr>
              <a:latin typeface="Roboto"/>
              <a:ea typeface="Roboto"/>
              <a:cs typeface="Roboto"/>
              <a:sym typeface="Roboto"/>
            </a:endParaRPr>
          </a:p>
        </p:txBody>
      </p:sp>
      <p:sp>
        <p:nvSpPr>
          <p:cNvPr id="199" name="Google Shape;199;p23"/>
          <p:cNvSpPr txBox="1"/>
          <p:nvPr/>
        </p:nvSpPr>
        <p:spPr>
          <a:xfrm>
            <a:off x="4655018" y="1715646"/>
            <a:ext cx="1722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Retailer.db</a:t>
            </a:r>
            <a:endParaRPr>
              <a:latin typeface="Roboto"/>
              <a:ea typeface="Roboto"/>
              <a:cs typeface="Roboto"/>
              <a:sym typeface="Roboto"/>
            </a:endParaRPr>
          </a:p>
        </p:txBody>
      </p:sp>
      <p:sp>
        <p:nvSpPr>
          <p:cNvPr id="200" name="Google Shape;200;p23"/>
          <p:cNvSpPr txBox="1"/>
          <p:nvPr/>
        </p:nvSpPr>
        <p:spPr>
          <a:xfrm>
            <a:off x="2919630" y="2132041"/>
            <a:ext cx="5763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latin typeface="Roboto"/>
                <a:ea typeface="Roboto"/>
                <a:cs typeface="Roboto"/>
                <a:sym typeface="Roboto"/>
              </a:rPr>
              <a:t>Emp</a:t>
            </a:r>
            <a:endParaRPr sz="1000">
              <a:latin typeface="Roboto"/>
              <a:ea typeface="Roboto"/>
              <a:cs typeface="Roboto"/>
              <a:sym typeface="Roboto"/>
            </a:endParaRPr>
          </a:p>
        </p:txBody>
      </p:sp>
      <p:sp>
        <p:nvSpPr>
          <p:cNvPr id="201" name="Google Shape;201;p23"/>
          <p:cNvSpPr txBox="1"/>
          <p:nvPr/>
        </p:nvSpPr>
        <p:spPr>
          <a:xfrm>
            <a:off x="3605430" y="2132041"/>
            <a:ext cx="5763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latin typeface="Roboto"/>
                <a:ea typeface="Roboto"/>
                <a:cs typeface="Roboto"/>
                <a:sym typeface="Roboto"/>
              </a:rPr>
              <a:t>Dep</a:t>
            </a:r>
            <a:endParaRPr sz="1000">
              <a:latin typeface="Roboto"/>
              <a:ea typeface="Roboto"/>
              <a:cs typeface="Roboto"/>
              <a:sym typeface="Roboto"/>
            </a:endParaRPr>
          </a:p>
        </p:txBody>
      </p:sp>
      <p:sp>
        <p:nvSpPr>
          <p:cNvPr id="202" name="Google Shape;202;p23"/>
          <p:cNvSpPr txBox="1"/>
          <p:nvPr/>
        </p:nvSpPr>
        <p:spPr>
          <a:xfrm>
            <a:off x="4743005" y="2132050"/>
            <a:ext cx="8109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latin typeface="Roboto"/>
                <a:ea typeface="Roboto"/>
                <a:cs typeface="Roboto"/>
                <a:sym typeface="Roboto"/>
              </a:rPr>
              <a:t>Product</a:t>
            </a:r>
            <a:endParaRPr sz="1000">
              <a:latin typeface="Roboto"/>
              <a:ea typeface="Roboto"/>
              <a:cs typeface="Roboto"/>
              <a:sym typeface="Roboto"/>
            </a:endParaRPr>
          </a:p>
        </p:txBody>
      </p:sp>
      <p:sp>
        <p:nvSpPr>
          <p:cNvPr id="203" name="Google Shape;203;p23"/>
          <p:cNvSpPr txBox="1"/>
          <p:nvPr/>
        </p:nvSpPr>
        <p:spPr>
          <a:xfrm>
            <a:off x="4045418" y="121825"/>
            <a:ext cx="1722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HDFS</a:t>
            </a:r>
            <a:endParaRPr>
              <a:latin typeface="Roboto"/>
              <a:ea typeface="Roboto"/>
              <a:cs typeface="Roboto"/>
              <a:sym typeface="Roboto"/>
            </a:endParaRPr>
          </a:p>
        </p:txBody>
      </p:sp>
      <p:sp>
        <p:nvSpPr>
          <p:cNvPr id="204" name="Google Shape;204;p23"/>
          <p:cNvSpPr/>
          <p:nvPr/>
        </p:nvSpPr>
        <p:spPr>
          <a:xfrm>
            <a:off x="3023550" y="2544350"/>
            <a:ext cx="171300" cy="1713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23"/>
          <p:cNvSpPr/>
          <p:nvPr/>
        </p:nvSpPr>
        <p:spPr>
          <a:xfrm>
            <a:off x="3237073" y="2544350"/>
            <a:ext cx="171300" cy="1713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23"/>
          <p:cNvSpPr/>
          <p:nvPr/>
        </p:nvSpPr>
        <p:spPr>
          <a:xfrm>
            <a:off x="3709350" y="2544350"/>
            <a:ext cx="171300" cy="1713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23"/>
          <p:cNvSpPr/>
          <p:nvPr/>
        </p:nvSpPr>
        <p:spPr>
          <a:xfrm>
            <a:off x="3922873" y="2544350"/>
            <a:ext cx="171300" cy="1713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23"/>
          <p:cNvSpPr/>
          <p:nvPr/>
        </p:nvSpPr>
        <p:spPr>
          <a:xfrm>
            <a:off x="4989673" y="2544350"/>
            <a:ext cx="171300" cy="1713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09" name="Google Shape;209;p23"/>
          <p:cNvCxnSpPr>
            <a:stCxn id="194" idx="3"/>
            <a:endCxn id="193" idx="1"/>
          </p:cNvCxnSpPr>
          <p:nvPr/>
        </p:nvCxnSpPr>
        <p:spPr>
          <a:xfrm flipH="1" rot="10800000">
            <a:off x="1489975" y="2658102"/>
            <a:ext cx="1472400" cy="6900"/>
          </a:xfrm>
          <a:prstGeom prst="straightConnector1">
            <a:avLst/>
          </a:prstGeom>
          <a:noFill/>
          <a:ln cap="flat" cmpd="sng" w="19050">
            <a:solidFill>
              <a:schemeClr val="dk2"/>
            </a:solidFill>
            <a:prstDash val="solid"/>
            <a:round/>
            <a:headEnd len="med" w="med" type="triangle"/>
            <a:tailEnd len="med" w="med" type="triangle"/>
          </a:ln>
        </p:spPr>
      </p:cxnSp>
      <p:sp>
        <p:nvSpPr>
          <p:cNvPr id="210" name="Google Shape;210;p23"/>
          <p:cNvSpPr/>
          <p:nvPr/>
        </p:nvSpPr>
        <p:spPr>
          <a:xfrm>
            <a:off x="237838" y="2678976"/>
            <a:ext cx="1147725" cy="693925"/>
          </a:xfrm>
          <a:prstGeom prst="flowChartMagneticDisk">
            <a:avLst/>
          </a:prstGeom>
          <a:solidFill>
            <a:srgbClr val="999999"/>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lt1"/>
                </a:solidFill>
                <a:latin typeface="Roboto"/>
                <a:ea typeface="Roboto"/>
                <a:cs typeface="Roboto"/>
                <a:sym typeface="Roboto"/>
              </a:rPr>
              <a:t>Metastore</a:t>
            </a:r>
            <a:endParaRPr sz="1200">
              <a:solidFill>
                <a:schemeClr val="lt1"/>
              </a:solidFill>
              <a:latin typeface="Roboto"/>
              <a:ea typeface="Roboto"/>
              <a:cs typeface="Roboto"/>
              <a:sym typeface="Roboto"/>
            </a:endParaRPr>
          </a:p>
        </p:txBody>
      </p:sp>
      <p:sp>
        <p:nvSpPr>
          <p:cNvPr id="211" name="Google Shape;211;p23"/>
          <p:cNvSpPr txBox="1"/>
          <p:nvPr/>
        </p:nvSpPr>
        <p:spPr>
          <a:xfrm>
            <a:off x="1624228" y="2630050"/>
            <a:ext cx="9906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latin typeface="Roboto"/>
                <a:ea typeface="Roboto"/>
                <a:cs typeface="Roboto"/>
                <a:sym typeface="Roboto"/>
              </a:rPr>
              <a:t>Managed </a:t>
            </a:r>
            <a:endParaRPr sz="1200">
              <a:latin typeface="Roboto"/>
              <a:ea typeface="Roboto"/>
              <a:cs typeface="Roboto"/>
              <a:sym typeface="Roboto"/>
            </a:endParaRPr>
          </a:p>
          <a:p>
            <a:pPr indent="0" lvl="0" marL="0" rtl="0" algn="ctr">
              <a:spcBef>
                <a:spcPts val="0"/>
              </a:spcBef>
              <a:spcAft>
                <a:spcPts val="0"/>
              </a:spcAft>
              <a:buNone/>
            </a:pPr>
            <a:r>
              <a:rPr lang="en" sz="1200">
                <a:latin typeface="Roboto"/>
                <a:ea typeface="Roboto"/>
                <a:cs typeface="Roboto"/>
                <a:sym typeface="Roboto"/>
              </a:rPr>
              <a:t>Tables</a:t>
            </a:r>
            <a:endParaRPr sz="1200">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24"/>
          <p:cNvSpPr/>
          <p:nvPr/>
        </p:nvSpPr>
        <p:spPr>
          <a:xfrm>
            <a:off x="1172350" y="1745600"/>
            <a:ext cx="2324100" cy="719700"/>
          </a:xfrm>
          <a:prstGeom prst="roundRect">
            <a:avLst>
              <a:gd fmla="val 16667" name="adj"/>
            </a:avLst>
          </a:prstGeom>
          <a:solidFill>
            <a:srgbClr val="FFFFFF"/>
          </a:solidFill>
          <a:ln cap="flat" cmpd="sng" w="19050">
            <a:solidFill>
              <a:srgbClr val="A4C2F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Managed Tables</a:t>
            </a:r>
            <a:endParaRPr>
              <a:latin typeface="Roboto"/>
              <a:ea typeface="Roboto"/>
              <a:cs typeface="Roboto"/>
              <a:sym typeface="Roboto"/>
            </a:endParaRPr>
          </a:p>
        </p:txBody>
      </p:sp>
      <p:sp>
        <p:nvSpPr>
          <p:cNvPr id="217" name="Google Shape;217;p24"/>
          <p:cNvSpPr/>
          <p:nvPr/>
        </p:nvSpPr>
        <p:spPr>
          <a:xfrm>
            <a:off x="5371125" y="1745600"/>
            <a:ext cx="2324100" cy="719700"/>
          </a:xfrm>
          <a:prstGeom prst="roundRect">
            <a:avLst>
              <a:gd fmla="val 16667" name="adj"/>
            </a:avLst>
          </a:prstGeom>
          <a:solidFill>
            <a:srgbClr val="FFFFFF"/>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Roboto"/>
                <a:ea typeface="Roboto"/>
                <a:cs typeface="Roboto"/>
                <a:sym typeface="Roboto"/>
              </a:rPr>
              <a:t>External Tables</a:t>
            </a:r>
            <a:endParaRPr>
              <a:solidFill>
                <a:schemeClr val="lt1"/>
              </a:solidFill>
              <a:latin typeface="Roboto"/>
              <a:ea typeface="Roboto"/>
              <a:cs typeface="Roboto"/>
              <a:sym typeface="Roboto"/>
            </a:endParaRPr>
          </a:p>
        </p:txBody>
      </p:sp>
      <p:sp>
        <p:nvSpPr>
          <p:cNvPr id="218" name="Google Shape;218;p24"/>
          <p:cNvSpPr/>
          <p:nvPr/>
        </p:nvSpPr>
        <p:spPr>
          <a:xfrm>
            <a:off x="3271250" y="529525"/>
            <a:ext cx="2324100" cy="719700"/>
          </a:xfrm>
          <a:prstGeom prst="roundRect">
            <a:avLst>
              <a:gd fmla="val 16667" name="adj"/>
            </a:avLst>
          </a:prstGeom>
          <a:solidFill>
            <a:srgbClr val="FFFFFF"/>
          </a:solidFill>
          <a:ln cap="flat" cmpd="sng" w="19050">
            <a:solidFill>
              <a:srgbClr val="EA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Hive Tables</a:t>
            </a:r>
            <a:endParaRPr>
              <a:latin typeface="Roboto"/>
              <a:ea typeface="Roboto"/>
              <a:cs typeface="Roboto"/>
              <a:sym typeface="Roboto"/>
            </a:endParaRPr>
          </a:p>
        </p:txBody>
      </p:sp>
      <p:cxnSp>
        <p:nvCxnSpPr>
          <p:cNvPr id="219" name="Google Shape;219;p24"/>
          <p:cNvCxnSpPr>
            <a:stCxn id="218" idx="2"/>
            <a:endCxn id="216" idx="0"/>
          </p:cNvCxnSpPr>
          <p:nvPr/>
        </p:nvCxnSpPr>
        <p:spPr>
          <a:xfrm rot="5400000">
            <a:off x="3135650" y="448075"/>
            <a:ext cx="496500" cy="2098800"/>
          </a:xfrm>
          <a:prstGeom prst="bentConnector3">
            <a:avLst>
              <a:gd fmla="val 49987" name="adj1"/>
            </a:avLst>
          </a:prstGeom>
          <a:noFill/>
          <a:ln cap="flat" cmpd="sng" w="19050">
            <a:solidFill>
              <a:srgbClr val="595959"/>
            </a:solidFill>
            <a:prstDash val="solid"/>
            <a:round/>
            <a:headEnd len="med" w="med" type="none"/>
            <a:tailEnd len="med" w="med" type="triangle"/>
          </a:ln>
        </p:spPr>
      </p:cxnSp>
      <p:cxnSp>
        <p:nvCxnSpPr>
          <p:cNvPr id="220" name="Google Shape;220;p24"/>
          <p:cNvCxnSpPr>
            <a:stCxn id="218" idx="2"/>
            <a:endCxn id="217" idx="0"/>
          </p:cNvCxnSpPr>
          <p:nvPr/>
        </p:nvCxnSpPr>
        <p:spPr>
          <a:xfrm flipH="1" rot="-5400000">
            <a:off x="5235050" y="447475"/>
            <a:ext cx="496500" cy="2100000"/>
          </a:xfrm>
          <a:prstGeom prst="bentConnector3">
            <a:avLst>
              <a:gd fmla="val 49987" name="adj1"/>
            </a:avLst>
          </a:prstGeom>
          <a:noFill/>
          <a:ln cap="flat" cmpd="sng" w="19050">
            <a:solidFill>
              <a:srgbClr val="595959"/>
            </a:solidFill>
            <a:prstDash val="solid"/>
            <a:round/>
            <a:headEnd len="med" w="med" type="none"/>
            <a:tailEnd len="med" w="med" type="triangle"/>
          </a:ln>
        </p:spPr>
      </p:cxn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25"/>
          <p:cNvSpPr/>
          <p:nvPr/>
        </p:nvSpPr>
        <p:spPr>
          <a:xfrm>
            <a:off x="1172350" y="1745600"/>
            <a:ext cx="2324100" cy="719700"/>
          </a:xfrm>
          <a:prstGeom prst="roundRect">
            <a:avLst>
              <a:gd fmla="val 16667" name="adj"/>
            </a:avLst>
          </a:prstGeom>
          <a:solidFill>
            <a:srgbClr val="FFFFFF"/>
          </a:solidFill>
          <a:ln cap="flat" cmpd="sng" w="19050">
            <a:solidFill>
              <a:srgbClr val="A4C2F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Managed Tables</a:t>
            </a:r>
            <a:endParaRPr>
              <a:latin typeface="Roboto"/>
              <a:ea typeface="Roboto"/>
              <a:cs typeface="Roboto"/>
              <a:sym typeface="Roboto"/>
            </a:endParaRPr>
          </a:p>
        </p:txBody>
      </p:sp>
      <p:sp>
        <p:nvSpPr>
          <p:cNvPr id="226" name="Google Shape;226;p25"/>
          <p:cNvSpPr/>
          <p:nvPr/>
        </p:nvSpPr>
        <p:spPr>
          <a:xfrm>
            <a:off x="5371125" y="1745600"/>
            <a:ext cx="2324100" cy="719700"/>
          </a:xfrm>
          <a:prstGeom prst="roundRect">
            <a:avLst>
              <a:gd fmla="val 16667" name="adj"/>
            </a:avLst>
          </a:prstGeom>
          <a:solidFill>
            <a:srgbClr val="FFFFFF"/>
          </a:solidFill>
          <a:ln cap="flat" cmpd="sng" w="19050">
            <a:solidFill>
              <a:srgbClr val="A4C2F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External Tables</a:t>
            </a:r>
            <a:endParaRPr>
              <a:latin typeface="Roboto"/>
              <a:ea typeface="Roboto"/>
              <a:cs typeface="Roboto"/>
              <a:sym typeface="Roboto"/>
            </a:endParaRPr>
          </a:p>
        </p:txBody>
      </p:sp>
      <p:sp>
        <p:nvSpPr>
          <p:cNvPr id="227" name="Google Shape;227;p25"/>
          <p:cNvSpPr/>
          <p:nvPr/>
        </p:nvSpPr>
        <p:spPr>
          <a:xfrm>
            <a:off x="3271250" y="529525"/>
            <a:ext cx="2324100" cy="719700"/>
          </a:xfrm>
          <a:prstGeom prst="roundRect">
            <a:avLst>
              <a:gd fmla="val 16667" name="adj"/>
            </a:avLst>
          </a:prstGeom>
          <a:solidFill>
            <a:srgbClr val="FFFFFF"/>
          </a:solidFill>
          <a:ln cap="flat" cmpd="sng" w="19050">
            <a:solidFill>
              <a:srgbClr val="EA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Hive Tables</a:t>
            </a:r>
            <a:endParaRPr>
              <a:latin typeface="Roboto"/>
              <a:ea typeface="Roboto"/>
              <a:cs typeface="Roboto"/>
              <a:sym typeface="Roboto"/>
            </a:endParaRPr>
          </a:p>
        </p:txBody>
      </p:sp>
      <p:cxnSp>
        <p:nvCxnSpPr>
          <p:cNvPr id="228" name="Google Shape;228;p25"/>
          <p:cNvCxnSpPr>
            <a:stCxn id="227" idx="2"/>
            <a:endCxn id="225" idx="0"/>
          </p:cNvCxnSpPr>
          <p:nvPr/>
        </p:nvCxnSpPr>
        <p:spPr>
          <a:xfrm rot="5400000">
            <a:off x="3135650" y="448075"/>
            <a:ext cx="496500" cy="2098800"/>
          </a:xfrm>
          <a:prstGeom prst="bentConnector3">
            <a:avLst>
              <a:gd fmla="val 49987" name="adj1"/>
            </a:avLst>
          </a:prstGeom>
          <a:noFill/>
          <a:ln cap="flat" cmpd="sng" w="19050">
            <a:solidFill>
              <a:srgbClr val="595959"/>
            </a:solidFill>
            <a:prstDash val="solid"/>
            <a:round/>
            <a:headEnd len="med" w="med" type="none"/>
            <a:tailEnd len="med" w="med" type="triangle"/>
          </a:ln>
        </p:spPr>
      </p:cxnSp>
      <p:cxnSp>
        <p:nvCxnSpPr>
          <p:cNvPr id="229" name="Google Shape;229;p25"/>
          <p:cNvCxnSpPr>
            <a:stCxn id="227" idx="2"/>
            <a:endCxn id="226" idx="0"/>
          </p:cNvCxnSpPr>
          <p:nvPr/>
        </p:nvCxnSpPr>
        <p:spPr>
          <a:xfrm flipH="1" rot="-5400000">
            <a:off x="5235050" y="447475"/>
            <a:ext cx="496500" cy="2100000"/>
          </a:xfrm>
          <a:prstGeom prst="bentConnector3">
            <a:avLst>
              <a:gd fmla="val 49987" name="adj1"/>
            </a:avLst>
          </a:prstGeom>
          <a:noFill/>
          <a:ln cap="flat" cmpd="sng" w="19050">
            <a:solidFill>
              <a:srgbClr val="595959"/>
            </a:solidFill>
            <a:prstDash val="solid"/>
            <a:round/>
            <a:headEnd len="med" w="med" type="none"/>
            <a:tailEnd len="med" w="med" type="triangle"/>
          </a:ln>
        </p:spPr>
      </p:cxn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26"/>
          <p:cNvSpPr/>
          <p:nvPr/>
        </p:nvSpPr>
        <p:spPr>
          <a:xfrm>
            <a:off x="1805875" y="500650"/>
            <a:ext cx="7071900" cy="3986700"/>
          </a:xfrm>
          <a:prstGeom prst="roundRect">
            <a:avLst>
              <a:gd fmla="val 16667" name="adj"/>
            </a:avLst>
          </a:prstGeom>
          <a:solidFill>
            <a:srgbClr val="C9DA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26"/>
          <p:cNvSpPr/>
          <p:nvPr/>
        </p:nvSpPr>
        <p:spPr>
          <a:xfrm>
            <a:off x="2243350" y="1413725"/>
            <a:ext cx="4659900" cy="2677800"/>
          </a:xfrm>
          <a:prstGeom prst="roundRect">
            <a:avLst>
              <a:gd fmla="val 16667" name="adj"/>
            </a:avLst>
          </a:prstGeom>
          <a:solidFill>
            <a:srgbClr val="FCE5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26"/>
          <p:cNvSpPr/>
          <p:nvPr/>
        </p:nvSpPr>
        <p:spPr>
          <a:xfrm>
            <a:off x="2727025" y="2086150"/>
            <a:ext cx="1722300" cy="1120800"/>
          </a:xfrm>
          <a:prstGeom prst="roundRect">
            <a:avLst>
              <a:gd fmla="val 16667" name="adj"/>
            </a:avLst>
          </a:prstGeom>
          <a:solidFill>
            <a:srgbClr val="F4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26"/>
          <p:cNvSpPr/>
          <p:nvPr/>
        </p:nvSpPr>
        <p:spPr>
          <a:xfrm>
            <a:off x="4632025" y="2086150"/>
            <a:ext cx="1722300" cy="1120800"/>
          </a:xfrm>
          <a:prstGeom prst="roundRect">
            <a:avLst>
              <a:gd fmla="val 16667" name="adj"/>
            </a:avLst>
          </a:prstGeom>
          <a:solidFill>
            <a:srgbClr val="F4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26"/>
          <p:cNvSpPr/>
          <p:nvPr/>
        </p:nvSpPr>
        <p:spPr>
          <a:xfrm>
            <a:off x="2962450" y="2440000"/>
            <a:ext cx="502500" cy="436500"/>
          </a:xfrm>
          <a:prstGeom prst="roundRect">
            <a:avLst>
              <a:gd fmla="val 16667" name="adj"/>
            </a:avLst>
          </a:prstGeom>
          <a:solidFill>
            <a:srgbClr val="D0E0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26"/>
          <p:cNvSpPr/>
          <p:nvPr/>
        </p:nvSpPr>
        <p:spPr>
          <a:xfrm>
            <a:off x="3648250" y="2440000"/>
            <a:ext cx="502500" cy="436500"/>
          </a:xfrm>
          <a:prstGeom prst="roundRect">
            <a:avLst>
              <a:gd fmla="val 16667" name="adj"/>
            </a:avLst>
          </a:prstGeom>
          <a:solidFill>
            <a:srgbClr val="D0E0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26"/>
          <p:cNvSpPr/>
          <p:nvPr/>
        </p:nvSpPr>
        <p:spPr>
          <a:xfrm>
            <a:off x="4867450" y="2440000"/>
            <a:ext cx="502500" cy="436500"/>
          </a:xfrm>
          <a:prstGeom prst="roundRect">
            <a:avLst>
              <a:gd fmla="val 16667" name="adj"/>
            </a:avLst>
          </a:prstGeom>
          <a:solidFill>
            <a:srgbClr val="D0E0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26"/>
          <p:cNvSpPr txBox="1"/>
          <p:nvPr/>
        </p:nvSpPr>
        <p:spPr>
          <a:xfrm>
            <a:off x="3664418" y="1036225"/>
            <a:ext cx="1722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Hive Warehouse</a:t>
            </a:r>
            <a:endParaRPr>
              <a:latin typeface="Roboto"/>
              <a:ea typeface="Roboto"/>
              <a:cs typeface="Roboto"/>
              <a:sym typeface="Roboto"/>
            </a:endParaRPr>
          </a:p>
        </p:txBody>
      </p:sp>
      <p:sp>
        <p:nvSpPr>
          <p:cNvPr id="242" name="Google Shape;242;p26"/>
          <p:cNvSpPr txBox="1"/>
          <p:nvPr/>
        </p:nvSpPr>
        <p:spPr>
          <a:xfrm>
            <a:off x="2767233" y="1715646"/>
            <a:ext cx="1722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Company.db</a:t>
            </a:r>
            <a:endParaRPr>
              <a:latin typeface="Roboto"/>
              <a:ea typeface="Roboto"/>
              <a:cs typeface="Roboto"/>
              <a:sym typeface="Roboto"/>
            </a:endParaRPr>
          </a:p>
        </p:txBody>
      </p:sp>
      <p:sp>
        <p:nvSpPr>
          <p:cNvPr id="243" name="Google Shape;243;p26"/>
          <p:cNvSpPr txBox="1"/>
          <p:nvPr/>
        </p:nvSpPr>
        <p:spPr>
          <a:xfrm>
            <a:off x="4655018" y="1715646"/>
            <a:ext cx="1722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Retailer.db</a:t>
            </a:r>
            <a:endParaRPr>
              <a:latin typeface="Roboto"/>
              <a:ea typeface="Roboto"/>
              <a:cs typeface="Roboto"/>
              <a:sym typeface="Roboto"/>
            </a:endParaRPr>
          </a:p>
        </p:txBody>
      </p:sp>
      <p:sp>
        <p:nvSpPr>
          <p:cNvPr id="244" name="Google Shape;244;p26"/>
          <p:cNvSpPr txBox="1"/>
          <p:nvPr/>
        </p:nvSpPr>
        <p:spPr>
          <a:xfrm>
            <a:off x="2919630" y="2132041"/>
            <a:ext cx="5763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latin typeface="Roboto"/>
                <a:ea typeface="Roboto"/>
                <a:cs typeface="Roboto"/>
                <a:sym typeface="Roboto"/>
              </a:rPr>
              <a:t>Emp</a:t>
            </a:r>
            <a:endParaRPr sz="1000">
              <a:latin typeface="Roboto"/>
              <a:ea typeface="Roboto"/>
              <a:cs typeface="Roboto"/>
              <a:sym typeface="Roboto"/>
            </a:endParaRPr>
          </a:p>
        </p:txBody>
      </p:sp>
      <p:sp>
        <p:nvSpPr>
          <p:cNvPr id="245" name="Google Shape;245;p26"/>
          <p:cNvSpPr txBox="1"/>
          <p:nvPr/>
        </p:nvSpPr>
        <p:spPr>
          <a:xfrm>
            <a:off x="3605430" y="2132041"/>
            <a:ext cx="5763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latin typeface="Roboto"/>
                <a:ea typeface="Roboto"/>
                <a:cs typeface="Roboto"/>
                <a:sym typeface="Roboto"/>
              </a:rPr>
              <a:t>Dep</a:t>
            </a:r>
            <a:endParaRPr sz="1000">
              <a:latin typeface="Roboto"/>
              <a:ea typeface="Roboto"/>
              <a:cs typeface="Roboto"/>
              <a:sym typeface="Roboto"/>
            </a:endParaRPr>
          </a:p>
        </p:txBody>
      </p:sp>
      <p:sp>
        <p:nvSpPr>
          <p:cNvPr id="246" name="Google Shape;246;p26"/>
          <p:cNvSpPr txBox="1"/>
          <p:nvPr/>
        </p:nvSpPr>
        <p:spPr>
          <a:xfrm>
            <a:off x="4743005" y="2132050"/>
            <a:ext cx="8109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latin typeface="Roboto"/>
                <a:ea typeface="Roboto"/>
                <a:cs typeface="Roboto"/>
                <a:sym typeface="Roboto"/>
              </a:rPr>
              <a:t>Product</a:t>
            </a:r>
            <a:endParaRPr sz="1000">
              <a:latin typeface="Roboto"/>
              <a:ea typeface="Roboto"/>
              <a:cs typeface="Roboto"/>
              <a:sym typeface="Roboto"/>
            </a:endParaRPr>
          </a:p>
        </p:txBody>
      </p:sp>
      <p:sp>
        <p:nvSpPr>
          <p:cNvPr id="247" name="Google Shape;247;p26"/>
          <p:cNvSpPr txBox="1"/>
          <p:nvPr/>
        </p:nvSpPr>
        <p:spPr>
          <a:xfrm>
            <a:off x="4045418" y="121825"/>
            <a:ext cx="1722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HDFS</a:t>
            </a:r>
            <a:endParaRPr>
              <a:latin typeface="Roboto"/>
              <a:ea typeface="Roboto"/>
              <a:cs typeface="Roboto"/>
              <a:sym typeface="Roboto"/>
            </a:endParaRPr>
          </a:p>
        </p:txBody>
      </p:sp>
      <p:sp>
        <p:nvSpPr>
          <p:cNvPr id="248" name="Google Shape;248;p26"/>
          <p:cNvSpPr/>
          <p:nvPr/>
        </p:nvSpPr>
        <p:spPr>
          <a:xfrm>
            <a:off x="133375" y="1540302"/>
            <a:ext cx="1356600" cy="2249400"/>
          </a:xfrm>
          <a:prstGeom prst="roundRect">
            <a:avLst>
              <a:gd fmla="val 16667" name="adj"/>
            </a:avLst>
          </a:prstGeom>
          <a:solidFill>
            <a:srgbClr val="D9D2E9"/>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Hive</a:t>
            </a:r>
            <a:endParaRPr>
              <a:latin typeface="Roboto"/>
              <a:ea typeface="Roboto"/>
              <a:cs typeface="Roboto"/>
              <a:sym typeface="Roboto"/>
            </a:endParaRPr>
          </a:p>
        </p:txBody>
      </p:sp>
      <p:sp>
        <p:nvSpPr>
          <p:cNvPr id="249" name="Google Shape;249;p26"/>
          <p:cNvSpPr/>
          <p:nvPr/>
        </p:nvSpPr>
        <p:spPr>
          <a:xfrm>
            <a:off x="237838" y="2678976"/>
            <a:ext cx="1147725" cy="693925"/>
          </a:xfrm>
          <a:prstGeom prst="flowChartMagneticDisk">
            <a:avLst/>
          </a:prstGeom>
          <a:solidFill>
            <a:srgbClr val="999999"/>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lt1"/>
                </a:solidFill>
                <a:latin typeface="Roboto"/>
                <a:ea typeface="Roboto"/>
                <a:cs typeface="Roboto"/>
                <a:sym typeface="Roboto"/>
              </a:rPr>
              <a:t>Metastore</a:t>
            </a:r>
            <a:endParaRPr sz="1200">
              <a:solidFill>
                <a:schemeClr val="lt1"/>
              </a:solidFill>
              <a:latin typeface="Roboto"/>
              <a:ea typeface="Roboto"/>
              <a:cs typeface="Roboto"/>
              <a:sym typeface="Roboto"/>
            </a:endParaRPr>
          </a:p>
        </p:txBody>
      </p:sp>
      <p:sp>
        <p:nvSpPr>
          <p:cNvPr id="250" name="Google Shape;250;p26"/>
          <p:cNvSpPr/>
          <p:nvPr/>
        </p:nvSpPr>
        <p:spPr>
          <a:xfrm>
            <a:off x="3023550" y="2544350"/>
            <a:ext cx="171300" cy="1713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26"/>
          <p:cNvSpPr/>
          <p:nvPr/>
        </p:nvSpPr>
        <p:spPr>
          <a:xfrm>
            <a:off x="3237073" y="2544350"/>
            <a:ext cx="171300" cy="1713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26"/>
          <p:cNvSpPr/>
          <p:nvPr/>
        </p:nvSpPr>
        <p:spPr>
          <a:xfrm>
            <a:off x="3709350" y="2544350"/>
            <a:ext cx="171300" cy="1713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26"/>
          <p:cNvSpPr/>
          <p:nvPr/>
        </p:nvSpPr>
        <p:spPr>
          <a:xfrm>
            <a:off x="3922873" y="2544350"/>
            <a:ext cx="171300" cy="1713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26"/>
          <p:cNvSpPr/>
          <p:nvPr/>
        </p:nvSpPr>
        <p:spPr>
          <a:xfrm>
            <a:off x="4989673" y="2544350"/>
            <a:ext cx="171300" cy="1713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27"/>
          <p:cNvSpPr/>
          <p:nvPr/>
        </p:nvSpPr>
        <p:spPr>
          <a:xfrm>
            <a:off x="1805875" y="500650"/>
            <a:ext cx="7071900" cy="3986700"/>
          </a:xfrm>
          <a:prstGeom prst="roundRect">
            <a:avLst>
              <a:gd fmla="val 16667" name="adj"/>
            </a:avLst>
          </a:prstGeom>
          <a:solidFill>
            <a:srgbClr val="C9DA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27"/>
          <p:cNvSpPr/>
          <p:nvPr/>
        </p:nvSpPr>
        <p:spPr>
          <a:xfrm>
            <a:off x="2243350" y="1413725"/>
            <a:ext cx="4659900" cy="2677800"/>
          </a:xfrm>
          <a:prstGeom prst="roundRect">
            <a:avLst>
              <a:gd fmla="val 16667" name="adj"/>
            </a:avLst>
          </a:prstGeom>
          <a:solidFill>
            <a:srgbClr val="FCE5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27"/>
          <p:cNvSpPr/>
          <p:nvPr/>
        </p:nvSpPr>
        <p:spPr>
          <a:xfrm>
            <a:off x="2727025" y="2086150"/>
            <a:ext cx="1722300" cy="1120800"/>
          </a:xfrm>
          <a:prstGeom prst="roundRect">
            <a:avLst>
              <a:gd fmla="val 16667" name="adj"/>
            </a:avLst>
          </a:prstGeom>
          <a:solidFill>
            <a:srgbClr val="F4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27"/>
          <p:cNvSpPr/>
          <p:nvPr/>
        </p:nvSpPr>
        <p:spPr>
          <a:xfrm>
            <a:off x="4632025" y="2086150"/>
            <a:ext cx="1722300" cy="1120800"/>
          </a:xfrm>
          <a:prstGeom prst="roundRect">
            <a:avLst>
              <a:gd fmla="val 16667" name="adj"/>
            </a:avLst>
          </a:prstGeom>
          <a:solidFill>
            <a:srgbClr val="F4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27"/>
          <p:cNvSpPr/>
          <p:nvPr/>
        </p:nvSpPr>
        <p:spPr>
          <a:xfrm>
            <a:off x="2962450" y="2440000"/>
            <a:ext cx="502500" cy="436500"/>
          </a:xfrm>
          <a:prstGeom prst="roundRect">
            <a:avLst>
              <a:gd fmla="val 16667" name="adj"/>
            </a:avLst>
          </a:prstGeom>
          <a:solidFill>
            <a:srgbClr val="D0E0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27"/>
          <p:cNvSpPr/>
          <p:nvPr/>
        </p:nvSpPr>
        <p:spPr>
          <a:xfrm>
            <a:off x="3648250" y="2440000"/>
            <a:ext cx="502500" cy="436500"/>
          </a:xfrm>
          <a:prstGeom prst="roundRect">
            <a:avLst>
              <a:gd fmla="val 16667" name="adj"/>
            </a:avLst>
          </a:prstGeom>
          <a:solidFill>
            <a:srgbClr val="D0E0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27"/>
          <p:cNvSpPr/>
          <p:nvPr/>
        </p:nvSpPr>
        <p:spPr>
          <a:xfrm>
            <a:off x="4867450" y="2440000"/>
            <a:ext cx="502500" cy="436500"/>
          </a:xfrm>
          <a:prstGeom prst="roundRect">
            <a:avLst>
              <a:gd fmla="val 16667" name="adj"/>
            </a:avLst>
          </a:prstGeom>
          <a:solidFill>
            <a:srgbClr val="D0E0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27"/>
          <p:cNvSpPr txBox="1"/>
          <p:nvPr/>
        </p:nvSpPr>
        <p:spPr>
          <a:xfrm>
            <a:off x="3664418" y="1036225"/>
            <a:ext cx="1722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Hive Warehouse</a:t>
            </a:r>
            <a:endParaRPr>
              <a:latin typeface="Roboto"/>
              <a:ea typeface="Roboto"/>
              <a:cs typeface="Roboto"/>
              <a:sym typeface="Roboto"/>
            </a:endParaRPr>
          </a:p>
        </p:txBody>
      </p:sp>
      <p:sp>
        <p:nvSpPr>
          <p:cNvPr id="267" name="Google Shape;267;p27"/>
          <p:cNvSpPr txBox="1"/>
          <p:nvPr/>
        </p:nvSpPr>
        <p:spPr>
          <a:xfrm>
            <a:off x="2767233" y="1715646"/>
            <a:ext cx="1722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Company.db</a:t>
            </a:r>
            <a:endParaRPr>
              <a:latin typeface="Roboto"/>
              <a:ea typeface="Roboto"/>
              <a:cs typeface="Roboto"/>
              <a:sym typeface="Roboto"/>
            </a:endParaRPr>
          </a:p>
        </p:txBody>
      </p:sp>
      <p:sp>
        <p:nvSpPr>
          <p:cNvPr id="268" name="Google Shape;268;p27"/>
          <p:cNvSpPr txBox="1"/>
          <p:nvPr/>
        </p:nvSpPr>
        <p:spPr>
          <a:xfrm>
            <a:off x="4655018" y="1715646"/>
            <a:ext cx="1722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Retailer.db</a:t>
            </a:r>
            <a:endParaRPr>
              <a:latin typeface="Roboto"/>
              <a:ea typeface="Roboto"/>
              <a:cs typeface="Roboto"/>
              <a:sym typeface="Roboto"/>
            </a:endParaRPr>
          </a:p>
        </p:txBody>
      </p:sp>
      <p:sp>
        <p:nvSpPr>
          <p:cNvPr id="269" name="Google Shape;269;p27"/>
          <p:cNvSpPr txBox="1"/>
          <p:nvPr/>
        </p:nvSpPr>
        <p:spPr>
          <a:xfrm>
            <a:off x="2919630" y="2132041"/>
            <a:ext cx="5763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latin typeface="Roboto"/>
                <a:ea typeface="Roboto"/>
                <a:cs typeface="Roboto"/>
                <a:sym typeface="Roboto"/>
              </a:rPr>
              <a:t>Emp</a:t>
            </a:r>
            <a:endParaRPr sz="1000">
              <a:latin typeface="Roboto"/>
              <a:ea typeface="Roboto"/>
              <a:cs typeface="Roboto"/>
              <a:sym typeface="Roboto"/>
            </a:endParaRPr>
          </a:p>
        </p:txBody>
      </p:sp>
      <p:sp>
        <p:nvSpPr>
          <p:cNvPr id="270" name="Google Shape;270;p27"/>
          <p:cNvSpPr txBox="1"/>
          <p:nvPr/>
        </p:nvSpPr>
        <p:spPr>
          <a:xfrm>
            <a:off x="3605430" y="2132041"/>
            <a:ext cx="5763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latin typeface="Roboto"/>
                <a:ea typeface="Roboto"/>
                <a:cs typeface="Roboto"/>
                <a:sym typeface="Roboto"/>
              </a:rPr>
              <a:t>Dep</a:t>
            </a:r>
            <a:endParaRPr sz="1000">
              <a:latin typeface="Roboto"/>
              <a:ea typeface="Roboto"/>
              <a:cs typeface="Roboto"/>
              <a:sym typeface="Roboto"/>
            </a:endParaRPr>
          </a:p>
        </p:txBody>
      </p:sp>
      <p:sp>
        <p:nvSpPr>
          <p:cNvPr id="271" name="Google Shape;271;p27"/>
          <p:cNvSpPr txBox="1"/>
          <p:nvPr/>
        </p:nvSpPr>
        <p:spPr>
          <a:xfrm>
            <a:off x="4743005" y="2132050"/>
            <a:ext cx="8109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latin typeface="Roboto"/>
                <a:ea typeface="Roboto"/>
                <a:cs typeface="Roboto"/>
                <a:sym typeface="Roboto"/>
              </a:rPr>
              <a:t>Product</a:t>
            </a:r>
            <a:endParaRPr sz="1000">
              <a:latin typeface="Roboto"/>
              <a:ea typeface="Roboto"/>
              <a:cs typeface="Roboto"/>
              <a:sym typeface="Roboto"/>
            </a:endParaRPr>
          </a:p>
        </p:txBody>
      </p:sp>
      <p:sp>
        <p:nvSpPr>
          <p:cNvPr id="272" name="Google Shape;272;p27"/>
          <p:cNvSpPr txBox="1"/>
          <p:nvPr/>
        </p:nvSpPr>
        <p:spPr>
          <a:xfrm>
            <a:off x="4045418" y="121825"/>
            <a:ext cx="1722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HDFS</a:t>
            </a:r>
            <a:endParaRPr>
              <a:latin typeface="Roboto"/>
              <a:ea typeface="Roboto"/>
              <a:cs typeface="Roboto"/>
              <a:sym typeface="Roboto"/>
            </a:endParaRPr>
          </a:p>
        </p:txBody>
      </p:sp>
      <p:sp>
        <p:nvSpPr>
          <p:cNvPr id="273" name="Google Shape;273;p27"/>
          <p:cNvSpPr/>
          <p:nvPr/>
        </p:nvSpPr>
        <p:spPr>
          <a:xfrm>
            <a:off x="7031975" y="1436425"/>
            <a:ext cx="1722300" cy="1324200"/>
          </a:xfrm>
          <a:prstGeom prst="roundRect">
            <a:avLst>
              <a:gd fmla="val 16667" name="adj"/>
            </a:avLst>
          </a:prstGeom>
          <a:solidFill>
            <a:srgbClr val="FCE5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27"/>
          <p:cNvSpPr txBox="1"/>
          <p:nvPr/>
        </p:nvSpPr>
        <p:spPr>
          <a:xfrm>
            <a:off x="7017218" y="1036225"/>
            <a:ext cx="1722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Repository</a:t>
            </a:r>
            <a:endParaRPr>
              <a:latin typeface="Roboto"/>
              <a:ea typeface="Roboto"/>
              <a:cs typeface="Roboto"/>
              <a:sym typeface="Roboto"/>
            </a:endParaRPr>
          </a:p>
        </p:txBody>
      </p:sp>
      <p:sp>
        <p:nvSpPr>
          <p:cNvPr id="275" name="Google Shape;275;p27"/>
          <p:cNvSpPr/>
          <p:nvPr/>
        </p:nvSpPr>
        <p:spPr>
          <a:xfrm>
            <a:off x="133375" y="1540302"/>
            <a:ext cx="1356600" cy="2249400"/>
          </a:xfrm>
          <a:prstGeom prst="roundRect">
            <a:avLst>
              <a:gd fmla="val 16667" name="adj"/>
            </a:avLst>
          </a:prstGeom>
          <a:solidFill>
            <a:srgbClr val="D9D2E9"/>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Hive</a:t>
            </a:r>
            <a:endParaRPr>
              <a:latin typeface="Roboto"/>
              <a:ea typeface="Roboto"/>
              <a:cs typeface="Roboto"/>
              <a:sym typeface="Roboto"/>
            </a:endParaRPr>
          </a:p>
        </p:txBody>
      </p:sp>
      <p:sp>
        <p:nvSpPr>
          <p:cNvPr id="276" name="Google Shape;276;p27"/>
          <p:cNvSpPr/>
          <p:nvPr/>
        </p:nvSpPr>
        <p:spPr>
          <a:xfrm>
            <a:off x="237838" y="2678976"/>
            <a:ext cx="1147725" cy="693925"/>
          </a:xfrm>
          <a:prstGeom prst="flowChartMagneticDisk">
            <a:avLst/>
          </a:prstGeom>
          <a:solidFill>
            <a:srgbClr val="999999"/>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lt1"/>
                </a:solidFill>
                <a:latin typeface="Roboto"/>
                <a:ea typeface="Roboto"/>
                <a:cs typeface="Roboto"/>
                <a:sym typeface="Roboto"/>
              </a:rPr>
              <a:t>Metastore</a:t>
            </a:r>
            <a:endParaRPr sz="1200">
              <a:solidFill>
                <a:schemeClr val="lt1"/>
              </a:solidFill>
              <a:latin typeface="Roboto"/>
              <a:ea typeface="Roboto"/>
              <a:cs typeface="Roboto"/>
              <a:sym typeface="Roboto"/>
            </a:endParaRPr>
          </a:p>
        </p:txBody>
      </p:sp>
      <p:sp>
        <p:nvSpPr>
          <p:cNvPr id="277" name="Google Shape;277;p27"/>
          <p:cNvSpPr/>
          <p:nvPr/>
        </p:nvSpPr>
        <p:spPr>
          <a:xfrm>
            <a:off x="3023550" y="2544350"/>
            <a:ext cx="171300" cy="1713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27"/>
          <p:cNvSpPr/>
          <p:nvPr/>
        </p:nvSpPr>
        <p:spPr>
          <a:xfrm>
            <a:off x="3237073" y="2544350"/>
            <a:ext cx="171300" cy="1713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27"/>
          <p:cNvSpPr/>
          <p:nvPr/>
        </p:nvSpPr>
        <p:spPr>
          <a:xfrm>
            <a:off x="3709350" y="2544350"/>
            <a:ext cx="171300" cy="1713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27"/>
          <p:cNvSpPr/>
          <p:nvPr/>
        </p:nvSpPr>
        <p:spPr>
          <a:xfrm>
            <a:off x="3922873" y="2544350"/>
            <a:ext cx="171300" cy="1713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27"/>
          <p:cNvSpPr/>
          <p:nvPr/>
        </p:nvSpPr>
        <p:spPr>
          <a:xfrm>
            <a:off x="4989673" y="2544350"/>
            <a:ext cx="171300" cy="1713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28"/>
          <p:cNvSpPr/>
          <p:nvPr/>
        </p:nvSpPr>
        <p:spPr>
          <a:xfrm>
            <a:off x="1805875" y="500650"/>
            <a:ext cx="7071900" cy="3986700"/>
          </a:xfrm>
          <a:prstGeom prst="roundRect">
            <a:avLst>
              <a:gd fmla="val 16667" name="adj"/>
            </a:avLst>
          </a:prstGeom>
          <a:solidFill>
            <a:srgbClr val="C9DA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28"/>
          <p:cNvSpPr/>
          <p:nvPr/>
        </p:nvSpPr>
        <p:spPr>
          <a:xfrm>
            <a:off x="2243350" y="1413725"/>
            <a:ext cx="4659900" cy="2677800"/>
          </a:xfrm>
          <a:prstGeom prst="roundRect">
            <a:avLst>
              <a:gd fmla="val 16667" name="adj"/>
            </a:avLst>
          </a:prstGeom>
          <a:solidFill>
            <a:srgbClr val="FCE5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28"/>
          <p:cNvSpPr/>
          <p:nvPr/>
        </p:nvSpPr>
        <p:spPr>
          <a:xfrm>
            <a:off x="2727025" y="2086150"/>
            <a:ext cx="1722300" cy="1120800"/>
          </a:xfrm>
          <a:prstGeom prst="roundRect">
            <a:avLst>
              <a:gd fmla="val 16667" name="adj"/>
            </a:avLst>
          </a:prstGeom>
          <a:solidFill>
            <a:srgbClr val="F4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28"/>
          <p:cNvSpPr/>
          <p:nvPr/>
        </p:nvSpPr>
        <p:spPr>
          <a:xfrm>
            <a:off x="4632025" y="2086150"/>
            <a:ext cx="1722300" cy="1120800"/>
          </a:xfrm>
          <a:prstGeom prst="roundRect">
            <a:avLst>
              <a:gd fmla="val 16667" name="adj"/>
            </a:avLst>
          </a:prstGeom>
          <a:solidFill>
            <a:srgbClr val="F4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28"/>
          <p:cNvSpPr/>
          <p:nvPr/>
        </p:nvSpPr>
        <p:spPr>
          <a:xfrm>
            <a:off x="2962450" y="2440000"/>
            <a:ext cx="502500" cy="436500"/>
          </a:xfrm>
          <a:prstGeom prst="roundRect">
            <a:avLst>
              <a:gd fmla="val 16667" name="adj"/>
            </a:avLst>
          </a:prstGeom>
          <a:solidFill>
            <a:srgbClr val="D0E0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28"/>
          <p:cNvSpPr/>
          <p:nvPr/>
        </p:nvSpPr>
        <p:spPr>
          <a:xfrm>
            <a:off x="3648250" y="2440000"/>
            <a:ext cx="502500" cy="436500"/>
          </a:xfrm>
          <a:prstGeom prst="roundRect">
            <a:avLst>
              <a:gd fmla="val 16667" name="adj"/>
            </a:avLst>
          </a:prstGeom>
          <a:solidFill>
            <a:srgbClr val="D0E0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28"/>
          <p:cNvSpPr/>
          <p:nvPr/>
        </p:nvSpPr>
        <p:spPr>
          <a:xfrm>
            <a:off x="4867450" y="2440000"/>
            <a:ext cx="502500" cy="436500"/>
          </a:xfrm>
          <a:prstGeom prst="roundRect">
            <a:avLst>
              <a:gd fmla="val 16667" name="adj"/>
            </a:avLst>
          </a:prstGeom>
          <a:solidFill>
            <a:srgbClr val="D0E0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28"/>
          <p:cNvSpPr txBox="1"/>
          <p:nvPr/>
        </p:nvSpPr>
        <p:spPr>
          <a:xfrm>
            <a:off x="3664418" y="1036225"/>
            <a:ext cx="1722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Hive Warehouse</a:t>
            </a:r>
            <a:endParaRPr>
              <a:latin typeface="Roboto"/>
              <a:ea typeface="Roboto"/>
              <a:cs typeface="Roboto"/>
              <a:sym typeface="Roboto"/>
            </a:endParaRPr>
          </a:p>
        </p:txBody>
      </p:sp>
      <p:sp>
        <p:nvSpPr>
          <p:cNvPr id="294" name="Google Shape;294;p28"/>
          <p:cNvSpPr txBox="1"/>
          <p:nvPr/>
        </p:nvSpPr>
        <p:spPr>
          <a:xfrm>
            <a:off x="2767233" y="1715646"/>
            <a:ext cx="1722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Company.db</a:t>
            </a:r>
            <a:endParaRPr>
              <a:latin typeface="Roboto"/>
              <a:ea typeface="Roboto"/>
              <a:cs typeface="Roboto"/>
              <a:sym typeface="Roboto"/>
            </a:endParaRPr>
          </a:p>
        </p:txBody>
      </p:sp>
      <p:sp>
        <p:nvSpPr>
          <p:cNvPr id="295" name="Google Shape;295;p28"/>
          <p:cNvSpPr txBox="1"/>
          <p:nvPr/>
        </p:nvSpPr>
        <p:spPr>
          <a:xfrm>
            <a:off x="4655018" y="1715646"/>
            <a:ext cx="1722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Retailer.db</a:t>
            </a:r>
            <a:endParaRPr>
              <a:latin typeface="Roboto"/>
              <a:ea typeface="Roboto"/>
              <a:cs typeface="Roboto"/>
              <a:sym typeface="Roboto"/>
            </a:endParaRPr>
          </a:p>
        </p:txBody>
      </p:sp>
      <p:sp>
        <p:nvSpPr>
          <p:cNvPr id="296" name="Google Shape;296;p28"/>
          <p:cNvSpPr txBox="1"/>
          <p:nvPr/>
        </p:nvSpPr>
        <p:spPr>
          <a:xfrm>
            <a:off x="2919630" y="2132041"/>
            <a:ext cx="5763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latin typeface="Roboto"/>
                <a:ea typeface="Roboto"/>
                <a:cs typeface="Roboto"/>
                <a:sym typeface="Roboto"/>
              </a:rPr>
              <a:t>Emp</a:t>
            </a:r>
            <a:endParaRPr sz="1000">
              <a:latin typeface="Roboto"/>
              <a:ea typeface="Roboto"/>
              <a:cs typeface="Roboto"/>
              <a:sym typeface="Roboto"/>
            </a:endParaRPr>
          </a:p>
        </p:txBody>
      </p:sp>
      <p:sp>
        <p:nvSpPr>
          <p:cNvPr id="297" name="Google Shape;297;p28"/>
          <p:cNvSpPr txBox="1"/>
          <p:nvPr/>
        </p:nvSpPr>
        <p:spPr>
          <a:xfrm>
            <a:off x="3605430" y="2132041"/>
            <a:ext cx="5763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latin typeface="Roboto"/>
                <a:ea typeface="Roboto"/>
                <a:cs typeface="Roboto"/>
                <a:sym typeface="Roboto"/>
              </a:rPr>
              <a:t>Dep</a:t>
            </a:r>
            <a:endParaRPr sz="1000">
              <a:latin typeface="Roboto"/>
              <a:ea typeface="Roboto"/>
              <a:cs typeface="Roboto"/>
              <a:sym typeface="Roboto"/>
            </a:endParaRPr>
          </a:p>
        </p:txBody>
      </p:sp>
      <p:sp>
        <p:nvSpPr>
          <p:cNvPr id="298" name="Google Shape;298;p28"/>
          <p:cNvSpPr txBox="1"/>
          <p:nvPr/>
        </p:nvSpPr>
        <p:spPr>
          <a:xfrm>
            <a:off x="4743005" y="2132050"/>
            <a:ext cx="8109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latin typeface="Roboto"/>
                <a:ea typeface="Roboto"/>
                <a:cs typeface="Roboto"/>
                <a:sym typeface="Roboto"/>
              </a:rPr>
              <a:t>Product</a:t>
            </a:r>
            <a:endParaRPr sz="1000">
              <a:latin typeface="Roboto"/>
              <a:ea typeface="Roboto"/>
              <a:cs typeface="Roboto"/>
              <a:sym typeface="Roboto"/>
            </a:endParaRPr>
          </a:p>
        </p:txBody>
      </p:sp>
      <p:sp>
        <p:nvSpPr>
          <p:cNvPr id="299" name="Google Shape;299;p28"/>
          <p:cNvSpPr txBox="1"/>
          <p:nvPr/>
        </p:nvSpPr>
        <p:spPr>
          <a:xfrm>
            <a:off x="4045418" y="121825"/>
            <a:ext cx="1722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HDFS</a:t>
            </a:r>
            <a:endParaRPr>
              <a:latin typeface="Roboto"/>
              <a:ea typeface="Roboto"/>
              <a:cs typeface="Roboto"/>
              <a:sym typeface="Roboto"/>
            </a:endParaRPr>
          </a:p>
        </p:txBody>
      </p:sp>
      <p:sp>
        <p:nvSpPr>
          <p:cNvPr id="300" name="Google Shape;300;p28"/>
          <p:cNvSpPr/>
          <p:nvPr/>
        </p:nvSpPr>
        <p:spPr>
          <a:xfrm>
            <a:off x="7031975" y="1436425"/>
            <a:ext cx="1722300" cy="1324200"/>
          </a:xfrm>
          <a:prstGeom prst="roundRect">
            <a:avLst>
              <a:gd fmla="val 16667" name="adj"/>
            </a:avLst>
          </a:prstGeom>
          <a:solidFill>
            <a:srgbClr val="FCE5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28"/>
          <p:cNvSpPr txBox="1"/>
          <p:nvPr/>
        </p:nvSpPr>
        <p:spPr>
          <a:xfrm>
            <a:off x="7017218" y="1036225"/>
            <a:ext cx="1722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Repository</a:t>
            </a:r>
            <a:endParaRPr>
              <a:latin typeface="Roboto"/>
              <a:ea typeface="Roboto"/>
              <a:cs typeface="Roboto"/>
              <a:sym typeface="Roboto"/>
            </a:endParaRPr>
          </a:p>
        </p:txBody>
      </p:sp>
      <p:sp>
        <p:nvSpPr>
          <p:cNvPr id="302" name="Google Shape;302;p28"/>
          <p:cNvSpPr txBox="1"/>
          <p:nvPr/>
        </p:nvSpPr>
        <p:spPr>
          <a:xfrm>
            <a:off x="7517580" y="1619341"/>
            <a:ext cx="5763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latin typeface="Roboto"/>
                <a:ea typeface="Roboto"/>
                <a:cs typeface="Roboto"/>
                <a:sym typeface="Roboto"/>
              </a:rPr>
              <a:t>Sales</a:t>
            </a:r>
            <a:endParaRPr sz="1000">
              <a:latin typeface="Roboto"/>
              <a:ea typeface="Roboto"/>
              <a:cs typeface="Roboto"/>
              <a:sym typeface="Roboto"/>
            </a:endParaRPr>
          </a:p>
        </p:txBody>
      </p:sp>
      <p:sp>
        <p:nvSpPr>
          <p:cNvPr id="303" name="Google Shape;303;p28"/>
          <p:cNvSpPr/>
          <p:nvPr/>
        </p:nvSpPr>
        <p:spPr>
          <a:xfrm>
            <a:off x="133375" y="1540302"/>
            <a:ext cx="1356600" cy="2249400"/>
          </a:xfrm>
          <a:prstGeom prst="roundRect">
            <a:avLst>
              <a:gd fmla="val 16667" name="adj"/>
            </a:avLst>
          </a:prstGeom>
          <a:solidFill>
            <a:srgbClr val="D9D2E9"/>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Hive</a:t>
            </a:r>
            <a:endParaRPr>
              <a:latin typeface="Roboto"/>
              <a:ea typeface="Roboto"/>
              <a:cs typeface="Roboto"/>
              <a:sym typeface="Roboto"/>
            </a:endParaRPr>
          </a:p>
        </p:txBody>
      </p:sp>
      <p:sp>
        <p:nvSpPr>
          <p:cNvPr id="304" name="Google Shape;304;p28"/>
          <p:cNvSpPr/>
          <p:nvPr/>
        </p:nvSpPr>
        <p:spPr>
          <a:xfrm>
            <a:off x="237838" y="2678976"/>
            <a:ext cx="1147725" cy="693925"/>
          </a:xfrm>
          <a:prstGeom prst="flowChartMagneticDisk">
            <a:avLst/>
          </a:prstGeom>
          <a:solidFill>
            <a:srgbClr val="999999"/>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lt1"/>
                </a:solidFill>
                <a:latin typeface="Roboto"/>
                <a:ea typeface="Roboto"/>
                <a:cs typeface="Roboto"/>
                <a:sym typeface="Roboto"/>
              </a:rPr>
              <a:t>Metastore</a:t>
            </a:r>
            <a:endParaRPr sz="1200">
              <a:solidFill>
                <a:schemeClr val="lt1"/>
              </a:solidFill>
              <a:latin typeface="Roboto"/>
              <a:ea typeface="Roboto"/>
              <a:cs typeface="Roboto"/>
              <a:sym typeface="Roboto"/>
            </a:endParaRPr>
          </a:p>
        </p:txBody>
      </p:sp>
      <p:sp>
        <p:nvSpPr>
          <p:cNvPr id="305" name="Google Shape;305;p28"/>
          <p:cNvSpPr/>
          <p:nvPr/>
        </p:nvSpPr>
        <p:spPr>
          <a:xfrm>
            <a:off x="3023550" y="2544350"/>
            <a:ext cx="171300" cy="1713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28"/>
          <p:cNvSpPr/>
          <p:nvPr/>
        </p:nvSpPr>
        <p:spPr>
          <a:xfrm>
            <a:off x="3237073" y="2544350"/>
            <a:ext cx="171300" cy="1713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28"/>
          <p:cNvSpPr/>
          <p:nvPr/>
        </p:nvSpPr>
        <p:spPr>
          <a:xfrm>
            <a:off x="3709350" y="2544350"/>
            <a:ext cx="171300" cy="1713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28"/>
          <p:cNvSpPr/>
          <p:nvPr/>
        </p:nvSpPr>
        <p:spPr>
          <a:xfrm>
            <a:off x="3922873" y="2544350"/>
            <a:ext cx="171300" cy="1713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28"/>
          <p:cNvSpPr/>
          <p:nvPr/>
        </p:nvSpPr>
        <p:spPr>
          <a:xfrm>
            <a:off x="4989673" y="2544350"/>
            <a:ext cx="171300" cy="1713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28"/>
          <p:cNvSpPr/>
          <p:nvPr/>
        </p:nvSpPr>
        <p:spPr>
          <a:xfrm>
            <a:off x="7725998" y="1907500"/>
            <a:ext cx="171300" cy="1713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28"/>
          <p:cNvSpPr/>
          <p:nvPr/>
        </p:nvSpPr>
        <p:spPr>
          <a:xfrm>
            <a:off x="7829500" y="2011002"/>
            <a:ext cx="171300" cy="1713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28"/>
          <p:cNvSpPr/>
          <p:nvPr/>
        </p:nvSpPr>
        <p:spPr>
          <a:xfrm>
            <a:off x="7945226" y="2114503"/>
            <a:ext cx="171300" cy="1713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29"/>
          <p:cNvSpPr/>
          <p:nvPr/>
        </p:nvSpPr>
        <p:spPr>
          <a:xfrm>
            <a:off x="1805875" y="500650"/>
            <a:ext cx="7071900" cy="3986700"/>
          </a:xfrm>
          <a:prstGeom prst="roundRect">
            <a:avLst>
              <a:gd fmla="val 16667" name="adj"/>
            </a:avLst>
          </a:prstGeom>
          <a:solidFill>
            <a:srgbClr val="C9DA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29"/>
          <p:cNvSpPr/>
          <p:nvPr/>
        </p:nvSpPr>
        <p:spPr>
          <a:xfrm>
            <a:off x="2243350" y="1413725"/>
            <a:ext cx="4659900" cy="2677800"/>
          </a:xfrm>
          <a:prstGeom prst="roundRect">
            <a:avLst>
              <a:gd fmla="val 16667" name="adj"/>
            </a:avLst>
          </a:prstGeom>
          <a:solidFill>
            <a:srgbClr val="FCE5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29"/>
          <p:cNvSpPr/>
          <p:nvPr/>
        </p:nvSpPr>
        <p:spPr>
          <a:xfrm>
            <a:off x="2727025" y="2086150"/>
            <a:ext cx="1722300" cy="1120800"/>
          </a:xfrm>
          <a:prstGeom prst="roundRect">
            <a:avLst>
              <a:gd fmla="val 16667" name="adj"/>
            </a:avLst>
          </a:prstGeom>
          <a:solidFill>
            <a:srgbClr val="F4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29"/>
          <p:cNvSpPr/>
          <p:nvPr/>
        </p:nvSpPr>
        <p:spPr>
          <a:xfrm>
            <a:off x="4632025" y="2086150"/>
            <a:ext cx="1722300" cy="1120800"/>
          </a:xfrm>
          <a:prstGeom prst="roundRect">
            <a:avLst>
              <a:gd fmla="val 16667" name="adj"/>
            </a:avLst>
          </a:prstGeom>
          <a:solidFill>
            <a:srgbClr val="F4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29"/>
          <p:cNvSpPr/>
          <p:nvPr/>
        </p:nvSpPr>
        <p:spPr>
          <a:xfrm>
            <a:off x="2962450" y="2440000"/>
            <a:ext cx="502500" cy="436500"/>
          </a:xfrm>
          <a:prstGeom prst="roundRect">
            <a:avLst>
              <a:gd fmla="val 16667" name="adj"/>
            </a:avLst>
          </a:prstGeom>
          <a:solidFill>
            <a:srgbClr val="D0E0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29"/>
          <p:cNvSpPr/>
          <p:nvPr/>
        </p:nvSpPr>
        <p:spPr>
          <a:xfrm>
            <a:off x="3648250" y="2440000"/>
            <a:ext cx="502500" cy="436500"/>
          </a:xfrm>
          <a:prstGeom prst="roundRect">
            <a:avLst>
              <a:gd fmla="val 16667" name="adj"/>
            </a:avLst>
          </a:prstGeom>
          <a:solidFill>
            <a:srgbClr val="D0E0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29"/>
          <p:cNvSpPr/>
          <p:nvPr/>
        </p:nvSpPr>
        <p:spPr>
          <a:xfrm>
            <a:off x="4867450" y="2440000"/>
            <a:ext cx="502500" cy="436500"/>
          </a:xfrm>
          <a:prstGeom prst="roundRect">
            <a:avLst>
              <a:gd fmla="val 16667" name="adj"/>
            </a:avLst>
          </a:prstGeom>
          <a:solidFill>
            <a:srgbClr val="D0E0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29"/>
          <p:cNvSpPr txBox="1"/>
          <p:nvPr/>
        </p:nvSpPr>
        <p:spPr>
          <a:xfrm>
            <a:off x="3664418" y="1036225"/>
            <a:ext cx="1722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Hive Warehouse</a:t>
            </a:r>
            <a:endParaRPr>
              <a:latin typeface="Roboto"/>
              <a:ea typeface="Roboto"/>
              <a:cs typeface="Roboto"/>
              <a:sym typeface="Roboto"/>
            </a:endParaRPr>
          </a:p>
        </p:txBody>
      </p:sp>
      <p:sp>
        <p:nvSpPr>
          <p:cNvPr id="325" name="Google Shape;325;p29"/>
          <p:cNvSpPr txBox="1"/>
          <p:nvPr/>
        </p:nvSpPr>
        <p:spPr>
          <a:xfrm>
            <a:off x="2767233" y="1715646"/>
            <a:ext cx="1722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Company.db</a:t>
            </a:r>
            <a:endParaRPr>
              <a:latin typeface="Roboto"/>
              <a:ea typeface="Roboto"/>
              <a:cs typeface="Roboto"/>
              <a:sym typeface="Roboto"/>
            </a:endParaRPr>
          </a:p>
        </p:txBody>
      </p:sp>
      <p:sp>
        <p:nvSpPr>
          <p:cNvPr id="326" name="Google Shape;326;p29"/>
          <p:cNvSpPr txBox="1"/>
          <p:nvPr/>
        </p:nvSpPr>
        <p:spPr>
          <a:xfrm>
            <a:off x="4655018" y="1715646"/>
            <a:ext cx="1722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Retailer.db</a:t>
            </a:r>
            <a:endParaRPr>
              <a:latin typeface="Roboto"/>
              <a:ea typeface="Roboto"/>
              <a:cs typeface="Roboto"/>
              <a:sym typeface="Roboto"/>
            </a:endParaRPr>
          </a:p>
        </p:txBody>
      </p:sp>
      <p:sp>
        <p:nvSpPr>
          <p:cNvPr id="327" name="Google Shape;327;p29"/>
          <p:cNvSpPr txBox="1"/>
          <p:nvPr/>
        </p:nvSpPr>
        <p:spPr>
          <a:xfrm>
            <a:off x="2919630" y="2132041"/>
            <a:ext cx="5763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latin typeface="Roboto"/>
                <a:ea typeface="Roboto"/>
                <a:cs typeface="Roboto"/>
                <a:sym typeface="Roboto"/>
              </a:rPr>
              <a:t>Emp</a:t>
            </a:r>
            <a:endParaRPr sz="1000">
              <a:latin typeface="Roboto"/>
              <a:ea typeface="Roboto"/>
              <a:cs typeface="Roboto"/>
              <a:sym typeface="Roboto"/>
            </a:endParaRPr>
          </a:p>
        </p:txBody>
      </p:sp>
      <p:sp>
        <p:nvSpPr>
          <p:cNvPr id="328" name="Google Shape;328;p29"/>
          <p:cNvSpPr txBox="1"/>
          <p:nvPr/>
        </p:nvSpPr>
        <p:spPr>
          <a:xfrm>
            <a:off x="3605430" y="2132041"/>
            <a:ext cx="5763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latin typeface="Roboto"/>
                <a:ea typeface="Roboto"/>
                <a:cs typeface="Roboto"/>
                <a:sym typeface="Roboto"/>
              </a:rPr>
              <a:t>Dep</a:t>
            </a:r>
            <a:endParaRPr sz="1000">
              <a:latin typeface="Roboto"/>
              <a:ea typeface="Roboto"/>
              <a:cs typeface="Roboto"/>
              <a:sym typeface="Roboto"/>
            </a:endParaRPr>
          </a:p>
        </p:txBody>
      </p:sp>
      <p:sp>
        <p:nvSpPr>
          <p:cNvPr id="329" name="Google Shape;329;p29"/>
          <p:cNvSpPr txBox="1"/>
          <p:nvPr/>
        </p:nvSpPr>
        <p:spPr>
          <a:xfrm>
            <a:off x="4743005" y="2132050"/>
            <a:ext cx="8109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latin typeface="Roboto"/>
                <a:ea typeface="Roboto"/>
                <a:cs typeface="Roboto"/>
                <a:sym typeface="Roboto"/>
              </a:rPr>
              <a:t>Product</a:t>
            </a:r>
            <a:endParaRPr sz="1000">
              <a:latin typeface="Roboto"/>
              <a:ea typeface="Roboto"/>
              <a:cs typeface="Roboto"/>
              <a:sym typeface="Roboto"/>
            </a:endParaRPr>
          </a:p>
        </p:txBody>
      </p:sp>
      <p:sp>
        <p:nvSpPr>
          <p:cNvPr id="330" name="Google Shape;330;p29"/>
          <p:cNvSpPr txBox="1"/>
          <p:nvPr/>
        </p:nvSpPr>
        <p:spPr>
          <a:xfrm>
            <a:off x="4045418" y="121825"/>
            <a:ext cx="1722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HDFS</a:t>
            </a:r>
            <a:endParaRPr>
              <a:latin typeface="Roboto"/>
              <a:ea typeface="Roboto"/>
              <a:cs typeface="Roboto"/>
              <a:sym typeface="Roboto"/>
            </a:endParaRPr>
          </a:p>
        </p:txBody>
      </p:sp>
      <p:sp>
        <p:nvSpPr>
          <p:cNvPr id="331" name="Google Shape;331;p29"/>
          <p:cNvSpPr/>
          <p:nvPr/>
        </p:nvSpPr>
        <p:spPr>
          <a:xfrm>
            <a:off x="133375" y="1540302"/>
            <a:ext cx="1356600" cy="2249400"/>
          </a:xfrm>
          <a:prstGeom prst="roundRect">
            <a:avLst>
              <a:gd fmla="val 16667" name="adj"/>
            </a:avLst>
          </a:prstGeom>
          <a:solidFill>
            <a:srgbClr val="D9D2E9"/>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Hive</a:t>
            </a:r>
            <a:endParaRPr>
              <a:latin typeface="Roboto"/>
              <a:ea typeface="Roboto"/>
              <a:cs typeface="Roboto"/>
              <a:sym typeface="Roboto"/>
            </a:endParaRPr>
          </a:p>
        </p:txBody>
      </p:sp>
      <p:sp>
        <p:nvSpPr>
          <p:cNvPr id="332" name="Google Shape;332;p29"/>
          <p:cNvSpPr/>
          <p:nvPr/>
        </p:nvSpPr>
        <p:spPr>
          <a:xfrm>
            <a:off x="237838" y="2678976"/>
            <a:ext cx="1147725" cy="693925"/>
          </a:xfrm>
          <a:prstGeom prst="flowChartMagneticDisk">
            <a:avLst/>
          </a:prstGeom>
          <a:solidFill>
            <a:srgbClr val="999999"/>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lt1"/>
                </a:solidFill>
                <a:latin typeface="Roboto"/>
                <a:ea typeface="Roboto"/>
                <a:cs typeface="Roboto"/>
                <a:sym typeface="Roboto"/>
              </a:rPr>
              <a:t>Metastore</a:t>
            </a:r>
            <a:endParaRPr sz="1200">
              <a:solidFill>
                <a:schemeClr val="lt1"/>
              </a:solidFill>
              <a:latin typeface="Roboto"/>
              <a:ea typeface="Roboto"/>
              <a:cs typeface="Roboto"/>
              <a:sym typeface="Roboto"/>
            </a:endParaRPr>
          </a:p>
        </p:txBody>
      </p:sp>
      <p:sp>
        <p:nvSpPr>
          <p:cNvPr id="333" name="Google Shape;333;p29"/>
          <p:cNvSpPr/>
          <p:nvPr/>
        </p:nvSpPr>
        <p:spPr>
          <a:xfrm>
            <a:off x="3023550" y="2544350"/>
            <a:ext cx="171300" cy="1713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29"/>
          <p:cNvSpPr/>
          <p:nvPr/>
        </p:nvSpPr>
        <p:spPr>
          <a:xfrm>
            <a:off x="3237073" y="2544350"/>
            <a:ext cx="171300" cy="1713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29"/>
          <p:cNvSpPr/>
          <p:nvPr/>
        </p:nvSpPr>
        <p:spPr>
          <a:xfrm>
            <a:off x="3709350" y="2544350"/>
            <a:ext cx="171300" cy="1713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29"/>
          <p:cNvSpPr/>
          <p:nvPr/>
        </p:nvSpPr>
        <p:spPr>
          <a:xfrm>
            <a:off x="3922873" y="2544350"/>
            <a:ext cx="171300" cy="1713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29"/>
          <p:cNvSpPr/>
          <p:nvPr/>
        </p:nvSpPr>
        <p:spPr>
          <a:xfrm>
            <a:off x="4989673" y="2544350"/>
            <a:ext cx="171300" cy="1713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29"/>
          <p:cNvSpPr/>
          <p:nvPr/>
        </p:nvSpPr>
        <p:spPr>
          <a:xfrm>
            <a:off x="7031975" y="1436425"/>
            <a:ext cx="1722300" cy="1324200"/>
          </a:xfrm>
          <a:prstGeom prst="roundRect">
            <a:avLst>
              <a:gd fmla="val 16667" name="adj"/>
            </a:avLst>
          </a:prstGeom>
          <a:solidFill>
            <a:srgbClr val="FCE5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29"/>
          <p:cNvSpPr txBox="1"/>
          <p:nvPr/>
        </p:nvSpPr>
        <p:spPr>
          <a:xfrm>
            <a:off x="7017218" y="1036225"/>
            <a:ext cx="1722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Repository</a:t>
            </a:r>
            <a:endParaRPr>
              <a:latin typeface="Roboto"/>
              <a:ea typeface="Roboto"/>
              <a:cs typeface="Roboto"/>
              <a:sym typeface="Roboto"/>
            </a:endParaRPr>
          </a:p>
        </p:txBody>
      </p:sp>
      <p:sp>
        <p:nvSpPr>
          <p:cNvPr id="340" name="Google Shape;340;p29"/>
          <p:cNvSpPr txBox="1"/>
          <p:nvPr/>
        </p:nvSpPr>
        <p:spPr>
          <a:xfrm>
            <a:off x="7517580" y="1619341"/>
            <a:ext cx="5763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latin typeface="Roboto"/>
                <a:ea typeface="Roboto"/>
                <a:cs typeface="Roboto"/>
                <a:sym typeface="Roboto"/>
              </a:rPr>
              <a:t>Sales</a:t>
            </a:r>
            <a:endParaRPr sz="1000">
              <a:latin typeface="Roboto"/>
              <a:ea typeface="Roboto"/>
              <a:cs typeface="Roboto"/>
              <a:sym typeface="Roboto"/>
            </a:endParaRPr>
          </a:p>
        </p:txBody>
      </p:sp>
      <p:sp>
        <p:nvSpPr>
          <p:cNvPr id="341" name="Google Shape;341;p29"/>
          <p:cNvSpPr/>
          <p:nvPr/>
        </p:nvSpPr>
        <p:spPr>
          <a:xfrm>
            <a:off x="7725998" y="1907500"/>
            <a:ext cx="171300" cy="1713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29"/>
          <p:cNvSpPr/>
          <p:nvPr/>
        </p:nvSpPr>
        <p:spPr>
          <a:xfrm>
            <a:off x="7829500" y="2011002"/>
            <a:ext cx="171300" cy="1713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43" name="Google Shape;343;p29"/>
          <p:cNvCxnSpPr>
            <a:stCxn id="331" idx="3"/>
            <a:endCxn id="338" idx="2"/>
          </p:cNvCxnSpPr>
          <p:nvPr/>
        </p:nvCxnSpPr>
        <p:spPr>
          <a:xfrm>
            <a:off x="1489975" y="2665002"/>
            <a:ext cx="6403200" cy="95700"/>
          </a:xfrm>
          <a:prstGeom prst="bentConnector4">
            <a:avLst>
              <a:gd fmla="val 9950" name="adj1"/>
              <a:gd fmla="val 1635003" name="adj2"/>
            </a:avLst>
          </a:prstGeom>
          <a:noFill/>
          <a:ln cap="flat" cmpd="sng" w="19050">
            <a:solidFill>
              <a:schemeClr val="dk2"/>
            </a:solidFill>
            <a:prstDash val="solid"/>
            <a:round/>
            <a:headEnd len="med" w="med" type="triangle"/>
            <a:tailEnd len="med" w="med" type="triangle"/>
          </a:ln>
        </p:spPr>
      </p:cxnSp>
      <p:sp>
        <p:nvSpPr>
          <p:cNvPr id="344" name="Google Shape;344;p29"/>
          <p:cNvSpPr/>
          <p:nvPr/>
        </p:nvSpPr>
        <p:spPr>
          <a:xfrm>
            <a:off x="7945226" y="2114503"/>
            <a:ext cx="171300" cy="1713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29"/>
          <p:cNvSpPr txBox="1"/>
          <p:nvPr/>
        </p:nvSpPr>
        <p:spPr>
          <a:xfrm>
            <a:off x="2767233" y="1715646"/>
            <a:ext cx="1722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Company.db</a:t>
            </a:r>
            <a:endParaRPr>
              <a:latin typeface="Roboto"/>
              <a:ea typeface="Roboto"/>
              <a:cs typeface="Roboto"/>
              <a:sym typeface="Roboto"/>
            </a:endParaRPr>
          </a:p>
        </p:txBody>
      </p:sp>
      <p:sp>
        <p:nvSpPr>
          <p:cNvPr id="346" name="Google Shape;346;p29"/>
          <p:cNvSpPr txBox="1"/>
          <p:nvPr/>
        </p:nvSpPr>
        <p:spPr>
          <a:xfrm>
            <a:off x="4291228" y="4230250"/>
            <a:ext cx="9906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latin typeface="Roboto"/>
                <a:ea typeface="Roboto"/>
                <a:cs typeface="Roboto"/>
                <a:sym typeface="Roboto"/>
              </a:rPr>
              <a:t>External </a:t>
            </a:r>
            <a:endParaRPr sz="1200">
              <a:latin typeface="Roboto"/>
              <a:ea typeface="Roboto"/>
              <a:cs typeface="Roboto"/>
              <a:sym typeface="Roboto"/>
            </a:endParaRPr>
          </a:p>
          <a:p>
            <a:pPr indent="0" lvl="0" marL="0" rtl="0" algn="ctr">
              <a:spcBef>
                <a:spcPts val="0"/>
              </a:spcBef>
              <a:spcAft>
                <a:spcPts val="0"/>
              </a:spcAft>
              <a:buNone/>
            </a:pPr>
            <a:r>
              <a:rPr lang="en" sz="1200">
                <a:latin typeface="Roboto"/>
                <a:ea typeface="Roboto"/>
                <a:cs typeface="Roboto"/>
                <a:sym typeface="Roboto"/>
              </a:rPr>
              <a:t>Tables</a:t>
            </a:r>
            <a:endParaRPr sz="1200">
              <a:latin typeface="Roboto"/>
              <a:ea typeface="Roboto"/>
              <a:cs typeface="Roboto"/>
              <a:sym typeface="Roboto"/>
            </a:endParaRPr>
          </a:p>
        </p:txBody>
      </p:sp>
      <p:graphicFrame>
        <p:nvGraphicFramePr>
          <p:cNvPr id="347" name="Google Shape;347;p29"/>
          <p:cNvGraphicFramePr/>
          <p:nvPr/>
        </p:nvGraphicFramePr>
        <p:xfrm>
          <a:off x="3625675" y="4366363"/>
          <a:ext cx="3000000" cy="3000000"/>
        </p:xfrm>
        <a:graphic>
          <a:graphicData uri="http://schemas.openxmlformats.org/drawingml/2006/table">
            <a:tbl>
              <a:tblPr>
                <a:noFill/>
                <a:tableStyleId>{832887C4-71CD-43E0-8456-AD38417B5E75}</a:tableStyleId>
              </a:tblPr>
              <a:tblGrid>
                <a:gridCol w="382850"/>
                <a:gridCol w="382850"/>
              </a:tblGrid>
              <a:tr h="159150">
                <a:tc>
                  <a:txBody>
                    <a:bodyPr/>
                    <a:lstStyle/>
                    <a:p>
                      <a:pPr indent="0" lvl="0" marL="0" rtl="0" algn="l">
                        <a:spcBef>
                          <a:spcPts val="0"/>
                        </a:spcBef>
                        <a:spcAft>
                          <a:spcPts val="0"/>
                        </a:spcAft>
                        <a:buNone/>
                      </a:pPr>
                      <a:r>
                        <a:t/>
                      </a:r>
                      <a:endParaRPr sz="100"/>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D9EAD3"/>
                    </a:solidFill>
                  </a:tcPr>
                </a:tc>
                <a:tc>
                  <a:txBody>
                    <a:bodyPr/>
                    <a:lstStyle/>
                    <a:p>
                      <a:pPr indent="0" lvl="0" marL="0" rtl="0" algn="l">
                        <a:spcBef>
                          <a:spcPts val="0"/>
                        </a:spcBef>
                        <a:spcAft>
                          <a:spcPts val="0"/>
                        </a:spcAft>
                        <a:buNone/>
                      </a:pPr>
                      <a:r>
                        <a:t/>
                      </a:r>
                      <a:endParaRPr sz="100"/>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D9EAD3"/>
                    </a:solidFill>
                  </a:tcPr>
                </a:tc>
              </a:tr>
              <a:tr h="159150">
                <a:tc>
                  <a:txBody>
                    <a:bodyPr/>
                    <a:lstStyle/>
                    <a:p>
                      <a:pPr indent="0" lvl="0" marL="0" rtl="0" algn="l">
                        <a:spcBef>
                          <a:spcPts val="0"/>
                        </a:spcBef>
                        <a:spcAft>
                          <a:spcPts val="0"/>
                        </a:spcAft>
                        <a:buNone/>
                      </a:pPr>
                      <a:r>
                        <a:t/>
                      </a:r>
                      <a:endParaRPr sz="100"/>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D9EAD3"/>
                    </a:solidFill>
                  </a:tcPr>
                </a:tc>
                <a:tc>
                  <a:txBody>
                    <a:bodyPr/>
                    <a:lstStyle/>
                    <a:p>
                      <a:pPr indent="0" lvl="0" marL="0" rtl="0" algn="l">
                        <a:spcBef>
                          <a:spcPts val="0"/>
                        </a:spcBef>
                        <a:spcAft>
                          <a:spcPts val="0"/>
                        </a:spcAft>
                        <a:buNone/>
                      </a:pPr>
                      <a:r>
                        <a:t/>
                      </a:r>
                      <a:endParaRPr sz="100"/>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D9EAD3"/>
                    </a:solidFill>
                  </a:tcP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30"/>
          <p:cNvSpPr/>
          <p:nvPr/>
        </p:nvSpPr>
        <p:spPr>
          <a:xfrm>
            <a:off x="1805875" y="500650"/>
            <a:ext cx="7071900" cy="3986700"/>
          </a:xfrm>
          <a:prstGeom prst="roundRect">
            <a:avLst>
              <a:gd fmla="val 16667" name="adj"/>
            </a:avLst>
          </a:prstGeom>
          <a:solidFill>
            <a:srgbClr val="C9DA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30"/>
          <p:cNvSpPr/>
          <p:nvPr/>
        </p:nvSpPr>
        <p:spPr>
          <a:xfrm>
            <a:off x="2243350" y="1413725"/>
            <a:ext cx="4659900" cy="2677800"/>
          </a:xfrm>
          <a:prstGeom prst="roundRect">
            <a:avLst>
              <a:gd fmla="val 16667" name="adj"/>
            </a:avLst>
          </a:prstGeom>
          <a:solidFill>
            <a:srgbClr val="FCE5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30"/>
          <p:cNvSpPr/>
          <p:nvPr/>
        </p:nvSpPr>
        <p:spPr>
          <a:xfrm>
            <a:off x="2727025" y="2086150"/>
            <a:ext cx="1722300" cy="1120800"/>
          </a:xfrm>
          <a:prstGeom prst="roundRect">
            <a:avLst>
              <a:gd fmla="val 16667" name="adj"/>
            </a:avLst>
          </a:prstGeom>
          <a:solidFill>
            <a:srgbClr val="F4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30"/>
          <p:cNvSpPr/>
          <p:nvPr/>
        </p:nvSpPr>
        <p:spPr>
          <a:xfrm>
            <a:off x="4632025" y="2086150"/>
            <a:ext cx="1722300" cy="1120800"/>
          </a:xfrm>
          <a:prstGeom prst="roundRect">
            <a:avLst>
              <a:gd fmla="val 16667" name="adj"/>
            </a:avLst>
          </a:prstGeom>
          <a:solidFill>
            <a:srgbClr val="F4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30"/>
          <p:cNvSpPr/>
          <p:nvPr/>
        </p:nvSpPr>
        <p:spPr>
          <a:xfrm>
            <a:off x="2962450" y="2440000"/>
            <a:ext cx="502500" cy="436500"/>
          </a:xfrm>
          <a:prstGeom prst="roundRect">
            <a:avLst>
              <a:gd fmla="val 16667" name="adj"/>
            </a:avLst>
          </a:prstGeom>
          <a:solidFill>
            <a:srgbClr val="D0E0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30"/>
          <p:cNvSpPr/>
          <p:nvPr/>
        </p:nvSpPr>
        <p:spPr>
          <a:xfrm>
            <a:off x="3648250" y="2440000"/>
            <a:ext cx="502500" cy="436500"/>
          </a:xfrm>
          <a:prstGeom prst="roundRect">
            <a:avLst>
              <a:gd fmla="val 16667" name="adj"/>
            </a:avLst>
          </a:prstGeom>
          <a:solidFill>
            <a:srgbClr val="D0E0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30"/>
          <p:cNvSpPr/>
          <p:nvPr/>
        </p:nvSpPr>
        <p:spPr>
          <a:xfrm>
            <a:off x="4867450" y="2440000"/>
            <a:ext cx="502500" cy="436500"/>
          </a:xfrm>
          <a:prstGeom prst="roundRect">
            <a:avLst>
              <a:gd fmla="val 16667" name="adj"/>
            </a:avLst>
          </a:prstGeom>
          <a:solidFill>
            <a:srgbClr val="D0E0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30"/>
          <p:cNvSpPr txBox="1"/>
          <p:nvPr/>
        </p:nvSpPr>
        <p:spPr>
          <a:xfrm>
            <a:off x="3664418" y="1036225"/>
            <a:ext cx="1722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Hive Warehouse</a:t>
            </a:r>
            <a:endParaRPr>
              <a:latin typeface="Roboto"/>
              <a:ea typeface="Roboto"/>
              <a:cs typeface="Roboto"/>
              <a:sym typeface="Roboto"/>
            </a:endParaRPr>
          </a:p>
        </p:txBody>
      </p:sp>
      <p:sp>
        <p:nvSpPr>
          <p:cNvPr id="360" name="Google Shape;360;p30"/>
          <p:cNvSpPr txBox="1"/>
          <p:nvPr/>
        </p:nvSpPr>
        <p:spPr>
          <a:xfrm>
            <a:off x="2767233" y="1715646"/>
            <a:ext cx="1722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Company.db</a:t>
            </a:r>
            <a:endParaRPr>
              <a:latin typeface="Roboto"/>
              <a:ea typeface="Roboto"/>
              <a:cs typeface="Roboto"/>
              <a:sym typeface="Roboto"/>
            </a:endParaRPr>
          </a:p>
        </p:txBody>
      </p:sp>
      <p:sp>
        <p:nvSpPr>
          <p:cNvPr id="361" name="Google Shape;361;p30"/>
          <p:cNvSpPr txBox="1"/>
          <p:nvPr/>
        </p:nvSpPr>
        <p:spPr>
          <a:xfrm>
            <a:off x="4655018" y="1715646"/>
            <a:ext cx="1722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Retailer.db</a:t>
            </a:r>
            <a:endParaRPr>
              <a:latin typeface="Roboto"/>
              <a:ea typeface="Roboto"/>
              <a:cs typeface="Roboto"/>
              <a:sym typeface="Roboto"/>
            </a:endParaRPr>
          </a:p>
        </p:txBody>
      </p:sp>
      <p:sp>
        <p:nvSpPr>
          <p:cNvPr id="362" name="Google Shape;362;p30"/>
          <p:cNvSpPr txBox="1"/>
          <p:nvPr/>
        </p:nvSpPr>
        <p:spPr>
          <a:xfrm>
            <a:off x="2919630" y="2132041"/>
            <a:ext cx="5763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latin typeface="Roboto"/>
                <a:ea typeface="Roboto"/>
                <a:cs typeface="Roboto"/>
                <a:sym typeface="Roboto"/>
              </a:rPr>
              <a:t>Emp</a:t>
            </a:r>
            <a:endParaRPr sz="1000">
              <a:latin typeface="Roboto"/>
              <a:ea typeface="Roboto"/>
              <a:cs typeface="Roboto"/>
              <a:sym typeface="Roboto"/>
            </a:endParaRPr>
          </a:p>
        </p:txBody>
      </p:sp>
      <p:sp>
        <p:nvSpPr>
          <p:cNvPr id="363" name="Google Shape;363;p30"/>
          <p:cNvSpPr txBox="1"/>
          <p:nvPr/>
        </p:nvSpPr>
        <p:spPr>
          <a:xfrm>
            <a:off x="3605430" y="2132041"/>
            <a:ext cx="5763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latin typeface="Roboto"/>
                <a:ea typeface="Roboto"/>
                <a:cs typeface="Roboto"/>
                <a:sym typeface="Roboto"/>
              </a:rPr>
              <a:t>Dep</a:t>
            </a:r>
            <a:endParaRPr sz="1000">
              <a:latin typeface="Roboto"/>
              <a:ea typeface="Roboto"/>
              <a:cs typeface="Roboto"/>
              <a:sym typeface="Roboto"/>
            </a:endParaRPr>
          </a:p>
        </p:txBody>
      </p:sp>
      <p:sp>
        <p:nvSpPr>
          <p:cNvPr id="364" name="Google Shape;364;p30"/>
          <p:cNvSpPr txBox="1"/>
          <p:nvPr/>
        </p:nvSpPr>
        <p:spPr>
          <a:xfrm>
            <a:off x="4743005" y="2132050"/>
            <a:ext cx="8109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latin typeface="Roboto"/>
                <a:ea typeface="Roboto"/>
                <a:cs typeface="Roboto"/>
                <a:sym typeface="Roboto"/>
              </a:rPr>
              <a:t>Product</a:t>
            </a:r>
            <a:endParaRPr sz="1000">
              <a:latin typeface="Roboto"/>
              <a:ea typeface="Roboto"/>
              <a:cs typeface="Roboto"/>
              <a:sym typeface="Roboto"/>
            </a:endParaRPr>
          </a:p>
        </p:txBody>
      </p:sp>
      <p:sp>
        <p:nvSpPr>
          <p:cNvPr id="365" name="Google Shape;365;p30"/>
          <p:cNvSpPr txBox="1"/>
          <p:nvPr/>
        </p:nvSpPr>
        <p:spPr>
          <a:xfrm>
            <a:off x="4045418" y="121825"/>
            <a:ext cx="1722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HDFS</a:t>
            </a:r>
            <a:endParaRPr>
              <a:latin typeface="Roboto"/>
              <a:ea typeface="Roboto"/>
              <a:cs typeface="Roboto"/>
              <a:sym typeface="Roboto"/>
            </a:endParaRPr>
          </a:p>
        </p:txBody>
      </p:sp>
      <p:sp>
        <p:nvSpPr>
          <p:cNvPr id="366" name="Google Shape;366;p30"/>
          <p:cNvSpPr/>
          <p:nvPr/>
        </p:nvSpPr>
        <p:spPr>
          <a:xfrm>
            <a:off x="133375" y="1540302"/>
            <a:ext cx="1356600" cy="2249400"/>
          </a:xfrm>
          <a:prstGeom prst="roundRect">
            <a:avLst>
              <a:gd fmla="val 16667" name="adj"/>
            </a:avLst>
          </a:prstGeom>
          <a:solidFill>
            <a:srgbClr val="D9D2E9"/>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Hive</a:t>
            </a:r>
            <a:endParaRPr>
              <a:latin typeface="Roboto"/>
              <a:ea typeface="Roboto"/>
              <a:cs typeface="Roboto"/>
              <a:sym typeface="Roboto"/>
            </a:endParaRPr>
          </a:p>
        </p:txBody>
      </p:sp>
      <p:sp>
        <p:nvSpPr>
          <p:cNvPr id="367" name="Google Shape;367;p30"/>
          <p:cNvSpPr/>
          <p:nvPr/>
        </p:nvSpPr>
        <p:spPr>
          <a:xfrm>
            <a:off x="237838" y="2678976"/>
            <a:ext cx="1147725" cy="693925"/>
          </a:xfrm>
          <a:prstGeom prst="flowChartMagneticDisk">
            <a:avLst/>
          </a:prstGeom>
          <a:solidFill>
            <a:srgbClr val="999999"/>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lt1"/>
                </a:solidFill>
                <a:latin typeface="Roboto"/>
                <a:ea typeface="Roboto"/>
                <a:cs typeface="Roboto"/>
                <a:sym typeface="Roboto"/>
              </a:rPr>
              <a:t>Metastore</a:t>
            </a:r>
            <a:endParaRPr sz="1200">
              <a:solidFill>
                <a:schemeClr val="lt1"/>
              </a:solidFill>
              <a:latin typeface="Roboto"/>
              <a:ea typeface="Roboto"/>
              <a:cs typeface="Roboto"/>
              <a:sym typeface="Roboto"/>
            </a:endParaRPr>
          </a:p>
        </p:txBody>
      </p:sp>
      <p:sp>
        <p:nvSpPr>
          <p:cNvPr id="368" name="Google Shape;368;p30"/>
          <p:cNvSpPr/>
          <p:nvPr/>
        </p:nvSpPr>
        <p:spPr>
          <a:xfrm>
            <a:off x="3023550" y="2544350"/>
            <a:ext cx="171300" cy="1713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30"/>
          <p:cNvSpPr/>
          <p:nvPr/>
        </p:nvSpPr>
        <p:spPr>
          <a:xfrm>
            <a:off x="3237073" y="2544350"/>
            <a:ext cx="171300" cy="1713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30"/>
          <p:cNvSpPr/>
          <p:nvPr/>
        </p:nvSpPr>
        <p:spPr>
          <a:xfrm>
            <a:off x="3709350" y="2544350"/>
            <a:ext cx="171300" cy="1713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30"/>
          <p:cNvSpPr/>
          <p:nvPr/>
        </p:nvSpPr>
        <p:spPr>
          <a:xfrm>
            <a:off x="3922873" y="2544350"/>
            <a:ext cx="171300" cy="1713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30"/>
          <p:cNvSpPr/>
          <p:nvPr/>
        </p:nvSpPr>
        <p:spPr>
          <a:xfrm>
            <a:off x="4989673" y="2544350"/>
            <a:ext cx="171300" cy="1713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30"/>
          <p:cNvSpPr/>
          <p:nvPr/>
        </p:nvSpPr>
        <p:spPr>
          <a:xfrm>
            <a:off x="7031975" y="1436425"/>
            <a:ext cx="1722300" cy="1324200"/>
          </a:xfrm>
          <a:prstGeom prst="roundRect">
            <a:avLst>
              <a:gd fmla="val 16667" name="adj"/>
            </a:avLst>
          </a:prstGeom>
          <a:solidFill>
            <a:srgbClr val="FCE5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30"/>
          <p:cNvSpPr txBox="1"/>
          <p:nvPr/>
        </p:nvSpPr>
        <p:spPr>
          <a:xfrm>
            <a:off x="7017218" y="1036225"/>
            <a:ext cx="1722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Repository</a:t>
            </a:r>
            <a:endParaRPr>
              <a:latin typeface="Roboto"/>
              <a:ea typeface="Roboto"/>
              <a:cs typeface="Roboto"/>
              <a:sym typeface="Roboto"/>
            </a:endParaRPr>
          </a:p>
        </p:txBody>
      </p:sp>
      <p:sp>
        <p:nvSpPr>
          <p:cNvPr id="375" name="Google Shape;375;p30"/>
          <p:cNvSpPr txBox="1"/>
          <p:nvPr/>
        </p:nvSpPr>
        <p:spPr>
          <a:xfrm>
            <a:off x="7517580" y="1619341"/>
            <a:ext cx="5763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latin typeface="Roboto"/>
                <a:ea typeface="Roboto"/>
                <a:cs typeface="Roboto"/>
                <a:sym typeface="Roboto"/>
              </a:rPr>
              <a:t>Sales</a:t>
            </a:r>
            <a:endParaRPr sz="1000">
              <a:latin typeface="Roboto"/>
              <a:ea typeface="Roboto"/>
              <a:cs typeface="Roboto"/>
              <a:sym typeface="Roboto"/>
            </a:endParaRPr>
          </a:p>
        </p:txBody>
      </p:sp>
      <p:sp>
        <p:nvSpPr>
          <p:cNvPr id="376" name="Google Shape;376;p30"/>
          <p:cNvSpPr/>
          <p:nvPr/>
        </p:nvSpPr>
        <p:spPr>
          <a:xfrm>
            <a:off x="7725998" y="1907500"/>
            <a:ext cx="171300" cy="1713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30"/>
          <p:cNvSpPr/>
          <p:nvPr/>
        </p:nvSpPr>
        <p:spPr>
          <a:xfrm>
            <a:off x="7829500" y="2011002"/>
            <a:ext cx="171300" cy="1713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78" name="Google Shape;378;p30"/>
          <p:cNvCxnSpPr>
            <a:stCxn id="366" idx="3"/>
            <a:endCxn id="373" idx="2"/>
          </p:cNvCxnSpPr>
          <p:nvPr/>
        </p:nvCxnSpPr>
        <p:spPr>
          <a:xfrm>
            <a:off x="1489975" y="2665002"/>
            <a:ext cx="6403200" cy="95700"/>
          </a:xfrm>
          <a:prstGeom prst="bentConnector4">
            <a:avLst>
              <a:gd fmla="val 9950" name="adj1"/>
              <a:gd fmla="val 1635003" name="adj2"/>
            </a:avLst>
          </a:prstGeom>
          <a:noFill/>
          <a:ln cap="flat" cmpd="sng" w="19050">
            <a:solidFill>
              <a:schemeClr val="dk2"/>
            </a:solidFill>
            <a:prstDash val="solid"/>
            <a:round/>
            <a:headEnd len="med" w="med" type="triangle"/>
            <a:tailEnd len="med" w="med" type="triangle"/>
          </a:ln>
        </p:spPr>
      </p:cxnSp>
      <p:sp>
        <p:nvSpPr>
          <p:cNvPr id="379" name="Google Shape;379;p30"/>
          <p:cNvSpPr/>
          <p:nvPr/>
        </p:nvSpPr>
        <p:spPr>
          <a:xfrm>
            <a:off x="7945226" y="2114503"/>
            <a:ext cx="171300" cy="1713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30"/>
          <p:cNvSpPr txBox="1"/>
          <p:nvPr/>
        </p:nvSpPr>
        <p:spPr>
          <a:xfrm>
            <a:off x="2767233" y="1715646"/>
            <a:ext cx="1722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Company.db</a:t>
            </a:r>
            <a:endParaRPr>
              <a:latin typeface="Roboto"/>
              <a:ea typeface="Roboto"/>
              <a:cs typeface="Roboto"/>
              <a:sym typeface="Roboto"/>
            </a:endParaRPr>
          </a:p>
        </p:txBody>
      </p:sp>
      <p:cxnSp>
        <p:nvCxnSpPr>
          <p:cNvPr id="381" name="Google Shape;381;p30"/>
          <p:cNvCxnSpPr/>
          <p:nvPr/>
        </p:nvCxnSpPr>
        <p:spPr>
          <a:xfrm flipH="1" rot="10800000">
            <a:off x="1489975" y="2581902"/>
            <a:ext cx="1472400" cy="6900"/>
          </a:xfrm>
          <a:prstGeom prst="straightConnector1">
            <a:avLst/>
          </a:prstGeom>
          <a:noFill/>
          <a:ln cap="flat" cmpd="sng" w="19050">
            <a:solidFill>
              <a:schemeClr val="dk2"/>
            </a:solidFill>
            <a:prstDash val="solid"/>
            <a:round/>
            <a:headEnd len="med" w="med" type="triangle"/>
            <a:tailEnd len="med" w="med" type="triangle"/>
          </a:ln>
        </p:spPr>
      </p:cxnSp>
      <p:sp>
        <p:nvSpPr>
          <p:cNvPr id="382" name="Google Shape;382;p30"/>
          <p:cNvSpPr txBox="1"/>
          <p:nvPr/>
        </p:nvSpPr>
        <p:spPr>
          <a:xfrm>
            <a:off x="4291228" y="4230250"/>
            <a:ext cx="9906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latin typeface="Roboto"/>
                <a:ea typeface="Roboto"/>
                <a:cs typeface="Roboto"/>
                <a:sym typeface="Roboto"/>
              </a:rPr>
              <a:t>External </a:t>
            </a:r>
            <a:endParaRPr sz="1200">
              <a:latin typeface="Roboto"/>
              <a:ea typeface="Roboto"/>
              <a:cs typeface="Roboto"/>
              <a:sym typeface="Roboto"/>
            </a:endParaRPr>
          </a:p>
          <a:p>
            <a:pPr indent="0" lvl="0" marL="0" rtl="0" algn="ctr">
              <a:spcBef>
                <a:spcPts val="0"/>
              </a:spcBef>
              <a:spcAft>
                <a:spcPts val="0"/>
              </a:spcAft>
              <a:buNone/>
            </a:pPr>
            <a:r>
              <a:rPr lang="en" sz="1200">
                <a:latin typeface="Roboto"/>
                <a:ea typeface="Roboto"/>
                <a:cs typeface="Roboto"/>
                <a:sym typeface="Roboto"/>
              </a:rPr>
              <a:t>Tables</a:t>
            </a:r>
            <a:endParaRPr sz="1200">
              <a:latin typeface="Roboto"/>
              <a:ea typeface="Roboto"/>
              <a:cs typeface="Roboto"/>
              <a:sym typeface="Roboto"/>
            </a:endParaRPr>
          </a:p>
        </p:txBody>
      </p:sp>
      <p:graphicFrame>
        <p:nvGraphicFramePr>
          <p:cNvPr id="383" name="Google Shape;383;p30"/>
          <p:cNvGraphicFramePr/>
          <p:nvPr/>
        </p:nvGraphicFramePr>
        <p:xfrm>
          <a:off x="3625675" y="4366363"/>
          <a:ext cx="3000000" cy="3000000"/>
        </p:xfrm>
        <a:graphic>
          <a:graphicData uri="http://schemas.openxmlformats.org/drawingml/2006/table">
            <a:tbl>
              <a:tblPr>
                <a:noFill/>
                <a:tableStyleId>{832887C4-71CD-43E0-8456-AD38417B5E75}</a:tableStyleId>
              </a:tblPr>
              <a:tblGrid>
                <a:gridCol w="382850"/>
                <a:gridCol w="382850"/>
              </a:tblGrid>
              <a:tr h="159150">
                <a:tc>
                  <a:txBody>
                    <a:bodyPr/>
                    <a:lstStyle/>
                    <a:p>
                      <a:pPr indent="0" lvl="0" marL="0" rtl="0" algn="l">
                        <a:spcBef>
                          <a:spcPts val="0"/>
                        </a:spcBef>
                        <a:spcAft>
                          <a:spcPts val="0"/>
                        </a:spcAft>
                        <a:buNone/>
                      </a:pPr>
                      <a:r>
                        <a:t/>
                      </a:r>
                      <a:endParaRPr sz="100"/>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D9EAD3"/>
                    </a:solidFill>
                  </a:tcPr>
                </a:tc>
                <a:tc>
                  <a:txBody>
                    <a:bodyPr/>
                    <a:lstStyle/>
                    <a:p>
                      <a:pPr indent="0" lvl="0" marL="0" rtl="0" algn="l">
                        <a:spcBef>
                          <a:spcPts val="0"/>
                        </a:spcBef>
                        <a:spcAft>
                          <a:spcPts val="0"/>
                        </a:spcAft>
                        <a:buNone/>
                      </a:pPr>
                      <a:r>
                        <a:t/>
                      </a:r>
                      <a:endParaRPr sz="100"/>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D9EAD3"/>
                    </a:solidFill>
                  </a:tcPr>
                </a:tc>
              </a:tr>
              <a:tr h="159150">
                <a:tc>
                  <a:txBody>
                    <a:bodyPr/>
                    <a:lstStyle/>
                    <a:p>
                      <a:pPr indent="0" lvl="0" marL="0" rtl="0" algn="l">
                        <a:spcBef>
                          <a:spcPts val="0"/>
                        </a:spcBef>
                        <a:spcAft>
                          <a:spcPts val="0"/>
                        </a:spcAft>
                        <a:buNone/>
                      </a:pPr>
                      <a:r>
                        <a:t/>
                      </a:r>
                      <a:endParaRPr sz="100"/>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D9EAD3"/>
                    </a:solidFill>
                  </a:tcPr>
                </a:tc>
                <a:tc>
                  <a:txBody>
                    <a:bodyPr/>
                    <a:lstStyle/>
                    <a:p>
                      <a:pPr indent="0" lvl="0" marL="0" rtl="0" algn="l">
                        <a:spcBef>
                          <a:spcPts val="0"/>
                        </a:spcBef>
                        <a:spcAft>
                          <a:spcPts val="0"/>
                        </a:spcAft>
                        <a:buNone/>
                      </a:pPr>
                      <a:r>
                        <a:t/>
                      </a:r>
                      <a:endParaRPr sz="100"/>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D9EAD3"/>
                    </a:solidFill>
                  </a:tcPr>
                </a:tc>
              </a:tr>
            </a:tbl>
          </a:graphicData>
        </a:graphic>
      </p:graphicFrame>
      <p:sp>
        <p:nvSpPr>
          <p:cNvPr id="384" name="Google Shape;384;p30"/>
          <p:cNvSpPr txBox="1"/>
          <p:nvPr/>
        </p:nvSpPr>
        <p:spPr>
          <a:xfrm>
            <a:off x="1624228" y="1944250"/>
            <a:ext cx="9906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latin typeface="Roboto"/>
                <a:ea typeface="Roboto"/>
                <a:cs typeface="Roboto"/>
                <a:sym typeface="Roboto"/>
              </a:rPr>
              <a:t>Managed </a:t>
            </a:r>
            <a:endParaRPr sz="1200">
              <a:latin typeface="Roboto"/>
              <a:ea typeface="Roboto"/>
              <a:cs typeface="Roboto"/>
              <a:sym typeface="Roboto"/>
            </a:endParaRPr>
          </a:p>
          <a:p>
            <a:pPr indent="0" lvl="0" marL="0" rtl="0" algn="ctr">
              <a:spcBef>
                <a:spcPts val="0"/>
              </a:spcBef>
              <a:spcAft>
                <a:spcPts val="0"/>
              </a:spcAft>
              <a:buNone/>
            </a:pPr>
            <a:r>
              <a:rPr lang="en" sz="1200">
                <a:latin typeface="Roboto"/>
                <a:ea typeface="Roboto"/>
                <a:cs typeface="Roboto"/>
                <a:sym typeface="Roboto"/>
              </a:rPr>
              <a:t>Tables</a:t>
            </a:r>
            <a:endParaRPr sz="1200">
              <a:latin typeface="Roboto"/>
              <a:ea typeface="Roboto"/>
              <a:cs typeface="Roboto"/>
              <a:sym typeface="Roboto"/>
            </a:endParaRPr>
          </a:p>
        </p:txBody>
      </p:sp>
      <p:graphicFrame>
        <p:nvGraphicFramePr>
          <p:cNvPr id="385" name="Google Shape;385;p30"/>
          <p:cNvGraphicFramePr/>
          <p:nvPr/>
        </p:nvGraphicFramePr>
        <p:xfrm>
          <a:off x="1740775" y="1574475"/>
          <a:ext cx="3000000" cy="3000000"/>
        </p:xfrm>
        <a:graphic>
          <a:graphicData uri="http://schemas.openxmlformats.org/drawingml/2006/table">
            <a:tbl>
              <a:tblPr>
                <a:noFill/>
                <a:tableStyleId>{832887C4-71CD-43E0-8456-AD38417B5E75}</a:tableStyleId>
              </a:tblPr>
              <a:tblGrid>
                <a:gridCol w="382850"/>
                <a:gridCol w="382850"/>
              </a:tblGrid>
              <a:tr h="159150">
                <a:tc>
                  <a:txBody>
                    <a:bodyPr/>
                    <a:lstStyle/>
                    <a:p>
                      <a:pPr indent="0" lvl="0" marL="0" rtl="0" algn="l">
                        <a:spcBef>
                          <a:spcPts val="0"/>
                        </a:spcBef>
                        <a:spcAft>
                          <a:spcPts val="0"/>
                        </a:spcAft>
                        <a:buNone/>
                      </a:pPr>
                      <a:r>
                        <a:t/>
                      </a:r>
                      <a:endParaRPr sz="100"/>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D9EAD3"/>
                    </a:solidFill>
                  </a:tcPr>
                </a:tc>
                <a:tc>
                  <a:txBody>
                    <a:bodyPr/>
                    <a:lstStyle/>
                    <a:p>
                      <a:pPr indent="0" lvl="0" marL="0" rtl="0" algn="l">
                        <a:spcBef>
                          <a:spcPts val="0"/>
                        </a:spcBef>
                        <a:spcAft>
                          <a:spcPts val="0"/>
                        </a:spcAft>
                        <a:buNone/>
                      </a:pPr>
                      <a:r>
                        <a:t/>
                      </a:r>
                      <a:endParaRPr sz="100"/>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D9EAD3"/>
                    </a:solidFill>
                  </a:tcPr>
                </a:tc>
              </a:tr>
              <a:tr h="159150">
                <a:tc>
                  <a:txBody>
                    <a:bodyPr/>
                    <a:lstStyle/>
                    <a:p>
                      <a:pPr indent="0" lvl="0" marL="0" rtl="0" algn="l">
                        <a:spcBef>
                          <a:spcPts val="0"/>
                        </a:spcBef>
                        <a:spcAft>
                          <a:spcPts val="0"/>
                        </a:spcAft>
                        <a:buNone/>
                      </a:pPr>
                      <a:r>
                        <a:t/>
                      </a:r>
                      <a:endParaRPr sz="100"/>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D9EAD3"/>
                    </a:solidFill>
                  </a:tcPr>
                </a:tc>
                <a:tc>
                  <a:txBody>
                    <a:bodyPr/>
                    <a:lstStyle/>
                    <a:p>
                      <a:pPr indent="0" lvl="0" marL="0" rtl="0" algn="l">
                        <a:spcBef>
                          <a:spcPts val="0"/>
                        </a:spcBef>
                        <a:spcAft>
                          <a:spcPts val="0"/>
                        </a:spcAft>
                        <a:buNone/>
                      </a:pPr>
                      <a:r>
                        <a:t/>
                      </a:r>
                      <a:endParaRPr sz="100"/>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D9EAD3"/>
                    </a:solidFill>
                  </a:tcP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31"/>
          <p:cNvSpPr/>
          <p:nvPr/>
        </p:nvSpPr>
        <p:spPr>
          <a:xfrm>
            <a:off x="1805875" y="500650"/>
            <a:ext cx="7071900" cy="3986700"/>
          </a:xfrm>
          <a:prstGeom prst="roundRect">
            <a:avLst>
              <a:gd fmla="val 16667" name="adj"/>
            </a:avLst>
          </a:prstGeom>
          <a:solidFill>
            <a:srgbClr val="C9DA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31"/>
          <p:cNvSpPr/>
          <p:nvPr/>
        </p:nvSpPr>
        <p:spPr>
          <a:xfrm>
            <a:off x="2243350" y="1413725"/>
            <a:ext cx="4659900" cy="2677800"/>
          </a:xfrm>
          <a:prstGeom prst="roundRect">
            <a:avLst>
              <a:gd fmla="val 16667" name="adj"/>
            </a:avLst>
          </a:prstGeom>
          <a:solidFill>
            <a:srgbClr val="FCE5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31"/>
          <p:cNvSpPr/>
          <p:nvPr/>
        </p:nvSpPr>
        <p:spPr>
          <a:xfrm>
            <a:off x="2727025" y="2086150"/>
            <a:ext cx="1722300" cy="1120800"/>
          </a:xfrm>
          <a:prstGeom prst="roundRect">
            <a:avLst>
              <a:gd fmla="val 16667" name="adj"/>
            </a:avLst>
          </a:prstGeom>
          <a:solidFill>
            <a:srgbClr val="F4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31"/>
          <p:cNvSpPr/>
          <p:nvPr/>
        </p:nvSpPr>
        <p:spPr>
          <a:xfrm>
            <a:off x="4632025" y="2086150"/>
            <a:ext cx="1722300" cy="1120800"/>
          </a:xfrm>
          <a:prstGeom prst="roundRect">
            <a:avLst>
              <a:gd fmla="val 16667" name="adj"/>
            </a:avLst>
          </a:prstGeom>
          <a:solidFill>
            <a:srgbClr val="F4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31"/>
          <p:cNvSpPr/>
          <p:nvPr/>
        </p:nvSpPr>
        <p:spPr>
          <a:xfrm>
            <a:off x="3648250" y="2440000"/>
            <a:ext cx="502500" cy="436500"/>
          </a:xfrm>
          <a:prstGeom prst="roundRect">
            <a:avLst>
              <a:gd fmla="val 16667" name="adj"/>
            </a:avLst>
          </a:prstGeom>
          <a:solidFill>
            <a:srgbClr val="D0E0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31"/>
          <p:cNvSpPr/>
          <p:nvPr/>
        </p:nvSpPr>
        <p:spPr>
          <a:xfrm>
            <a:off x="4867450" y="2440000"/>
            <a:ext cx="502500" cy="436500"/>
          </a:xfrm>
          <a:prstGeom prst="roundRect">
            <a:avLst>
              <a:gd fmla="val 16667" name="adj"/>
            </a:avLst>
          </a:prstGeom>
          <a:solidFill>
            <a:srgbClr val="D0E0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31"/>
          <p:cNvSpPr txBox="1"/>
          <p:nvPr/>
        </p:nvSpPr>
        <p:spPr>
          <a:xfrm>
            <a:off x="3664418" y="1036225"/>
            <a:ext cx="1722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Hive Warehouse</a:t>
            </a:r>
            <a:endParaRPr>
              <a:latin typeface="Roboto"/>
              <a:ea typeface="Roboto"/>
              <a:cs typeface="Roboto"/>
              <a:sym typeface="Roboto"/>
            </a:endParaRPr>
          </a:p>
        </p:txBody>
      </p:sp>
      <p:sp>
        <p:nvSpPr>
          <p:cNvPr id="397" name="Google Shape;397;p31"/>
          <p:cNvSpPr txBox="1"/>
          <p:nvPr/>
        </p:nvSpPr>
        <p:spPr>
          <a:xfrm>
            <a:off x="2767233" y="1715646"/>
            <a:ext cx="1722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Company.db</a:t>
            </a:r>
            <a:endParaRPr>
              <a:latin typeface="Roboto"/>
              <a:ea typeface="Roboto"/>
              <a:cs typeface="Roboto"/>
              <a:sym typeface="Roboto"/>
            </a:endParaRPr>
          </a:p>
        </p:txBody>
      </p:sp>
      <p:sp>
        <p:nvSpPr>
          <p:cNvPr id="398" name="Google Shape;398;p31"/>
          <p:cNvSpPr txBox="1"/>
          <p:nvPr/>
        </p:nvSpPr>
        <p:spPr>
          <a:xfrm>
            <a:off x="4655018" y="1715646"/>
            <a:ext cx="1722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Retailer.db</a:t>
            </a:r>
            <a:endParaRPr>
              <a:latin typeface="Roboto"/>
              <a:ea typeface="Roboto"/>
              <a:cs typeface="Roboto"/>
              <a:sym typeface="Roboto"/>
            </a:endParaRPr>
          </a:p>
        </p:txBody>
      </p:sp>
      <p:sp>
        <p:nvSpPr>
          <p:cNvPr id="399" name="Google Shape;399;p31"/>
          <p:cNvSpPr txBox="1"/>
          <p:nvPr/>
        </p:nvSpPr>
        <p:spPr>
          <a:xfrm>
            <a:off x="3605430" y="2132041"/>
            <a:ext cx="5763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latin typeface="Roboto"/>
                <a:ea typeface="Roboto"/>
                <a:cs typeface="Roboto"/>
                <a:sym typeface="Roboto"/>
              </a:rPr>
              <a:t>Dep</a:t>
            </a:r>
            <a:endParaRPr sz="1000">
              <a:latin typeface="Roboto"/>
              <a:ea typeface="Roboto"/>
              <a:cs typeface="Roboto"/>
              <a:sym typeface="Roboto"/>
            </a:endParaRPr>
          </a:p>
        </p:txBody>
      </p:sp>
      <p:sp>
        <p:nvSpPr>
          <p:cNvPr id="400" name="Google Shape;400;p31"/>
          <p:cNvSpPr txBox="1"/>
          <p:nvPr/>
        </p:nvSpPr>
        <p:spPr>
          <a:xfrm>
            <a:off x="4743005" y="2132050"/>
            <a:ext cx="8109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latin typeface="Roboto"/>
                <a:ea typeface="Roboto"/>
                <a:cs typeface="Roboto"/>
                <a:sym typeface="Roboto"/>
              </a:rPr>
              <a:t>Product</a:t>
            </a:r>
            <a:endParaRPr sz="1000">
              <a:latin typeface="Roboto"/>
              <a:ea typeface="Roboto"/>
              <a:cs typeface="Roboto"/>
              <a:sym typeface="Roboto"/>
            </a:endParaRPr>
          </a:p>
        </p:txBody>
      </p:sp>
      <p:sp>
        <p:nvSpPr>
          <p:cNvPr id="401" name="Google Shape;401;p31"/>
          <p:cNvSpPr txBox="1"/>
          <p:nvPr/>
        </p:nvSpPr>
        <p:spPr>
          <a:xfrm>
            <a:off x="4045418" y="121825"/>
            <a:ext cx="1722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HDFS</a:t>
            </a:r>
            <a:endParaRPr>
              <a:latin typeface="Roboto"/>
              <a:ea typeface="Roboto"/>
              <a:cs typeface="Roboto"/>
              <a:sym typeface="Roboto"/>
            </a:endParaRPr>
          </a:p>
        </p:txBody>
      </p:sp>
      <p:sp>
        <p:nvSpPr>
          <p:cNvPr id="402" name="Google Shape;402;p31"/>
          <p:cNvSpPr/>
          <p:nvPr/>
        </p:nvSpPr>
        <p:spPr>
          <a:xfrm>
            <a:off x="133375" y="1540302"/>
            <a:ext cx="1356600" cy="2249400"/>
          </a:xfrm>
          <a:prstGeom prst="roundRect">
            <a:avLst>
              <a:gd fmla="val 16667" name="adj"/>
            </a:avLst>
          </a:prstGeom>
          <a:solidFill>
            <a:srgbClr val="D9D2E9"/>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Hive</a:t>
            </a:r>
            <a:endParaRPr>
              <a:latin typeface="Roboto"/>
              <a:ea typeface="Roboto"/>
              <a:cs typeface="Roboto"/>
              <a:sym typeface="Roboto"/>
            </a:endParaRPr>
          </a:p>
        </p:txBody>
      </p:sp>
      <p:sp>
        <p:nvSpPr>
          <p:cNvPr id="403" name="Google Shape;403;p31"/>
          <p:cNvSpPr/>
          <p:nvPr/>
        </p:nvSpPr>
        <p:spPr>
          <a:xfrm>
            <a:off x="237838" y="2678976"/>
            <a:ext cx="1147725" cy="693925"/>
          </a:xfrm>
          <a:prstGeom prst="flowChartMagneticDisk">
            <a:avLst/>
          </a:prstGeom>
          <a:solidFill>
            <a:srgbClr val="999999"/>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lt1"/>
                </a:solidFill>
                <a:latin typeface="Roboto"/>
                <a:ea typeface="Roboto"/>
                <a:cs typeface="Roboto"/>
                <a:sym typeface="Roboto"/>
              </a:rPr>
              <a:t>Metastore</a:t>
            </a:r>
            <a:endParaRPr sz="1200">
              <a:solidFill>
                <a:schemeClr val="lt1"/>
              </a:solidFill>
              <a:latin typeface="Roboto"/>
              <a:ea typeface="Roboto"/>
              <a:cs typeface="Roboto"/>
              <a:sym typeface="Roboto"/>
            </a:endParaRPr>
          </a:p>
        </p:txBody>
      </p:sp>
      <p:grpSp>
        <p:nvGrpSpPr>
          <p:cNvPr id="404" name="Google Shape;404;p31"/>
          <p:cNvGrpSpPr/>
          <p:nvPr/>
        </p:nvGrpSpPr>
        <p:grpSpPr>
          <a:xfrm>
            <a:off x="2919630" y="2132041"/>
            <a:ext cx="576300" cy="744459"/>
            <a:chOff x="2919630" y="2132041"/>
            <a:chExt cx="576300" cy="744459"/>
          </a:xfrm>
        </p:grpSpPr>
        <p:grpSp>
          <p:nvGrpSpPr>
            <p:cNvPr id="405" name="Google Shape;405;p31"/>
            <p:cNvGrpSpPr/>
            <p:nvPr/>
          </p:nvGrpSpPr>
          <p:grpSpPr>
            <a:xfrm>
              <a:off x="2919630" y="2132041"/>
              <a:ext cx="576300" cy="744459"/>
              <a:chOff x="2919630" y="2132041"/>
              <a:chExt cx="576300" cy="744459"/>
            </a:xfrm>
          </p:grpSpPr>
          <p:sp>
            <p:nvSpPr>
              <p:cNvPr id="406" name="Google Shape;406;p31"/>
              <p:cNvSpPr/>
              <p:nvPr/>
            </p:nvSpPr>
            <p:spPr>
              <a:xfrm>
                <a:off x="2962450" y="2440000"/>
                <a:ext cx="502500" cy="436500"/>
              </a:xfrm>
              <a:prstGeom prst="roundRect">
                <a:avLst>
                  <a:gd fmla="val 16667" name="adj"/>
                </a:avLst>
              </a:prstGeom>
              <a:solidFill>
                <a:srgbClr val="D0E0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31"/>
              <p:cNvSpPr txBox="1"/>
              <p:nvPr/>
            </p:nvSpPr>
            <p:spPr>
              <a:xfrm>
                <a:off x="2919630" y="2132041"/>
                <a:ext cx="5763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latin typeface="Roboto"/>
                    <a:ea typeface="Roboto"/>
                    <a:cs typeface="Roboto"/>
                    <a:sym typeface="Roboto"/>
                  </a:rPr>
                  <a:t>Emp</a:t>
                </a:r>
                <a:endParaRPr sz="1000">
                  <a:latin typeface="Roboto"/>
                  <a:ea typeface="Roboto"/>
                  <a:cs typeface="Roboto"/>
                  <a:sym typeface="Roboto"/>
                </a:endParaRPr>
              </a:p>
            </p:txBody>
          </p:sp>
        </p:grpSp>
        <p:grpSp>
          <p:nvGrpSpPr>
            <p:cNvPr id="408" name="Google Shape;408;p31"/>
            <p:cNvGrpSpPr/>
            <p:nvPr/>
          </p:nvGrpSpPr>
          <p:grpSpPr>
            <a:xfrm>
              <a:off x="3023550" y="2544350"/>
              <a:ext cx="384823" cy="171300"/>
              <a:chOff x="3023550" y="2544350"/>
              <a:chExt cx="384823" cy="171300"/>
            </a:xfrm>
          </p:grpSpPr>
          <p:sp>
            <p:nvSpPr>
              <p:cNvPr id="409" name="Google Shape;409;p31"/>
              <p:cNvSpPr/>
              <p:nvPr/>
            </p:nvSpPr>
            <p:spPr>
              <a:xfrm>
                <a:off x="3023550" y="2544350"/>
                <a:ext cx="171300" cy="1713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31"/>
              <p:cNvSpPr/>
              <p:nvPr/>
            </p:nvSpPr>
            <p:spPr>
              <a:xfrm>
                <a:off x="3237073" y="2544350"/>
                <a:ext cx="171300" cy="1713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411" name="Google Shape;411;p31"/>
          <p:cNvSpPr/>
          <p:nvPr/>
        </p:nvSpPr>
        <p:spPr>
          <a:xfrm>
            <a:off x="3709350" y="2544350"/>
            <a:ext cx="171300" cy="1713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31"/>
          <p:cNvSpPr/>
          <p:nvPr/>
        </p:nvSpPr>
        <p:spPr>
          <a:xfrm>
            <a:off x="3922873" y="2544350"/>
            <a:ext cx="171300" cy="1713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31"/>
          <p:cNvSpPr/>
          <p:nvPr/>
        </p:nvSpPr>
        <p:spPr>
          <a:xfrm>
            <a:off x="4989673" y="2544350"/>
            <a:ext cx="171300" cy="1713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31"/>
          <p:cNvSpPr/>
          <p:nvPr/>
        </p:nvSpPr>
        <p:spPr>
          <a:xfrm>
            <a:off x="7031975" y="1436425"/>
            <a:ext cx="1722300" cy="1324200"/>
          </a:xfrm>
          <a:prstGeom prst="roundRect">
            <a:avLst>
              <a:gd fmla="val 16667" name="adj"/>
            </a:avLst>
          </a:prstGeom>
          <a:solidFill>
            <a:srgbClr val="FCE5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31"/>
          <p:cNvSpPr txBox="1"/>
          <p:nvPr/>
        </p:nvSpPr>
        <p:spPr>
          <a:xfrm>
            <a:off x="7017218" y="1036225"/>
            <a:ext cx="1722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Repository</a:t>
            </a:r>
            <a:endParaRPr>
              <a:latin typeface="Roboto"/>
              <a:ea typeface="Roboto"/>
              <a:cs typeface="Roboto"/>
              <a:sym typeface="Roboto"/>
            </a:endParaRPr>
          </a:p>
        </p:txBody>
      </p:sp>
      <p:sp>
        <p:nvSpPr>
          <p:cNvPr id="416" name="Google Shape;416;p31"/>
          <p:cNvSpPr txBox="1"/>
          <p:nvPr/>
        </p:nvSpPr>
        <p:spPr>
          <a:xfrm>
            <a:off x="7517580" y="1619341"/>
            <a:ext cx="5763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latin typeface="Roboto"/>
                <a:ea typeface="Roboto"/>
                <a:cs typeface="Roboto"/>
                <a:sym typeface="Roboto"/>
              </a:rPr>
              <a:t>Sales</a:t>
            </a:r>
            <a:endParaRPr sz="1000">
              <a:latin typeface="Roboto"/>
              <a:ea typeface="Roboto"/>
              <a:cs typeface="Roboto"/>
              <a:sym typeface="Roboto"/>
            </a:endParaRPr>
          </a:p>
        </p:txBody>
      </p:sp>
      <p:sp>
        <p:nvSpPr>
          <p:cNvPr id="417" name="Google Shape;417;p31"/>
          <p:cNvSpPr/>
          <p:nvPr/>
        </p:nvSpPr>
        <p:spPr>
          <a:xfrm>
            <a:off x="7725998" y="1907500"/>
            <a:ext cx="171300" cy="1713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31"/>
          <p:cNvSpPr/>
          <p:nvPr/>
        </p:nvSpPr>
        <p:spPr>
          <a:xfrm>
            <a:off x="7829500" y="2011002"/>
            <a:ext cx="171300" cy="1713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9" name="Google Shape;419;p31"/>
          <p:cNvCxnSpPr>
            <a:stCxn id="402" idx="3"/>
            <a:endCxn id="414" idx="2"/>
          </p:cNvCxnSpPr>
          <p:nvPr/>
        </p:nvCxnSpPr>
        <p:spPr>
          <a:xfrm>
            <a:off x="1489975" y="2665002"/>
            <a:ext cx="6403200" cy="95700"/>
          </a:xfrm>
          <a:prstGeom prst="bentConnector4">
            <a:avLst>
              <a:gd fmla="val 9950" name="adj1"/>
              <a:gd fmla="val 1635003" name="adj2"/>
            </a:avLst>
          </a:prstGeom>
          <a:noFill/>
          <a:ln cap="flat" cmpd="sng" w="19050">
            <a:solidFill>
              <a:schemeClr val="dk2"/>
            </a:solidFill>
            <a:prstDash val="solid"/>
            <a:round/>
            <a:headEnd len="med" w="med" type="triangle"/>
            <a:tailEnd len="med" w="med" type="triangle"/>
          </a:ln>
        </p:spPr>
      </p:cxnSp>
      <p:sp>
        <p:nvSpPr>
          <p:cNvPr id="420" name="Google Shape;420;p31"/>
          <p:cNvSpPr/>
          <p:nvPr/>
        </p:nvSpPr>
        <p:spPr>
          <a:xfrm>
            <a:off x="7945226" y="2114503"/>
            <a:ext cx="171300" cy="1713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31"/>
          <p:cNvSpPr txBox="1"/>
          <p:nvPr/>
        </p:nvSpPr>
        <p:spPr>
          <a:xfrm>
            <a:off x="2767233" y="1715646"/>
            <a:ext cx="1722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Company.db</a:t>
            </a:r>
            <a:endParaRPr>
              <a:latin typeface="Roboto"/>
              <a:ea typeface="Roboto"/>
              <a:cs typeface="Roboto"/>
              <a:sym typeface="Roboto"/>
            </a:endParaRPr>
          </a:p>
        </p:txBody>
      </p:sp>
      <p:sp>
        <p:nvSpPr>
          <p:cNvPr id="422" name="Google Shape;422;p31"/>
          <p:cNvSpPr txBox="1"/>
          <p:nvPr/>
        </p:nvSpPr>
        <p:spPr>
          <a:xfrm>
            <a:off x="4291228" y="4230250"/>
            <a:ext cx="9906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latin typeface="Roboto"/>
                <a:ea typeface="Roboto"/>
                <a:cs typeface="Roboto"/>
                <a:sym typeface="Roboto"/>
              </a:rPr>
              <a:t>External </a:t>
            </a:r>
            <a:endParaRPr sz="1200">
              <a:latin typeface="Roboto"/>
              <a:ea typeface="Roboto"/>
              <a:cs typeface="Roboto"/>
              <a:sym typeface="Roboto"/>
            </a:endParaRPr>
          </a:p>
          <a:p>
            <a:pPr indent="0" lvl="0" marL="0" rtl="0" algn="ctr">
              <a:spcBef>
                <a:spcPts val="0"/>
              </a:spcBef>
              <a:spcAft>
                <a:spcPts val="0"/>
              </a:spcAft>
              <a:buNone/>
            </a:pPr>
            <a:r>
              <a:rPr lang="en" sz="1200">
                <a:latin typeface="Roboto"/>
                <a:ea typeface="Roboto"/>
                <a:cs typeface="Roboto"/>
                <a:sym typeface="Roboto"/>
              </a:rPr>
              <a:t>Tables</a:t>
            </a:r>
            <a:endParaRPr sz="1200">
              <a:latin typeface="Roboto"/>
              <a:ea typeface="Roboto"/>
              <a:cs typeface="Roboto"/>
              <a:sym typeface="Roboto"/>
            </a:endParaRPr>
          </a:p>
        </p:txBody>
      </p:sp>
      <p:cxnSp>
        <p:nvCxnSpPr>
          <p:cNvPr id="423" name="Google Shape;423;p31"/>
          <p:cNvCxnSpPr/>
          <p:nvPr/>
        </p:nvCxnSpPr>
        <p:spPr>
          <a:xfrm flipH="1" rot="10800000">
            <a:off x="1489975" y="2581902"/>
            <a:ext cx="1472400" cy="6900"/>
          </a:xfrm>
          <a:prstGeom prst="straightConnector1">
            <a:avLst/>
          </a:prstGeom>
          <a:noFill/>
          <a:ln cap="flat" cmpd="sng" w="19050">
            <a:solidFill>
              <a:schemeClr val="dk2"/>
            </a:solidFill>
            <a:prstDash val="solid"/>
            <a:round/>
            <a:headEnd len="med" w="med" type="triangle"/>
            <a:tailEnd len="med" w="med" type="triangle"/>
          </a:ln>
        </p:spPr>
      </p:cxnSp>
      <p:sp>
        <p:nvSpPr>
          <p:cNvPr id="424" name="Google Shape;424;p31"/>
          <p:cNvSpPr txBox="1"/>
          <p:nvPr/>
        </p:nvSpPr>
        <p:spPr>
          <a:xfrm>
            <a:off x="1624228" y="1944250"/>
            <a:ext cx="9906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latin typeface="Roboto"/>
                <a:ea typeface="Roboto"/>
                <a:cs typeface="Roboto"/>
                <a:sym typeface="Roboto"/>
              </a:rPr>
              <a:t>Managed </a:t>
            </a:r>
            <a:endParaRPr sz="1200">
              <a:latin typeface="Roboto"/>
              <a:ea typeface="Roboto"/>
              <a:cs typeface="Roboto"/>
              <a:sym typeface="Roboto"/>
            </a:endParaRPr>
          </a:p>
          <a:p>
            <a:pPr indent="0" lvl="0" marL="0" rtl="0" algn="ctr">
              <a:spcBef>
                <a:spcPts val="0"/>
              </a:spcBef>
              <a:spcAft>
                <a:spcPts val="0"/>
              </a:spcAft>
              <a:buNone/>
            </a:pPr>
            <a:r>
              <a:rPr lang="en" sz="1200">
                <a:latin typeface="Roboto"/>
                <a:ea typeface="Roboto"/>
                <a:cs typeface="Roboto"/>
                <a:sym typeface="Roboto"/>
              </a:rPr>
              <a:t>Tables</a:t>
            </a:r>
            <a:endParaRPr sz="1200">
              <a:latin typeface="Roboto"/>
              <a:ea typeface="Roboto"/>
              <a:cs typeface="Roboto"/>
              <a:sym typeface="Roboto"/>
            </a:endParaRPr>
          </a:p>
        </p:txBody>
      </p:sp>
      <p:graphicFrame>
        <p:nvGraphicFramePr>
          <p:cNvPr id="425" name="Google Shape;425;p31"/>
          <p:cNvGraphicFramePr/>
          <p:nvPr/>
        </p:nvGraphicFramePr>
        <p:xfrm>
          <a:off x="1740775" y="1574475"/>
          <a:ext cx="3000000" cy="3000000"/>
        </p:xfrm>
        <a:graphic>
          <a:graphicData uri="http://schemas.openxmlformats.org/drawingml/2006/table">
            <a:tbl>
              <a:tblPr>
                <a:noFill/>
                <a:tableStyleId>{832887C4-71CD-43E0-8456-AD38417B5E75}</a:tableStyleId>
              </a:tblPr>
              <a:tblGrid>
                <a:gridCol w="382850"/>
                <a:gridCol w="382850"/>
              </a:tblGrid>
              <a:tr h="159150">
                <a:tc>
                  <a:txBody>
                    <a:bodyPr/>
                    <a:lstStyle/>
                    <a:p>
                      <a:pPr indent="0" lvl="0" marL="0" rtl="0" algn="l">
                        <a:spcBef>
                          <a:spcPts val="0"/>
                        </a:spcBef>
                        <a:spcAft>
                          <a:spcPts val="0"/>
                        </a:spcAft>
                        <a:buNone/>
                      </a:pPr>
                      <a:r>
                        <a:t/>
                      </a:r>
                      <a:endParaRPr sz="100"/>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D9EAD3"/>
                    </a:solidFill>
                  </a:tcPr>
                </a:tc>
                <a:tc>
                  <a:txBody>
                    <a:bodyPr/>
                    <a:lstStyle/>
                    <a:p>
                      <a:pPr indent="0" lvl="0" marL="0" rtl="0" algn="l">
                        <a:spcBef>
                          <a:spcPts val="0"/>
                        </a:spcBef>
                        <a:spcAft>
                          <a:spcPts val="0"/>
                        </a:spcAft>
                        <a:buNone/>
                      </a:pPr>
                      <a:r>
                        <a:t/>
                      </a:r>
                      <a:endParaRPr sz="100"/>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D9EAD3"/>
                    </a:solidFill>
                  </a:tcPr>
                </a:tc>
              </a:tr>
              <a:tr h="159150">
                <a:tc>
                  <a:txBody>
                    <a:bodyPr/>
                    <a:lstStyle/>
                    <a:p>
                      <a:pPr indent="0" lvl="0" marL="0" rtl="0" algn="l">
                        <a:spcBef>
                          <a:spcPts val="0"/>
                        </a:spcBef>
                        <a:spcAft>
                          <a:spcPts val="0"/>
                        </a:spcAft>
                        <a:buNone/>
                      </a:pPr>
                      <a:r>
                        <a:t/>
                      </a:r>
                      <a:endParaRPr sz="100"/>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D9EAD3"/>
                    </a:solidFill>
                  </a:tcPr>
                </a:tc>
                <a:tc>
                  <a:txBody>
                    <a:bodyPr/>
                    <a:lstStyle/>
                    <a:p>
                      <a:pPr indent="0" lvl="0" marL="0" rtl="0" algn="l">
                        <a:spcBef>
                          <a:spcPts val="0"/>
                        </a:spcBef>
                        <a:spcAft>
                          <a:spcPts val="0"/>
                        </a:spcAft>
                        <a:buNone/>
                      </a:pPr>
                      <a:r>
                        <a:t/>
                      </a:r>
                      <a:endParaRPr sz="100"/>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D9EAD3"/>
                    </a:solidFill>
                  </a:tcPr>
                </a:tc>
              </a:tr>
            </a:tbl>
          </a:graphicData>
        </a:graphic>
      </p:graphicFrame>
      <p:graphicFrame>
        <p:nvGraphicFramePr>
          <p:cNvPr id="426" name="Google Shape;426;p31"/>
          <p:cNvGraphicFramePr/>
          <p:nvPr/>
        </p:nvGraphicFramePr>
        <p:xfrm>
          <a:off x="3625675" y="4366363"/>
          <a:ext cx="3000000" cy="3000000"/>
        </p:xfrm>
        <a:graphic>
          <a:graphicData uri="http://schemas.openxmlformats.org/drawingml/2006/table">
            <a:tbl>
              <a:tblPr>
                <a:noFill/>
                <a:tableStyleId>{832887C4-71CD-43E0-8456-AD38417B5E75}</a:tableStyleId>
              </a:tblPr>
              <a:tblGrid>
                <a:gridCol w="382850"/>
                <a:gridCol w="382850"/>
              </a:tblGrid>
              <a:tr h="159150">
                <a:tc>
                  <a:txBody>
                    <a:bodyPr/>
                    <a:lstStyle/>
                    <a:p>
                      <a:pPr indent="0" lvl="0" marL="0" rtl="0" algn="l">
                        <a:spcBef>
                          <a:spcPts val="0"/>
                        </a:spcBef>
                        <a:spcAft>
                          <a:spcPts val="0"/>
                        </a:spcAft>
                        <a:buNone/>
                      </a:pPr>
                      <a:r>
                        <a:t/>
                      </a:r>
                      <a:endParaRPr sz="100"/>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D9EAD3"/>
                    </a:solidFill>
                  </a:tcPr>
                </a:tc>
                <a:tc>
                  <a:txBody>
                    <a:bodyPr/>
                    <a:lstStyle/>
                    <a:p>
                      <a:pPr indent="0" lvl="0" marL="0" rtl="0" algn="l">
                        <a:spcBef>
                          <a:spcPts val="0"/>
                        </a:spcBef>
                        <a:spcAft>
                          <a:spcPts val="0"/>
                        </a:spcAft>
                        <a:buNone/>
                      </a:pPr>
                      <a:r>
                        <a:t/>
                      </a:r>
                      <a:endParaRPr sz="100"/>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D9EAD3"/>
                    </a:solidFill>
                  </a:tcPr>
                </a:tc>
              </a:tr>
              <a:tr h="159150">
                <a:tc>
                  <a:txBody>
                    <a:bodyPr/>
                    <a:lstStyle/>
                    <a:p>
                      <a:pPr indent="0" lvl="0" marL="0" rtl="0" algn="l">
                        <a:spcBef>
                          <a:spcPts val="0"/>
                        </a:spcBef>
                        <a:spcAft>
                          <a:spcPts val="0"/>
                        </a:spcAft>
                        <a:buNone/>
                      </a:pPr>
                      <a:r>
                        <a:t/>
                      </a:r>
                      <a:endParaRPr sz="100"/>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D9EAD3"/>
                    </a:solidFill>
                  </a:tcPr>
                </a:tc>
                <a:tc>
                  <a:txBody>
                    <a:bodyPr/>
                    <a:lstStyle/>
                    <a:p>
                      <a:pPr indent="0" lvl="0" marL="0" rtl="0" algn="l">
                        <a:spcBef>
                          <a:spcPts val="0"/>
                        </a:spcBef>
                        <a:spcAft>
                          <a:spcPts val="0"/>
                        </a:spcAft>
                        <a:buNone/>
                      </a:pPr>
                      <a:r>
                        <a:t/>
                      </a:r>
                      <a:endParaRPr sz="100"/>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D9EAD3"/>
                    </a:solidFill>
                  </a:tcPr>
                </a:tc>
              </a:tr>
            </a:tbl>
          </a:graphicData>
        </a:graphic>
      </p:graphicFrame>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425"/>
                                        </p:tgtEl>
                                      </p:cBhvr>
                                    </p:animEffect>
                                    <p:set>
                                      <p:cBhvr>
                                        <p:cTn dur="1" fill="hold">
                                          <p:stCondLst>
                                            <p:cond delay="1000"/>
                                          </p:stCondLst>
                                        </p:cTn>
                                        <p:tgtEl>
                                          <p:spTgt spid="425"/>
                                        </p:tgtEl>
                                        <p:attrNameLst>
                                          <p:attrName>style.visibility</p:attrName>
                                        </p:attrNameLst>
                                      </p:cBhvr>
                                      <p:to>
                                        <p:strVal val="hidden"/>
                                      </p:to>
                                    </p:set>
                                  </p:childTnLst>
                                </p:cTn>
                              </p:par>
                            </p:childTnLst>
                          </p:cTn>
                        </p:par>
                        <p:par>
                          <p:cTn fill="hold">
                            <p:stCondLst>
                              <p:cond delay="1000"/>
                            </p:stCondLst>
                            <p:childTnLst>
                              <p:par>
                                <p:cTn fill="hold" nodeType="afterEffect" presetClass="exit" presetID="10" presetSubtype="0">
                                  <p:stCondLst>
                                    <p:cond delay="0"/>
                                  </p:stCondLst>
                                  <p:childTnLst>
                                    <p:animEffect filter="fade" transition="out">
                                      <p:cBhvr>
                                        <p:cTn dur="1500"/>
                                        <p:tgtEl>
                                          <p:spTgt spid="404"/>
                                        </p:tgtEl>
                                      </p:cBhvr>
                                    </p:animEffect>
                                    <p:set>
                                      <p:cBhvr>
                                        <p:cTn dur="1" fill="hold">
                                          <p:stCondLst>
                                            <p:cond delay="1500"/>
                                          </p:stCondLst>
                                        </p:cTn>
                                        <p:tgtEl>
                                          <p:spTgt spid="404"/>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p:nvPr/>
        </p:nvSpPr>
        <p:spPr>
          <a:xfrm>
            <a:off x="1172350" y="1745600"/>
            <a:ext cx="2324100" cy="719700"/>
          </a:xfrm>
          <a:prstGeom prst="roundRect">
            <a:avLst>
              <a:gd fmla="val 16667" name="adj"/>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Roboto"/>
                <a:ea typeface="Roboto"/>
                <a:cs typeface="Roboto"/>
                <a:sym typeface="Roboto"/>
              </a:rPr>
              <a:t>Managed Tables</a:t>
            </a:r>
            <a:endParaRPr>
              <a:solidFill>
                <a:schemeClr val="lt1"/>
              </a:solidFill>
              <a:latin typeface="Roboto"/>
              <a:ea typeface="Roboto"/>
              <a:cs typeface="Roboto"/>
              <a:sym typeface="Roboto"/>
            </a:endParaRPr>
          </a:p>
        </p:txBody>
      </p:sp>
      <p:sp>
        <p:nvSpPr>
          <p:cNvPr id="62" name="Google Shape;62;p14"/>
          <p:cNvSpPr/>
          <p:nvPr/>
        </p:nvSpPr>
        <p:spPr>
          <a:xfrm>
            <a:off x="5371125" y="1745600"/>
            <a:ext cx="2324100" cy="719700"/>
          </a:xfrm>
          <a:prstGeom prst="roundRect">
            <a:avLst>
              <a:gd fmla="val 16667" name="adj"/>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Roboto"/>
                <a:ea typeface="Roboto"/>
                <a:cs typeface="Roboto"/>
                <a:sym typeface="Roboto"/>
              </a:rPr>
              <a:t>External Tables</a:t>
            </a:r>
            <a:endParaRPr>
              <a:solidFill>
                <a:schemeClr val="lt1"/>
              </a:solidFill>
              <a:latin typeface="Roboto"/>
              <a:ea typeface="Roboto"/>
              <a:cs typeface="Roboto"/>
              <a:sym typeface="Roboto"/>
            </a:endParaRPr>
          </a:p>
        </p:txBody>
      </p:sp>
      <p:sp>
        <p:nvSpPr>
          <p:cNvPr id="63" name="Google Shape;63;p14"/>
          <p:cNvSpPr/>
          <p:nvPr/>
        </p:nvSpPr>
        <p:spPr>
          <a:xfrm>
            <a:off x="3271250" y="529525"/>
            <a:ext cx="2324100" cy="719700"/>
          </a:xfrm>
          <a:prstGeom prst="roundRect">
            <a:avLst>
              <a:gd fmla="val 16667" name="adj"/>
            </a:avLst>
          </a:prstGeom>
          <a:solidFill>
            <a:srgbClr val="FFFFFF"/>
          </a:solidFill>
          <a:ln cap="flat" cmpd="sng" w="19050">
            <a:solidFill>
              <a:srgbClr val="EA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Hive Tables</a:t>
            </a:r>
            <a:endParaRPr>
              <a:latin typeface="Roboto"/>
              <a:ea typeface="Roboto"/>
              <a:cs typeface="Roboto"/>
              <a:sym typeface="Roboto"/>
            </a:endParaRPr>
          </a:p>
        </p:txBody>
      </p:sp>
      <p:cxnSp>
        <p:nvCxnSpPr>
          <p:cNvPr id="64" name="Google Shape;64;p14"/>
          <p:cNvCxnSpPr>
            <a:stCxn id="63" idx="2"/>
            <a:endCxn id="61" idx="0"/>
          </p:cNvCxnSpPr>
          <p:nvPr/>
        </p:nvCxnSpPr>
        <p:spPr>
          <a:xfrm rot="5400000">
            <a:off x="3135650" y="448075"/>
            <a:ext cx="496500" cy="2098800"/>
          </a:xfrm>
          <a:prstGeom prst="bentConnector3">
            <a:avLst>
              <a:gd fmla="val 49987" name="adj1"/>
            </a:avLst>
          </a:prstGeom>
          <a:noFill/>
          <a:ln cap="flat" cmpd="sng" w="19050">
            <a:solidFill>
              <a:srgbClr val="595959"/>
            </a:solidFill>
            <a:prstDash val="solid"/>
            <a:round/>
            <a:headEnd len="med" w="med" type="none"/>
            <a:tailEnd len="med" w="med" type="triangle"/>
          </a:ln>
        </p:spPr>
      </p:cxnSp>
      <p:cxnSp>
        <p:nvCxnSpPr>
          <p:cNvPr id="65" name="Google Shape;65;p14"/>
          <p:cNvCxnSpPr>
            <a:stCxn id="63" idx="2"/>
            <a:endCxn id="62" idx="0"/>
          </p:cNvCxnSpPr>
          <p:nvPr/>
        </p:nvCxnSpPr>
        <p:spPr>
          <a:xfrm flipH="1" rot="-5400000">
            <a:off x="5235050" y="447475"/>
            <a:ext cx="496500" cy="2100000"/>
          </a:xfrm>
          <a:prstGeom prst="bentConnector3">
            <a:avLst>
              <a:gd fmla="val 49987" name="adj1"/>
            </a:avLst>
          </a:prstGeom>
          <a:noFill/>
          <a:ln cap="flat" cmpd="sng" w="19050">
            <a:solidFill>
              <a:srgbClr val="595959"/>
            </a:solidFill>
            <a:prstDash val="solid"/>
            <a:round/>
            <a:headEnd len="med" w="med" type="none"/>
            <a:tailEnd len="med" w="med" type="triangle"/>
          </a:ln>
        </p:spPr>
      </p:cxn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sp>
        <p:nvSpPr>
          <p:cNvPr id="431" name="Google Shape;431;p32"/>
          <p:cNvSpPr/>
          <p:nvPr/>
        </p:nvSpPr>
        <p:spPr>
          <a:xfrm>
            <a:off x="1805875" y="500650"/>
            <a:ext cx="7071900" cy="3986700"/>
          </a:xfrm>
          <a:prstGeom prst="roundRect">
            <a:avLst>
              <a:gd fmla="val 16667" name="adj"/>
            </a:avLst>
          </a:prstGeom>
          <a:solidFill>
            <a:srgbClr val="C9DA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32"/>
          <p:cNvSpPr/>
          <p:nvPr/>
        </p:nvSpPr>
        <p:spPr>
          <a:xfrm>
            <a:off x="2243350" y="1413725"/>
            <a:ext cx="4659900" cy="2677800"/>
          </a:xfrm>
          <a:prstGeom prst="roundRect">
            <a:avLst>
              <a:gd fmla="val 16667" name="adj"/>
            </a:avLst>
          </a:prstGeom>
          <a:solidFill>
            <a:srgbClr val="FCE5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32"/>
          <p:cNvSpPr/>
          <p:nvPr/>
        </p:nvSpPr>
        <p:spPr>
          <a:xfrm>
            <a:off x="2727025" y="2086150"/>
            <a:ext cx="1722300" cy="1120800"/>
          </a:xfrm>
          <a:prstGeom prst="roundRect">
            <a:avLst>
              <a:gd fmla="val 16667" name="adj"/>
            </a:avLst>
          </a:prstGeom>
          <a:solidFill>
            <a:srgbClr val="F4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32"/>
          <p:cNvSpPr/>
          <p:nvPr/>
        </p:nvSpPr>
        <p:spPr>
          <a:xfrm>
            <a:off x="4632025" y="2086150"/>
            <a:ext cx="1722300" cy="1120800"/>
          </a:xfrm>
          <a:prstGeom prst="roundRect">
            <a:avLst>
              <a:gd fmla="val 16667" name="adj"/>
            </a:avLst>
          </a:prstGeom>
          <a:solidFill>
            <a:srgbClr val="F4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32"/>
          <p:cNvSpPr/>
          <p:nvPr/>
        </p:nvSpPr>
        <p:spPr>
          <a:xfrm>
            <a:off x="3648250" y="2440000"/>
            <a:ext cx="502500" cy="436500"/>
          </a:xfrm>
          <a:prstGeom prst="roundRect">
            <a:avLst>
              <a:gd fmla="val 16667" name="adj"/>
            </a:avLst>
          </a:prstGeom>
          <a:solidFill>
            <a:srgbClr val="D0E0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32"/>
          <p:cNvSpPr/>
          <p:nvPr/>
        </p:nvSpPr>
        <p:spPr>
          <a:xfrm>
            <a:off x="4867450" y="2440000"/>
            <a:ext cx="502500" cy="436500"/>
          </a:xfrm>
          <a:prstGeom prst="roundRect">
            <a:avLst>
              <a:gd fmla="val 16667" name="adj"/>
            </a:avLst>
          </a:prstGeom>
          <a:solidFill>
            <a:srgbClr val="D0E0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32"/>
          <p:cNvSpPr txBox="1"/>
          <p:nvPr/>
        </p:nvSpPr>
        <p:spPr>
          <a:xfrm>
            <a:off x="3664418" y="1036225"/>
            <a:ext cx="1722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Hive Warehouse</a:t>
            </a:r>
            <a:endParaRPr>
              <a:latin typeface="Roboto"/>
              <a:ea typeface="Roboto"/>
              <a:cs typeface="Roboto"/>
              <a:sym typeface="Roboto"/>
            </a:endParaRPr>
          </a:p>
        </p:txBody>
      </p:sp>
      <p:sp>
        <p:nvSpPr>
          <p:cNvPr id="438" name="Google Shape;438;p32"/>
          <p:cNvSpPr txBox="1"/>
          <p:nvPr/>
        </p:nvSpPr>
        <p:spPr>
          <a:xfrm>
            <a:off x="2767233" y="1715646"/>
            <a:ext cx="1722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Company.db</a:t>
            </a:r>
            <a:endParaRPr>
              <a:latin typeface="Roboto"/>
              <a:ea typeface="Roboto"/>
              <a:cs typeface="Roboto"/>
              <a:sym typeface="Roboto"/>
            </a:endParaRPr>
          </a:p>
        </p:txBody>
      </p:sp>
      <p:sp>
        <p:nvSpPr>
          <p:cNvPr id="439" name="Google Shape;439;p32"/>
          <p:cNvSpPr txBox="1"/>
          <p:nvPr/>
        </p:nvSpPr>
        <p:spPr>
          <a:xfrm>
            <a:off x="4655018" y="1715646"/>
            <a:ext cx="1722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Retailer.db</a:t>
            </a:r>
            <a:endParaRPr>
              <a:latin typeface="Roboto"/>
              <a:ea typeface="Roboto"/>
              <a:cs typeface="Roboto"/>
              <a:sym typeface="Roboto"/>
            </a:endParaRPr>
          </a:p>
        </p:txBody>
      </p:sp>
      <p:sp>
        <p:nvSpPr>
          <p:cNvPr id="440" name="Google Shape;440;p32"/>
          <p:cNvSpPr txBox="1"/>
          <p:nvPr/>
        </p:nvSpPr>
        <p:spPr>
          <a:xfrm>
            <a:off x="3605430" y="2132041"/>
            <a:ext cx="5763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latin typeface="Roboto"/>
                <a:ea typeface="Roboto"/>
                <a:cs typeface="Roboto"/>
                <a:sym typeface="Roboto"/>
              </a:rPr>
              <a:t>Dep</a:t>
            </a:r>
            <a:endParaRPr sz="1000">
              <a:latin typeface="Roboto"/>
              <a:ea typeface="Roboto"/>
              <a:cs typeface="Roboto"/>
              <a:sym typeface="Roboto"/>
            </a:endParaRPr>
          </a:p>
        </p:txBody>
      </p:sp>
      <p:sp>
        <p:nvSpPr>
          <p:cNvPr id="441" name="Google Shape;441;p32"/>
          <p:cNvSpPr txBox="1"/>
          <p:nvPr/>
        </p:nvSpPr>
        <p:spPr>
          <a:xfrm>
            <a:off x="4743005" y="2132050"/>
            <a:ext cx="8109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latin typeface="Roboto"/>
                <a:ea typeface="Roboto"/>
                <a:cs typeface="Roboto"/>
                <a:sym typeface="Roboto"/>
              </a:rPr>
              <a:t>Product</a:t>
            </a:r>
            <a:endParaRPr sz="1000">
              <a:latin typeface="Roboto"/>
              <a:ea typeface="Roboto"/>
              <a:cs typeface="Roboto"/>
              <a:sym typeface="Roboto"/>
            </a:endParaRPr>
          </a:p>
        </p:txBody>
      </p:sp>
      <p:sp>
        <p:nvSpPr>
          <p:cNvPr id="442" name="Google Shape;442;p32"/>
          <p:cNvSpPr txBox="1"/>
          <p:nvPr/>
        </p:nvSpPr>
        <p:spPr>
          <a:xfrm>
            <a:off x="4045418" y="121825"/>
            <a:ext cx="1722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HDFS</a:t>
            </a:r>
            <a:endParaRPr>
              <a:latin typeface="Roboto"/>
              <a:ea typeface="Roboto"/>
              <a:cs typeface="Roboto"/>
              <a:sym typeface="Roboto"/>
            </a:endParaRPr>
          </a:p>
        </p:txBody>
      </p:sp>
      <p:sp>
        <p:nvSpPr>
          <p:cNvPr id="443" name="Google Shape;443;p32"/>
          <p:cNvSpPr/>
          <p:nvPr/>
        </p:nvSpPr>
        <p:spPr>
          <a:xfrm>
            <a:off x="133375" y="1540302"/>
            <a:ext cx="1356600" cy="2249400"/>
          </a:xfrm>
          <a:prstGeom prst="roundRect">
            <a:avLst>
              <a:gd fmla="val 16667" name="adj"/>
            </a:avLst>
          </a:prstGeom>
          <a:solidFill>
            <a:srgbClr val="D9D2E9"/>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Hive</a:t>
            </a:r>
            <a:endParaRPr>
              <a:latin typeface="Roboto"/>
              <a:ea typeface="Roboto"/>
              <a:cs typeface="Roboto"/>
              <a:sym typeface="Roboto"/>
            </a:endParaRPr>
          </a:p>
        </p:txBody>
      </p:sp>
      <p:sp>
        <p:nvSpPr>
          <p:cNvPr id="444" name="Google Shape;444;p32"/>
          <p:cNvSpPr/>
          <p:nvPr/>
        </p:nvSpPr>
        <p:spPr>
          <a:xfrm>
            <a:off x="237838" y="2678976"/>
            <a:ext cx="1147725" cy="693925"/>
          </a:xfrm>
          <a:prstGeom prst="flowChartMagneticDisk">
            <a:avLst/>
          </a:prstGeom>
          <a:solidFill>
            <a:srgbClr val="999999"/>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lt1"/>
                </a:solidFill>
                <a:latin typeface="Roboto"/>
                <a:ea typeface="Roboto"/>
                <a:cs typeface="Roboto"/>
                <a:sym typeface="Roboto"/>
              </a:rPr>
              <a:t>Metastore</a:t>
            </a:r>
            <a:endParaRPr sz="1200">
              <a:solidFill>
                <a:schemeClr val="lt1"/>
              </a:solidFill>
              <a:latin typeface="Roboto"/>
              <a:ea typeface="Roboto"/>
              <a:cs typeface="Roboto"/>
              <a:sym typeface="Roboto"/>
            </a:endParaRPr>
          </a:p>
        </p:txBody>
      </p:sp>
      <p:sp>
        <p:nvSpPr>
          <p:cNvPr id="445" name="Google Shape;445;p32"/>
          <p:cNvSpPr/>
          <p:nvPr/>
        </p:nvSpPr>
        <p:spPr>
          <a:xfrm>
            <a:off x="3709350" y="2544350"/>
            <a:ext cx="171300" cy="1713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32"/>
          <p:cNvSpPr/>
          <p:nvPr/>
        </p:nvSpPr>
        <p:spPr>
          <a:xfrm>
            <a:off x="3922873" y="2544350"/>
            <a:ext cx="171300" cy="1713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32"/>
          <p:cNvSpPr/>
          <p:nvPr/>
        </p:nvSpPr>
        <p:spPr>
          <a:xfrm>
            <a:off x="4989673" y="2544350"/>
            <a:ext cx="171300" cy="1713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32"/>
          <p:cNvSpPr/>
          <p:nvPr/>
        </p:nvSpPr>
        <p:spPr>
          <a:xfrm>
            <a:off x="7031975" y="1436425"/>
            <a:ext cx="1722300" cy="1324200"/>
          </a:xfrm>
          <a:prstGeom prst="roundRect">
            <a:avLst>
              <a:gd fmla="val 16667" name="adj"/>
            </a:avLst>
          </a:prstGeom>
          <a:solidFill>
            <a:srgbClr val="FCE5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32"/>
          <p:cNvSpPr txBox="1"/>
          <p:nvPr/>
        </p:nvSpPr>
        <p:spPr>
          <a:xfrm>
            <a:off x="7017218" y="1036225"/>
            <a:ext cx="1722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Repository</a:t>
            </a:r>
            <a:endParaRPr>
              <a:latin typeface="Roboto"/>
              <a:ea typeface="Roboto"/>
              <a:cs typeface="Roboto"/>
              <a:sym typeface="Roboto"/>
            </a:endParaRPr>
          </a:p>
        </p:txBody>
      </p:sp>
      <p:cxnSp>
        <p:nvCxnSpPr>
          <p:cNvPr id="450" name="Google Shape;450;p32"/>
          <p:cNvCxnSpPr>
            <a:stCxn id="443" idx="3"/>
            <a:endCxn id="448" idx="2"/>
          </p:cNvCxnSpPr>
          <p:nvPr/>
        </p:nvCxnSpPr>
        <p:spPr>
          <a:xfrm>
            <a:off x="1489975" y="2665002"/>
            <a:ext cx="6403200" cy="95700"/>
          </a:xfrm>
          <a:prstGeom prst="bentConnector4">
            <a:avLst>
              <a:gd fmla="val 9950" name="adj1"/>
              <a:gd fmla="val 1635003" name="adj2"/>
            </a:avLst>
          </a:prstGeom>
          <a:noFill/>
          <a:ln cap="flat" cmpd="sng" w="19050">
            <a:solidFill>
              <a:schemeClr val="dk2"/>
            </a:solidFill>
            <a:prstDash val="solid"/>
            <a:round/>
            <a:headEnd len="med" w="med" type="triangle"/>
            <a:tailEnd len="med" w="med" type="triangle"/>
          </a:ln>
        </p:spPr>
      </p:cxnSp>
      <p:grpSp>
        <p:nvGrpSpPr>
          <p:cNvPr id="451" name="Google Shape;451;p32"/>
          <p:cNvGrpSpPr/>
          <p:nvPr/>
        </p:nvGrpSpPr>
        <p:grpSpPr>
          <a:xfrm>
            <a:off x="7517580" y="1619341"/>
            <a:ext cx="598946" cy="666462"/>
            <a:chOff x="7517580" y="1619341"/>
            <a:chExt cx="598946" cy="666462"/>
          </a:xfrm>
        </p:grpSpPr>
        <p:sp>
          <p:nvSpPr>
            <p:cNvPr id="452" name="Google Shape;452;p32"/>
            <p:cNvSpPr txBox="1"/>
            <p:nvPr/>
          </p:nvSpPr>
          <p:spPr>
            <a:xfrm>
              <a:off x="7517580" y="1619341"/>
              <a:ext cx="5763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latin typeface="Roboto"/>
                  <a:ea typeface="Roboto"/>
                  <a:cs typeface="Roboto"/>
                  <a:sym typeface="Roboto"/>
                </a:rPr>
                <a:t>Sales</a:t>
              </a:r>
              <a:endParaRPr sz="1000">
                <a:latin typeface="Roboto"/>
                <a:ea typeface="Roboto"/>
                <a:cs typeface="Roboto"/>
                <a:sym typeface="Roboto"/>
              </a:endParaRPr>
            </a:p>
          </p:txBody>
        </p:sp>
        <p:sp>
          <p:nvSpPr>
            <p:cNvPr id="453" name="Google Shape;453;p32"/>
            <p:cNvSpPr/>
            <p:nvPr/>
          </p:nvSpPr>
          <p:spPr>
            <a:xfrm>
              <a:off x="7725998" y="1907500"/>
              <a:ext cx="171300" cy="1713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32"/>
            <p:cNvSpPr/>
            <p:nvPr/>
          </p:nvSpPr>
          <p:spPr>
            <a:xfrm>
              <a:off x="7829500" y="2011002"/>
              <a:ext cx="171300" cy="1713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32"/>
            <p:cNvSpPr/>
            <p:nvPr/>
          </p:nvSpPr>
          <p:spPr>
            <a:xfrm>
              <a:off x="7945226" y="2114503"/>
              <a:ext cx="171300" cy="1713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6" name="Google Shape;456;p32"/>
          <p:cNvSpPr txBox="1"/>
          <p:nvPr/>
        </p:nvSpPr>
        <p:spPr>
          <a:xfrm>
            <a:off x="2767233" y="1715646"/>
            <a:ext cx="1722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Company.db</a:t>
            </a:r>
            <a:endParaRPr>
              <a:latin typeface="Roboto"/>
              <a:ea typeface="Roboto"/>
              <a:cs typeface="Roboto"/>
              <a:sym typeface="Roboto"/>
            </a:endParaRPr>
          </a:p>
        </p:txBody>
      </p:sp>
      <p:cxnSp>
        <p:nvCxnSpPr>
          <p:cNvPr id="457" name="Google Shape;457;p32"/>
          <p:cNvCxnSpPr/>
          <p:nvPr/>
        </p:nvCxnSpPr>
        <p:spPr>
          <a:xfrm flipH="1" rot="10800000">
            <a:off x="1489975" y="2581902"/>
            <a:ext cx="1472400" cy="6900"/>
          </a:xfrm>
          <a:prstGeom prst="straightConnector1">
            <a:avLst/>
          </a:prstGeom>
          <a:noFill/>
          <a:ln cap="flat" cmpd="sng" w="19050">
            <a:solidFill>
              <a:schemeClr val="dk2"/>
            </a:solidFill>
            <a:prstDash val="solid"/>
            <a:round/>
            <a:headEnd len="med" w="med" type="triangle"/>
            <a:tailEnd len="med" w="med" type="triangle"/>
          </a:ln>
        </p:spPr>
      </p:cxnSp>
      <p:sp>
        <p:nvSpPr>
          <p:cNvPr id="458" name="Google Shape;458;p32"/>
          <p:cNvSpPr txBox="1"/>
          <p:nvPr/>
        </p:nvSpPr>
        <p:spPr>
          <a:xfrm>
            <a:off x="1624228" y="1944250"/>
            <a:ext cx="9906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latin typeface="Roboto"/>
                <a:ea typeface="Roboto"/>
                <a:cs typeface="Roboto"/>
                <a:sym typeface="Roboto"/>
              </a:rPr>
              <a:t>Managed </a:t>
            </a:r>
            <a:endParaRPr sz="1200">
              <a:latin typeface="Roboto"/>
              <a:ea typeface="Roboto"/>
              <a:cs typeface="Roboto"/>
              <a:sym typeface="Roboto"/>
            </a:endParaRPr>
          </a:p>
          <a:p>
            <a:pPr indent="0" lvl="0" marL="0" rtl="0" algn="ctr">
              <a:spcBef>
                <a:spcPts val="0"/>
              </a:spcBef>
              <a:spcAft>
                <a:spcPts val="0"/>
              </a:spcAft>
              <a:buNone/>
            </a:pPr>
            <a:r>
              <a:rPr lang="en" sz="1200">
                <a:latin typeface="Roboto"/>
                <a:ea typeface="Roboto"/>
                <a:cs typeface="Roboto"/>
                <a:sym typeface="Roboto"/>
              </a:rPr>
              <a:t>Tables</a:t>
            </a:r>
            <a:endParaRPr sz="1200">
              <a:latin typeface="Roboto"/>
              <a:ea typeface="Roboto"/>
              <a:cs typeface="Roboto"/>
              <a:sym typeface="Roboto"/>
            </a:endParaRPr>
          </a:p>
        </p:txBody>
      </p:sp>
      <p:sp>
        <p:nvSpPr>
          <p:cNvPr id="459" name="Google Shape;459;p32"/>
          <p:cNvSpPr txBox="1"/>
          <p:nvPr/>
        </p:nvSpPr>
        <p:spPr>
          <a:xfrm>
            <a:off x="4291228" y="4230250"/>
            <a:ext cx="9906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latin typeface="Roboto"/>
                <a:ea typeface="Roboto"/>
                <a:cs typeface="Roboto"/>
                <a:sym typeface="Roboto"/>
              </a:rPr>
              <a:t>External </a:t>
            </a:r>
            <a:endParaRPr sz="1200">
              <a:latin typeface="Roboto"/>
              <a:ea typeface="Roboto"/>
              <a:cs typeface="Roboto"/>
              <a:sym typeface="Roboto"/>
            </a:endParaRPr>
          </a:p>
          <a:p>
            <a:pPr indent="0" lvl="0" marL="0" rtl="0" algn="ctr">
              <a:spcBef>
                <a:spcPts val="0"/>
              </a:spcBef>
              <a:spcAft>
                <a:spcPts val="0"/>
              </a:spcAft>
              <a:buNone/>
            </a:pPr>
            <a:r>
              <a:rPr lang="en" sz="1200">
                <a:latin typeface="Roboto"/>
                <a:ea typeface="Roboto"/>
                <a:cs typeface="Roboto"/>
                <a:sym typeface="Roboto"/>
              </a:rPr>
              <a:t>Tables</a:t>
            </a:r>
            <a:endParaRPr sz="1200">
              <a:latin typeface="Roboto"/>
              <a:ea typeface="Roboto"/>
              <a:cs typeface="Roboto"/>
              <a:sym typeface="Roboto"/>
            </a:endParaRPr>
          </a:p>
        </p:txBody>
      </p:sp>
      <p:graphicFrame>
        <p:nvGraphicFramePr>
          <p:cNvPr id="460" name="Google Shape;460;p32"/>
          <p:cNvGraphicFramePr/>
          <p:nvPr/>
        </p:nvGraphicFramePr>
        <p:xfrm>
          <a:off x="3625675" y="4366363"/>
          <a:ext cx="3000000" cy="3000000"/>
        </p:xfrm>
        <a:graphic>
          <a:graphicData uri="http://schemas.openxmlformats.org/drawingml/2006/table">
            <a:tbl>
              <a:tblPr>
                <a:noFill/>
                <a:tableStyleId>{832887C4-71CD-43E0-8456-AD38417B5E75}</a:tableStyleId>
              </a:tblPr>
              <a:tblGrid>
                <a:gridCol w="382850"/>
                <a:gridCol w="382850"/>
              </a:tblGrid>
              <a:tr h="159150">
                <a:tc>
                  <a:txBody>
                    <a:bodyPr/>
                    <a:lstStyle/>
                    <a:p>
                      <a:pPr indent="0" lvl="0" marL="0" rtl="0" algn="l">
                        <a:spcBef>
                          <a:spcPts val="0"/>
                        </a:spcBef>
                        <a:spcAft>
                          <a:spcPts val="0"/>
                        </a:spcAft>
                        <a:buNone/>
                      </a:pPr>
                      <a:r>
                        <a:t/>
                      </a:r>
                      <a:endParaRPr sz="100"/>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D9EAD3"/>
                    </a:solidFill>
                  </a:tcPr>
                </a:tc>
                <a:tc>
                  <a:txBody>
                    <a:bodyPr/>
                    <a:lstStyle/>
                    <a:p>
                      <a:pPr indent="0" lvl="0" marL="0" rtl="0" algn="l">
                        <a:spcBef>
                          <a:spcPts val="0"/>
                        </a:spcBef>
                        <a:spcAft>
                          <a:spcPts val="0"/>
                        </a:spcAft>
                        <a:buNone/>
                      </a:pPr>
                      <a:r>
                        <a:t/>
                      </a:r>
                      <a:endParaRPr sz="100"/>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D9EAD3"/>
                    </a:solidFill>
                  </a:tcPr>
                </a:tc>
              </a:tr>
              <a:tr h="159150">
                <a:tc>
                  <a:txBody>
                    <a:bodyPr/>
                    <a:lstStyle/>
                    <a:p>
                      <a:pPr indent="0" lvl="0" marL="0" rtl="0" algn="l">
                        <a:spcBef>
                          <a:spcPts val="0"/>
                        </a:spcBef>
                        <a:spcAft>
                          <a:spcPts val="0"/>
                        </a:spcAft>
                        <a:buNone/>
                      </a:pPr>
                      <a:r>
                        <a:t/>
                      </a:r>
                      <a:endParaRPr sz="100"/>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D9EAD3"/>
                    </a:solidFill>
                  </a:tcPr>
                </a:tc>
                <a:tc>
                  <a:txBody>
                    <a:bodyPr/>
                    <a:lstStyle/>
                    <a:p>
                      <a:pPr indent="0" lvl="0" marL="0" rtl="0" algn="l">
                        <a:spcBef>
                          <a:spcPts val="0"/>
                        </a:spcBef>
                        <a:spcAft>
                          <a:spcPts val="0"/>
                        </a:spcAft>
                        <a:buNone/>
                      </a:pPr>
                      <a:r>
                        <a:t/>
                      </a:r>
                      <a:endParaRPr sz="100"/>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D9EAD3"/>
                    </a:solidFill>
                  </a:tcPr>
                </a:tc>
              </a:tr>
            </a:tbl>
          </a:graphicData>
        </a:graphic>
      </p:graphicFrame>
      <p:sp>
        <p:nvSpPr>
          <p:cNvPr id="461" name="Google Shape;461;p32"/>
          <p:cNvSpPr/>
          <p:nvPr/>
        </p:nvSpPr>
        <p:spPr>
          <a:xfrm>
            <a:off x="7517425" y="1650825"/>
            <a:ext cx="810900" cy="789300"/>
          </a:xfrm>
          <a:prstGeom prst="rect">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460"/>
                                        </p:tgtEl>
                                      </p:cBhvr>
                                    </p:animEffect>
                                    <p:set>
                                      <p:cBhvr>
                                        <p:cTn dur="1" fill="hold">
                                          <p:stCondLst>
                                            <p:cond delay="1000"/>
                                          </p:stCondLst>
                                        </p:cTn>
                                        <p:tgtEl>
                                          <p:spTgt spid="460"/>
                                        </p:tgtEl>
                                        <p:attrNameLst>
                                          <p:attrName>style.visibility</p:attrName>
                                        </p:attrNameLst>
                                      </p:cBhvr>
                                      <p:to>
                                        <p:strVal val="hidden"/>
                                      </p:to>
                                    </p:se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461"/>
                                        </p:tgtEl>
                                        <p:attrNameLst>
                                          <p:attrName>style.visibility</p:attrName>
                                        </p:attrNameLst>
                                      </p:cBhvr>
                                      <p:to>
                                        <p:strVal val="visible"/>
                                      </p:to>
                                    </p:set>
                                    <p:animEffect filter="fade" transition="in">
                                      <p:cBhvr>
                                        <p:cTn dur="1000"/>
                                        <p:tgtEl>
                                          <p:spTgt spid="46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5" name="Shape 465"/>
        <p:cNvGrpSpPr/>
        <p:nvPr/>
      </p:nvGrpSpPr>
      <p:grpSpPr>
        <a:xfrm>
          <a:off x="0" y="0"/>
          <a:ext cx="0" cy="0"/>
          <a:chOff x="0" y="0"/>
          <a:chExt cx="0" cy="0"/>
        </a:xfrm>
      </p:grpSpPr>
      <p:sp>
        <p:nvSpPr>
          <p:cNvPr id="466" name="Google Shape;466;p33"/>
          <p:cNvSpPr/>
          <p:nvPr/>
        </p:nvSpPr>
        <p:spPr>
          <a:xfrm>
            <a:off x="1172350" y="1745600"/>
            <a:ext cx="2324100" cy="719700"/>
          </a:xfrm>
          <a:prstGeom prst="roundRect">
            <a:avLst>
              <a:gd fmla="val 16667" name="adj"/>
            </a:avLst>
          </a:prstGeom>
          <a:solidFill>
            <a:srgbClr val="FFFFFF"/>
          </a:solidFill>
          <a:ln cap="flat" cmpd="sng" w="19050">
            <a:solidFill>
              <a:srgbClr val="A4C2F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Managed Tables</a:t>
            </a:r>
            <a:endParaRPr>
              <a:latin typeface="Roboto"/>
              <a:ea typeface="Roboto"/>
              <a:cs typeface="Roboto"/>
              <a:sym typeface="Roboto"/>
            </a:endParaRPr>
          </a:p>
        </p:txBody>
      </p:sp>
      <p:sp>
        <p:nvSpPr>
          <p:cNvPr id="467" name="Google Shape;467;p33"/>
          <p:cNvSpPr/>
          <p:nvPr/>
        </p:nvSpPr>
        <p:spPr>
          <a:xfrm>
            <a:off x="5371125" y="1745600"/>
            <a:ext cx="2324100" cy="719700"/>
          </a:xfrm>
          <a:prstGeom prst="roundRect">
            <a:avLst>
              <a:gd fmla="val 16667" name="adj"/>
            </a:avLst>
          </a:prstGeom>
          <a:solidFill>
            <a:srgbClr val="FFFFFF"/>
          </a:solidFill>
          <a:ln cap="flat" cmpd="sng" w="19050">
            <a:solidFill>
              <a:srgbClr val="A4C2F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External Tables</a:t>
            </a:r>
            <a:endParaRPr>
              <a:latin typeface="Roboto"/>
              <a:ea typeface="Roboto"/>
              <a:cs typeface="Roboto"/>
              <a:sym typeface="Roboto"/>
            </a:endParaRPr>
          </a:p>
        </p:txBody>
      </p:sp>
      <p:sp>
        <p:nvSpPr>
          <p:cNvPr id="468" name="Google Shape;468;p33"/>
          <p:cNvSpPr/>
          <p:nvPr/>
        </p:nvSpPr>
        <p:spPr>
          <a:xfrm>
            <a:off x="3271250" y="529525"/>
            <a:ext cx="2324100" cy="719700"/>
          </a:xfrm>
          <a:prstGeom prst="roundRect">
            <a:avLst>
              <a:gd fmla="val 16667" name="adj"/>
            </a:avLst>
          </a:prstGeom>
          <a:solidFill>
            <a:srgbClr val="FFFFFF"/>
          </a:solidFill>
          <a:ln cap="flat" cmpd="sng" w="19050">
            <a:solidFill>
              <a:srgbClr val="EA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Hive Tables</a:t>
            </a:r>
            <a:endParaRPr>
              <a:latin typeface="Roboto"/>
              <a:ea typeface="Roboto"/>
              <a:cs typeface="Roboto"/>
              <a:sym typeface="Roboto"/>
            </a:endParaRPr>
          </a:p>
        </p:txBody>
      </p:sp>
      <p:cxnSp>
        <p:nvCxnSpPr>
          <p:cNvPr id="469" name="Google Shape;469;p33"/>
          <p:cNvCxnSpPr>
            <a:stCxn id="468" idx="2"/>
            <a:endCxn id="466" idx="0"/>
          </p:cNvCxnSpPr>
          <p:nvPr/>
        </p:nvCxnSpPr>
        <p:spPr>
          <a:xfrm rot="5400000">
            <a:off x="3135650" y="448075"/>
            <a:ext cx="496500" cy="2098800"/>
          </a:xfrm>
          <a:prstGeom prst="bentConnector3">
            <a:avLst>
              <a:gd fmla="val 49987" name="adj1"/>
            </a:avLst>
          </a:prstGeom>
          <a:noFill/>
          <a:ln cap="flat" cmpd="sng" w="19050">
            <a:solidFill>
              <a:srgbClr val="595959"/>
            </a:solidFill>
            <a:prstDash val="solid"/>
            <a:round/>
            <a:headEnd len="med" w="med" type="none"/>
            <a:tailEnd len="med" w="med" type="triangle"/>
          </a:ln>
        </p:spPr>
      </p:cxnSp>
      <p:cxnSp>
        <p:nvCxnSpPr>
          <p:cNvPr id="470" name="Google Shape;470;p33"/>
          <p:cNvCxnSpPr>
            <a:stCxn id="468" idx="2"/>
            <a:endCxn id="467" idx="0"/>
          </p:cNvCxnSpPr>
          <p:nvPr/>
        </p:nvCxnSpPr>
        <p:spPr>
          <a:xfrm flipH="1" rot="-5400000">
            <a:off x="5235050" y="447475"/>
            <a:ext cx="496500" cy="2100000"/>
          </a:xfrm>
          <a:prstGeom prst="bentConnector3">
            <a:avLst>
              <a:gd fmla="val 49987" name="adj1"/>
            </a:avLst>
          </a:prstGeom>
          <a:noFill/>
          <a:ln cap="flat" cmpd="sng" w="19050">
            <a:solidFill>
              <a:srgbClr val="595959"/>
            </a:solidFill>
            <a:prstDash val="solid"/>
            <a:round/>
            <a:headEnd len="med" w="med" type="none"/>
            <a:tailEnd len="med" w="med" type="triangle"/>
          </a:ln>
        </p:spPr>
      </p:cxnSp>
      <p:sp>
        <p:nvSpPr>
          <p:cNvPr id="471" name="Google Shape;471;p33"/>
          <p:cNvSpPr txBox="1"/>
          <p:nvPr/>
        </p:nvSpPr>
        <p:spPr>
          <a:xfrm>
            <a:off x="832225" y="3242750"/>
            <a:ext cx="3015300" cy="554100"/>
          </a:xfrm>
          <a:prstGeom prst="rect">
            <a:avLst/>
          </a:prstGeom>
          <a:noFill/>
          <a:ln>
            <a:noFill/>
          </a:ln>
        </p:spPr>
        <p:txBody>
          <a:bodyPr anchorCtr="0" anchor="t" bIns="91425" lIns="91425" spcFirstLastPara="1" rIns="91425" wrap="square" tIns="91425">
            <a:spAutoFit/>
          </a:bodyPr>
          <a:lstStyle/>
          <a:p>
            <a:pPr indent="-304800" lvl="0" marL="457200" rtl="0" algn="l">
              <a:spcBef>
                <a:spcPts val="0"/>
              </a:spcBef>
              <a:spcAft>
                <a:spcPts val="0"/>
              </a:spcAft>
              <a:buSzPts val="1200"/>
              <a:buFont typeface="Roboto"/>
              <a:buChar char="●"/>
            </a:pPr>
            <a:r>
              <a:rPr lang="en" sz="1200">
                <a:latin typeface="Roboto"/>
                <a:ea typeface="Roboto"/>
                <a:cs typeface="Roboto"/>
                <a:sym typeface="Roboto"/>
              </a:rPr>
              <a:t>Dropping table, drops the data and table schema.</a:t>
            </a:r>
            <a:endParaRPr sz="1200">
              <a:latin typeface="Roboto"/>
              <a:ea typeface="Roboto"/>
              <a:cs typeface="Roboto"/>
              <a:sym typeface="Roboto"/>
            </a:endParaRPr>
          </a:p>
        </p:txBody>
      </p:sp>
      <p:sp>
        <p:nvSpPr>
          <p:cNvPr id="472" name="Google Shape;472;p33"/>
          <p:cNvSpPr txBox="1"/>
          <p:nvPr/>
        </p:nvSpPr>
        <p:spPr>
          <a:xfrm>
            <a:off x="5175625" y="3318950"/>
            <a:ext cx="3015300" cy="554100"/>
          </a:xfrm>
          <a:prstGeom prst="rect">
            <a:avLst/>
          </a:prstGeom>
          <a:noFill/>
          <a:ln>
            <a:noFill/>
          </a:ln>
        </p:spPr>
        <p:txBody>
          <a:bodyPr anchorCtr="0" anchor="t" bIns="91425" lIns="91425" spcFirstLastPara="1" rIns="91425" wrap="square" tIns="91425">
            <a:spAutoFit/>
          </a:bodyPr>
          <a:lstStyle/>
          <a:p>
            <a:pPr indent="-304800" lvl="0" marL="457200" rtl="0" algn="l">
              <a:spcBef>
                <a:spcPts val="0"/>
              </a:spcBef>
              <a:spcAft>
                <a:spcPts val="0"/>
              </a:spcAft>
              <a:buSzPts val="1200"/>
              <a:buFont typeface="Roboto"/>
              <a:buChar char="●"/>
            </a:pPr>
            <a:r>
              <a:rPr lang="en" sz="1200">
                <a:latin typeface="Roboto"/>
                <a:ea typeface="Roboto"/>
                <a:cs typeface="Roboto"/>
                <a:sym typeface="Roboto"/>
              </a:rPr>
              <a:t>Dropping table, drops only the table schema.</a:t>
            </a:r>
            <a:endParaRPr sz="1200">
              <a:latin typeface="Roboto"/>
              <a:ea typeface="Roboto"/>
              <a:cs typeface="Roboto"/>
              <a:sym typeface="Roboto"/>
            </a:endParaRPr>
          </a:p>
        </p:txBody>
      </p:sp>
      <p:sp>
        <p:nvSpPr>
          <p:cNvPr id="473" name="Google Shape;473;p33"/>
          <p:cNvSpPr txBox="1"/>
          <p:nvPr/>
        </p:nvSpPr>
        <p:spPr>
          <a:xfrm>
            <a:off x="832225" y="4004750"/>
            <a:ext cx="3015300" cy="554100"/>
          </a:xfrm>
          <a:prstGeom prst="rect">
            <a:avLst/>
          </a:prstGeom>
          <a:noFill/>
          <a:ln>
            <a:noFill/>
          </a:ln>
        </p:spPr>
        <p:txBody>
          <a:bodyPr anchorCtr="0" anchor="t" bIns="91425" lIns="91425" spcFirstLastPara="1" rIns="91425" wrap="square" tIns="91425">
            <a:spAutoFit/>
          </a:bodyPr>
          <a:lstStyle/>
          <a:p>
            <a:pPr indent="-304800" lvl="0" marL="457200" rtl="0" algn="l">
              <a:spcBef>
                <a:spcPts val="0"/>
              </a:spcBef>
              <a:spcAft>
                <a:spcPts val="0"/>
              </a:spcAft>
              <a:buSzPts val="1200"/>
              <a:buFont typeface="Roboto"/>
              <a:buChar char="●"/>
            </a:pPr>
            <a:r>
              <a:rPr lang="en" sz="1200">
                <a:latin typeface="Roboto"/>
                <a:ea typeface="Roboto"/>
                <a:cs typeface="Roboto"/>
                <a:sym typeface="Roboto"/>
              </a:rPr>
              <a:t>Useful when data is going to be used just in Hive.</a:t>
            </a:r>
            <a:endParaRPr sz="1200">
              <a:latin typeface="Roboto"/>
              <a:ea typeface="Roboto"/>
              <a:cs typeface="Roboto"/>
              <a:sym typeface="Roboto"/>
            </a:endParaRPr>
          </a:p>
        </p:txBody>
      </p:sp>
      <p:sp>
        <p:nvSpPr>
          <p:cNvPr id="474" name="Google Shape;474;p33"/>
          <p:cNvSpPr txBox="1"/>
          <p:nvPr/>
        </p:nvSpPr>
        <p:spPr>
          <a:xfrm>
            <a:off x="5175625" y="4004750"/>
            <a:ext cx="3015300" cy="738900"/>
          </a:xfrm>
          <a:prstGeom prst="rect">
            <a:avLst/>
          </a:prstGeom>
          <a:noFill/>
          <a:ln>
            <a:noFill/>
          </a:ln>
        </p:spPr>
        <p:txBody>
          <a:bodyPr anchorCtr="0" anchor="t" bIns="91425" lIns="91425" spcFirstLastPara="1" rIns="91425" wrap="square" tIns="91425">
            <a:spAutoFit/>
          </a:bodyPr>
          <a:lstStyle/>
          <a:p>
            <a:pPr indent="-304800" lvl="0" marL="457200" rtl="0" algn="l">
              <a:spcBef>
                <a:spcPts val="0"/>
              </a:spcBef>
              <a:spcAft>
                <a:spcPts val="0"/>
              </a:spcAft>
              <a:buSzPts val="1200"/>
              <a:buFont typeface="Roboto"/>
              <a:buChar char="●"/>
            </a:pPr>
            <a:r>
              <a:rPr lang="en" sz="1200">
                <a:latin typeface="Roboto"/>
                <a:ea typeface="Roboto"/>
                <a:cs typeface="Roboto"/>
                <a:sym typeface="Roboto"/>
              </a:rPr>
              <a:t>Useful when data is going to be used by different tools like Spark or Pig or Hive.</a:t>
            </a:r>
            <a:endParaRPr sz="1200">
              <a:latin typeface="Roboto"/>
              <a:ea typeface="Roboto"/>
              <a:cs typeface="Roboto"/>
              <a:sym typeface="Roboto"/>
            </a:endParaRPr>
          </a:p>
        </p:txBody>
      </p:sp>
      <p:sp>
        <p:nvSpPr>
          <p:cNvPr id="475" name="Google Shape;475;p33"/>
          <p:cNvSpPr txBox="1"/>
          <p:nvPr/>
        </p:nvSpPr>
        <p:spPr>
          <a:xfrm>
            <a:off x="830150" y="2556950"/>
            <a:ext cx="3015300" cy="554100"/>
          </a:xfrm>
          <a:prstGeom prst="rect">
            <a:avLst/>
          </a:prstGeom>
          <a:noFill/>
          <a:ln>
            <a:noFill/>
          </a:ln>
        </p:spPr>
        <p:txBody>
          <a:bodyPr anchorCtr="0" anchor="t" bIns="91425" lIns="91425" spcFirstLastPara="1" rIns="91425" wrap="square" tIns="91425">
            <a:spAutoFit/>
          </a:bodyPr>
          <a:lstStyle/>
          <a:p>
            <a:pPr indent="-304800" lvl="0" marL="457200" rtl="0" algn="l">
              <a:spcBef>
                <a:spcPts val="0"/>
              </a:spcBef>
              <a:spcAft>
                <a:spcPts val="0"/>
              </a:spcAft>
              <a:buSzPts val="1200"/>
              <a:buFont typeface="Roboto"/>
              <a:buChar char="●"/>
            </a:pPr>
            <a:r>
              <a:rPr lang="en" sz="1200">
                <a:latin typeface="Roboto"/>
                <a:ea typeface="Roboto"/>
                <a:cs typeface="Roboto"/>
                <a:sym typeface="Roboto"/>
              </a:rPr>
              <a:t>Metadata stored in metastore. Data stored in Hive warehouse.</a:t>
            </a:r>
            <a:endParaRPr sz="1200">
              <a:latin typeface="Roboto"/>
              <a:ea typeface="Roboto"/>
              <a:cs typeface="Roboto"/>
              <a:sym typeface="Roboto"/>
            </a:endParaRPr>
          </a:p>
        </p:txBody>
      </p:sp>
      <p:sp>
        <p:nvSpPr>
          <p:cNvPr id="476" name="Google Shape;476;p33"/>
          <p:cNvSpPr txBox="1"/>
          <p:nvPr/>
        </p:nvSpPr>
        <p:spPr>
          <a:xfrm>
            <a:off x="5192200" y="2505788"/>
            <a:ext cx="3015300" cy="738900"/>
          </a:xfrm>
          <a:prstGeom prst="rect">
            <a:avLst/>
          </a:prstGeom>
          <a:noFill/>
          <a:ln>
            <a:noFill/>
          </a:ln>
        </p:spPr>
        <p:txBody>
          <a:bodyPr anchorCtr="0" anchor="t" bIns="91425" lIns="91425" spcFirstLastPara="1" rIns="91425" wrap="square" tIns="91425">
            <a:spAutoFit/>
          </a:bodyPr>
          <a:lstStyle/>
          <a:p>
            <a:pPr indent="-304800" lvl="0" marL="457200" rtl="0" algn="l">
              <a:spcBef>
                <a:spcPts val="0"/>
              </a:spcBef>
              <a:spcAft>
                <a:spcPts val="0"/>
              </a:spcAft>
              <a:buSzPts val="1200"/>
              <a:buFont typeface="Roboto"/>
              <a:buChar char="●"/>
            </a:pPr>
            <a:r>
              <a:rPr lang="en" sz="1200">
                <a:latin typeface="Roboto"/>
                <a:ea typeface="Roboto"/>
                <a:cs typeface="Roboto"/>
                <a:sym typeface="Roboto"/>
              </a:rPr>
              <a:t>Metadata stored in metastore. Data stored outside Hive warehouse.</a:t>
            </a:r>
            <a:endParaRPr sz="1200">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5"/>
                                        </p:tgtEl>
                                        <p:attrNameLst>
                                          <p:attrName>style.visibility</p:attrName>
                                        </p:attrNameLst>
                                      </p:cBhvr>
                                      <p:to>
                                        <p:strVal val="visible"/>
                                      </p:to>
                                    </p:set>
                                    <p:animEffect filter="fade" transition="in">
                                      <p:cBhvr>
                                        <p:cTn dur="1000"/>
                                        <p:tgtEl>
                                          <p:spTgt spid="47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6"/>
                                        </p:tgtEl>
                                        <p:attrNameLst>
                                          <p:attrName>style.visibility</p:attrName>
                                        </p:attrNameLst>
                                      </p:cBhvr>
                                      <p:to>
                                        <p:strVal val="visible"/>
                                      </p:to>
                                    </p:set>
                                    <p:animEffect filter="fade" transition="in">
                                      <p:cBhvr>
                                        <p:cTn dur="1000"/>
                                        <p:tgtEl>
                                          <p:spTgt spid="47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1"/>
                                        </p:tgtEl>
                                        <p:attrNameLst>
                                          <p:attrName>style.visibility</p:attrName>
                                        </p:attrNameLst>
                                      </p:cBhvr>
                                      <p:to>
                                        <p:strVal val="visible"/>
                                      </p:to>
                                    </p:set>
                                    <p:animEffect filter="fade" transition="in">
                                      <p:cBhvr>
                                        <p:cTn dur="1000"/>
                                        <p:tgtEl>
                                          <p:spTgt spid="47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2"/>
                                        </p:tgtEl>
                                        <p:attrNameLst>
                                          <p:attrName>style.visibility</p:attrName>
                                        </p:attrNameLst>
                                      </p:cBhvr>
                                      <p:to>
                                        <p:strVal val="visible"/>
                                      </p:to>
                                    </p:set>
                                    <p:animEffect filter="fade" transition="in">
                                      <p:cBhvr>
                                        <p:cTn dur="1000"/>
                                        <p:tgtEl>
                                          <p:spTgt spid="47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3"/>
                                        </p:tgtEl>
                                        <p:attrNameLst>
                                          <p:attrName>style.visibility</p:attrName>
                                        </p:attrNameLst>
                                      </p:cBhvr>
                                      <p:to>
                                        <p:strVal val="visible"/>
                                      </p:to>
                                    </p:set>
                                    <p:animEffect filter="fade" transition="in">
                                      <p:cBhvr>
                                        <p:cTn dur="1000"/>
                                        <p:tgtEl>
                                          <p:spTgt spid="47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4"/>
                                        </p:tgtEl>
                                        <p:attrNameLst>
                                          <p:attrName>style.visibility</p:attrName>
                                        </p:attrNameLst>
                                      </p:cBhvr>
                                      <p:to>
                                        <p:strVal val="visible"/>
                                      </p:to>
                                    </p:set>
                                    <p:animEffect filter="fade" transition="in">
                                      <p:cBhvr>
                                        <p:cTn dur="1000"/>
                                        <p:tgtEl>
                                          <p:spTgt spid="47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0" name="Shape 480"/>
        <p:cNvGrpSpPr/>
        <p:nvPr/>
      </p:nvGrpSpPr>
      <p:grpSpPr>
        <a:xfrm>
          <a:off x="0" y="0"/>
          <a:ext cx="0" cy="0"/>
          <a:chOff x="0" y="0"/>
          <a:chExt cx="0" cy="0"/>
        </a:xfrm>
      </p:grpSpPr>
      <p:sp>
        <p:nvSpPr>
          <p:cNvPr id="481" name="Google Shape;481;p34"/>
          <p:cNvSpPr txBox="1"/>
          <p:nvPr/>
        </p:nvSpPr>
        <p:spPr>
          <a:xfrm>
            <a:off x="311700" y="2285400"/>
            <a:ext cx="85206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820">
                <a:solidFill>
                  <a:srgbClr val="FF0000"/>
                </a:solidFill>
                <a:latin typeface="Roboto"/>
                <a:ea typeface="Roboto"/>
                <a:cs typeface="Roboto"/>
                <a:sym typeface="Roboto"/>
              </a:rPr>
              <a:t>Thank You!</a:t>
            </a:r>
            <a:endParaRPr sz="2820">
              <a:solidFill>
                <a:srgbClr val="FF0000"/>
              </a:solidFill>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p:nvPr/>
        </p:nvSpPr>
        <p:spPr>
          <a:xfrm>
            <a:off x="1172350" y="1745600"/>
            <a:ext cx="2324100" cy="719700"/>
          </a:xfrm>
          <a:prstGeom prst="roundRect">
            <a:avLst>
              <a:gd fmla="val 16667" name="adj"/>
            </a:avLst>
          </a:prstGeom>
          <a:solidFill>
            <a:srgbClr val="FFFFFF"/>
          </a:solidFill>
          <a:ln cap="flat" cmpd="sng" w="19050">
            <a:solidFill>
              <a:srgbClr val="A4C2F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Managed Tables</a:t>
            </a:r>
            <a:endParaRPr>
              <a:latin typeface="Roboto"/>
              <a:ea typeface="Roboto"/>
              <a:cs typeface="Roboto"/>
              <a:sym typeface="Roboto"/>
            </a:endParaRPr>
          </a:p>
        </p:txBody>
      </p:sp>
      <p:sp>
        <p:nvSpPr>
          <p:cNvPr id="71" name="Google Shape;71;p15"/>
          <p:cNvSpPr/>
          <p:nvPr/>
        </p:nvSpPr>
        <p:spPr>
          <a:xfrm>
            <a:off x="5371125" y="1745600"/>
            <a:ext cx="2324100" cy="719700"/>
          </a:xfrm>
          <a:prstGeom prst="roundRect">
            <a:avLst>
              <a:gd fmla="val 16667" name="adj"/>
            </a:avLst>
          </a:prstGeom>
          <a:solidFill>
            <a:srgbClr val="FFFFFF"/>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Roboto"/>
                <a:ea typeface="Roboto"/>
                <a:cs typeface="Roboto"/>
                <a:sym typeface="Roboto"/>
              </a:rPr>
              <a:t>External Tables</a:t>
            </a:r>
            <a:endParaRPr>
              <a:solidFill>
                <a:schemeClr val="lt1"/>
              </a:solidFill>
              <a:latin typeface="Roboto"/>
              <a:ea typeface="Roboto"/>
              <a:cs typeface="Roboto"/>
              <a:sym typeface="Roboto"/>
            </a:endParaRPr>
          </a:p>
        </p:txBody>
      </p:sp>
      <p:sp>
        <p:nvSpPr>
          <p:cNvPr id="72" name="Google Shape;72;p15"/>
          <p:cNvSpPr/>
          <p:nvPr/>
        </p:nvSpPr>
        <p:spPr>
          <a:xfrm>
            <a:off x="3271250" y="529525"/>
            <a:ext cx="2324100" cy="719700"/>
          </a:xfrm>
          <a:prstGeom prst="roundRect">
            <a:avLst>
              <a:gd fmla="val 16667" name="adj"/>
            </a:avLst>
          </a:prstGeom>
          <a:solidFill>
            <a:srgbClr val="FFFFFF"/>
          </a:solidFill>
          <a:ln cap="flat" cmpd="sng" w="19050">
            <a:solidFill>
              <a:srgbClr val="EA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Hive Tables</a:t>
            </a:r>
            <a:endParaRPr>
              <a:latin typeface="Roboto"/>
              <a:ea typeface="Roboto"/>
              <a:cs typeface="Roboto"/>
              <a:sym typeface="Roboto"/>
            </a:endParaRPr>
          </a:p>
        </p:txBody>
      </p:sp>
      <p:cxnSp>
        <p:nvCxnSpPr>
          <p:cNvPr id="73" name="Google Shape;73;p15"/>
          <p:cNvCxnSpPr>
            <a:stCxn id="72" idx="2"/>
            <a:endCxn id="70" idx="0"/>
          </p:cNvCxnSpPr>
          <p:nvPr/>
        </p:nvCxnSpPr>
        <p:spPr>
          <a:xfrm rot="5400000">
            <a:off x="3135650" y="448075"/>
            <a:ext cx="496500" cy="2098800"/>
          </a:xfrm>
          <a:prstGeom prst="bentConnector3">
            <a:avLst>
              <a:gd fmla="val 49987" name="adj1"/>
            </a:avLst>
          </a:prstGeom>
          <a:noFill/>
          <a:ln cap="flat" cmpd="sng" w="19050">
            <a:solidFill>
              <a:srgbClr val="595959"/>
            </a:solidFill>
            <a:prstDash val="solid"/>
            <a:round/>
            <a:headEnd len="med" w="med" type="none"/>
            <a:tailEnd len="med" w="med" type="triangle"/>
          </a:ln>
        </p:spPr>
      </p:cxnSp>
      <p:cxnSp>
        <p:nvCxnSpPr>
          <p:cNvPr id="74" name="Google Shape;74;p15"/>
          <p:cNvCxnSpPr>
            <a:stCxn id="72" idx="2"/>
            <a:endCxn id="71" idx="0"/>
          </p:cNvCxnSpPr>
          <p:nvPr/>
        </p:nvCxnSpPr>
        <p:spPr>
          <a:xfrm flipH="1" rot="-5400000">
            <a:off x="5235050" y="447475"/>
            <a:ext cx="496500" cy="2100000"/>
          </a:xfrm>
          <a:prstGeom prst="bentConnector3">
            <a:avLst>
              <a:gd fmla="val 49987" name="adj1"/>
            </a:avLst>
          </a:prstGeom>
          <a:noFill/>
          <a:ln cap="flat" cmpd="sng" w="19050">
            <a:solidFill>
              <a:srgbClr val="595959"/>
            </a:solidFill>
            <a:prstDash val="solid"/>
            <a:round/>
            <a:headEnd len="med" w="med" type="none"/>
            <a:tailEnd len="med" w="med" type="triangl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6"/>
          <p:cNvSpPr/>
          <p:nvPr/>
        </p:nvSpPr>
        <p:spPr>
          <a:xfrm>
            <a:off x="1805875" y="500650"/>
            <a:ext cx="7071900" cy="3986700"/>
          </a:xfrm>
          <a:prstGeom prst="roundRect">
            <a:avLst>
              <a:gd fmla="val 16667" name="adj"/>
            </a:avLst>
          </a:prstGeom>
          <a:solidFill>
            <a:srgbClr val="C9DA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6"/>
          <p:cNvSpPr txBox="1"/>
          <p:nvPr/>
        </p:nvSpPr>
        <p:spPr>
          <a:xfrm>
            <a:off x="4045418" y="121825"/>
            <a:ext cx="1722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HDFS</a:t>
            </a:r>
            <a:endParaRPr>
              <a:latin typeface="Roboto"/>
              <a:ea typeface="Roboto"/>
              <a:cs typeface="Roboto"/>
              <a:sym typeface="Roboto"/>
            </a:endParaRPr>
          </a:p>
        </p:txBody>
      </p:sp>
      <p:sp>
        <p:nvSpPr>
          <p:cNvPr id="81" name="Google Shape;81;p16"/>
          <p:cNvSpPr/>
          <p:nvPr/>
        </p:nvSpPr>
        <p:spPr>
          <a:xfrm>
            <a:off x="133375" y="1540302"/>
            <a:ext cx="1356600" cy="2249400"/>
          </a:xfrm>
          <a:prstGeom prst="roundRect">
            <a:avLst>
              <a:gd fmla="val 16667" name="adj"/>
            </a:avLst>
          </a:prstGeom>
          <a:solidFill>
            <a:srgbClr val="D9D2E9"/>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Hive</a:t>
            </a:r>
            <a:endParaRPr>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p:nvPr/>
        </p:nvSpPr>
        <p:spPr>
          <a:xfrm>
            <a:off x="1805875" y="500650"/>
            <a:ext cx="7071900" cy="3986700"/>
          </a:xfrm>
          <a:prstGeom prst="roundRect">
            <a:avLst>
              <a:gd fmla="val 16667" name="adj"/>
            </a:avLst>
          </a:prstGeom>
          <a:solidFill>
            <a:srgbClr val="C9DA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7"/>
          <p:cNvSpPr txBox="1"/>
          <p:nvPr/>
        </p:nvSpPr>
        <p:spPr>
          <a:xfrm>
            <a:off x="4045418" y="121825"/>
            <a:ext cx="1722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HDFS</a:t>
            </a:r>
            <a:endParaRPr>
              <a:latin typeface="Roboto"/>
              <a:ea typeface="Roboto"/>
              <a:cs typeface="Roboto"/>
              <a:sym typeface="Roboto"/>
            </a:endParaRPr>
          </a:p>
        </p:txBody>
      </p:sp>
      <p:sp>
        <p:nvSpPr>
          <p:cNvPr id="88" name="Google Shape;88;p17"/>
          <p:cNvSpPr/>
          <p:nvPr/>
        </p:nvSpPr>
        <p:spPr>
          <a:xfrm>
            <a:off x="133375" y="1540302"/>
            <a:ext cx="1356600" cy="2249400"/>
          </a:xfrm>
          <a:prstGeom prst="roundRect">
            <a:avLst>
              <a:gd fmla="val 16667" name="adj"/>
            </a:avLst>
          </a:prstGeom>
          <a:solidFill>
            <a:srgbClr val="D9D2E9"/>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Hive</a:t>
            </a:r>
            <a:endParaRPr>
              <a:latin typeface="Roboto"/>
              <a:ea typeface="Roboto"/>
              <a:cs typeface="Roboto"/>
              <a:sym typeface="Roboto"/>
            </a:endParaRPr>
          </a:p>
        </p:txBody>
      </p:sp>
      <p:sp>
        <p:nvSpPr>
          <p:cNvPr id="89" name="Google Shape;89;p17"/>
          <p:cNvSpPr/>
          <p:nvPr/>
        </p:nvSpPr>
        <p:spPr>
          <a:xfrm>
            <a:off x="237838" y="2678976"/>
            <a:ext cx="1147725" cy="693925"/>
          </a:xfrm>
          <a:prstGeom prst="flowChartMagneticDisk">
            <a:avLst/>
          </a:prstGeom>
          <a:solidFill>
            <a:srgbClr val="999999"/>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lt1"/>
                </a:solidFill>
                <a:latin typeface="Roboto"/>
                <a:ea typeface="Roboto"/>
                <a:cs typeface="Roboto"/>
                <a:sym typeface="Roboto"/>
              </a:rPr>
              <a:t>Metastore</a:t>
            </a:r>
            <a:endParaRPr sz="1200">
              <a:solidFill>
                <a:schemeClr val="lt1"/>
              </a:solidFill>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8"/>
          <p:cNvSpPr/>
          <p:nvPr/>
        </p:nvSpPr>
        <p:spPr>
          <a:xfrm>
            <a:off x="1805875" y="500650"/>
            <a:ext cx="7071900" cy="3986700"/>
          </a:xfrm>
          <a:prstGeom prst="roundRect">
            <a:avLst>
              <a:gd fmla="val 16667" name="adj"/>
            </a:avLst>
          </a:prstGeom>
          <a:solidFill>
            <a:srgbClr val="C9DA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8"/>
          <p:cNvSpPr/>
          <p:nvPr/>
        </p:nvSpPr>
        <p:spPr>
          <a:xfrm>
            <a:off x="2243350" y="1413725"/>
            <a:ext cx="4659900" cy="2677800"/>
          </a:xfrm>
          <a:prstGeom prst="roundRect">
            <a:avLst>
              <a:gd fmla="val 16667" name="adj"/>
            </a:avLst>
          </a:prstGeom>
          <a:solidFill>
            <a:srgbClr val="FCE5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8"/>
          <p:cNvSpPr txBox="1"/>
          <p:nvPr/>
        </p:nvSpPr>
        <p:spPr>
          <a:xfrm>
            <a:off x="3664418" y="1036225"/>
            <a:ext cx="1722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Hive Warehouse</a:t>
            </a:r>
            <a:endParaRPr>
              <a:latin typeface="Roboto"/>
              <a:ea typeface="Roboto"/>
              <a:cs typeface="Roboto"/>
              <a:sym typeface="Roboto"/>
            </a:endParaRPr>
          </a:p>
        </p:txBody>
      </p:sp>
      <p:sp>
        <p:nvSpPr>
          <p:cNvPr id="97" name="Google Shape;97;p18"/>
          <p:cNvSpPr txBox="1"/>
          <p:nvPr/>
        </p:nvSpPr>
        <p:spPr>
          <a:xfrm>
            <a:off x="4045418" y="121825"/>
            <a:ext cx="1722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HDFS</a:t>
            </a:r>
            <a:endParaRPr>
              <a:latin typeface="Roboto"/>
              <a:ea typeface="Roboto"/>
              <a:cs typeface="Roboto"/>
              <a:sym typeface="Roboto"/>
            </a:endParaRPr>
          </a:p>
        </p:txBody>
      </p:sp>
      <p:sp>
        <p:nvSpPr>
          <p:cNvPr id="98" name="Google Shape;98;p18"/>
          <p:cNvSpPr/>
          <p:nvPr/>
        </p:nvSpPr>
        <p:spPr>
          <a:xfrm>
            <a:off x="133375" y="1540302"/>
            <a:ext cx="1356600" cy="2249400"/>
          </a:xfrm>
          <a:prstGeom prst="roundRect">
            <a:avLst>
              <a:gd fmla="val 16667" name="adj"/>
            </a:avLst>
          </a:prstGeom>
          <a:solidFill>
            <a:srgbClr val="D9D2E9"/>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Hive</a:t>
            </a:r>
            <a:endParaRPr>
              <a:latin typeface="Roboto"/>
              <a:ea typeface="Roboto"/>
              <a:cs typeface="Roboto"/>
              <a:sym typeface="Roboto"/>
            </a:endParaRPr>
          </a:p>
        </p:txBody>
      </p:sp>
      <p:sp>
        <p:nvSpPr>
          <p:cNvPr id="99" name="Google Shape;99;p18"/>
          <p:cNvSpPr/>
          <p:nvPr/>
        </p:nvSpPr>
        <p:spPr>
          <a:xfrm>
            <a:off x="237838" y="2678976"/>
            <a:ext cx="1147725" cy="693925"/>
          </a:xfrm>
          <a:prstGeom prst="flowChartMagneticDisk">
            <a:avLst/>
          </a:prstGeom>
          <a:solidFill>
            <a:srgbClr val="999999"/>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lt1"/>
                </a:solidFill>
                <a:latin typeface="Roboto"/>
                <a:ea typeface="Roboto"/>
                <a:cs typeface="Roboto"/>
                <a:sym typeface="Roboto"/>
              </a:rPr>
              <a:t>Metastore</a:t>
            </a:r>
            <a:endParaRPr sz="1200">
              <a:solidFill>
                <a:schemeClr val="lt1"/>
              </a:solidFill>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9"/>
          <p:cNvSpPr/>
          <p:nvPr/>
        </p:nvSpPr>
        <p:spPr>
          <a:xfrm>
            <a:off x="1805875" y="500650"/>
            <a:ext cx="7071900" cy="3986700"/>
          </a:xfrm>
          <a:prstGeom prst="roundRect">
            <a:avLst>
              <a:gd fmla="val 16667" name="adj"/>
            </a:avLst>
          </a:prstGeom>
          <a:solidFill>
            <a:srgbClr val="C9DA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9"/>
          <p:cNvSpPr/>
          <p:nvPr/>
        </p:nvSpPr>
        <p:spPr>
          <a:xfrm>
            <a:off x="2243350" y="1413725"/>
            <a:ext cx="4659900" cy="2677800"/>
          </a:xfrm>
          <a:prstGeom prst="roundRect">
            <a:avLst>
              <a:gd fmla="val 16667" name="adj"/>
            </a:avLst>
          </a:prstGeom>
          <a:solidFill>
            <a:srgbClr val="FCE5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9"/>
          <p:cNvSpPr/>
          <p:nvPr/>
        </p:nvSpPr>
        <p:spPr>
          <a:xfrm>
            <a:off x="2727025" y="2086150"/>
            <a:ext cx="1722300" cy="1120800"/>
          </a:xfrm>
          <a:prstGeom prst="roundRect">
            <a:avLst>
              <a:gd fmla="val 16667" name="adj"/>
            </a:avLst>
          </a:prstGeom>
          <a:solidFill>
            <a:srgbClr val="F4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9"/>
          <p:cNvSpPr/>
          <p:nvPr/>
        </p:nvSpPr>
        <p:spPr>
          <a:xfrm>
            <a:off x="4632025" y="2086150"/>
            <a:ext cx="1722300" cy="1120800"/>
          </a:xfrm>
          <a:prstGeom prst="roundRect">
            <a:avLst>
              <a:gd fmla="val 16667" name="adj"/>
            </a:avLst>
          </a:prstGeom>
          <a:solidFill>
            <a:srgbClr val="F4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9"/>
          <p:cNvSpPr txBox="1"/>
          <p:nvPr/>
        </p:nvSpPr>
        <p:spPr>
          <a:xfrm>
            <a:off x="3664418" y="1036225"/>
            <a:ext cx="1722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Hive Warehouse</a:t>
            </a:r>
            <a:endParaRPr>
              <a:latin typeface="Roboto"/>
              <a:ea typeface="Roboto"/>
              <a:cs typeface="Roboto"/>
              <a:sym typeface="Roboto"/>
            </a:endParaRPr>
          </a:p>
        </p:txBody>
      </p:sp>
      <p:sp>
        <p:nvSpPr>
          <p:cNvPr id="109" name="Google Shape;109;p19"/>
          <p:cNvSpPr txBox="1"/>
          <p:nvPr/>
        </p:nvSpPr>
        <p:spPr>
          <a:xfrm>
            <a:off x="2767233" y="1715646"/>
            <a:ext cx="1722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Company.db</a:t>
            </a:r>
            <a:endParaRPr>
              <a:latin typeface="Roboto"/>
              <a:ea typeface="Roboto"/>
              <a:cs typeface="Roboto"/>
              <a:sym typeface="Roboto"/>
            </a:endParaRPr>
          </a:p>
        </p:txBody>
      </p:sp>
      <p:sp>
        <p:nvSpPr>
          <p:cNvPr id="110" name="Google Shape;110;p19"/>
          <p:cNvSpPr txBox="1"/>
          <p:nvPr/>
        </p:nvSpPr>
        <p:spPr>
          <a:xfrm>
            <a:off x="4655018" y="1715646"/>
            <a:ext cx="1722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Retailer.db</a:t>
            </a:r>
            <a:endParaRPr>
              <a:latin typeface="Roboto"/>
              <a:ea typeface="Roboto"/>
              <a:cs typeface="Roboto"/>
              <a:sym typeface="Roboto"/>
            </a:endParaRPr>
          </a:p>
        </p:txBody>
      </p:sp>
      <p:sp>
        <p:nvSpPr>
          <p:cNvPr id="111" name="Google Shape;111;p19"/>
          <p:cNvSpPr txBox="1"/>
          <p:nvPr/>
        </p:nvSpPr>
        <p:spPr>
          <a:xfrm>
            <a:off x="4045418" y="121825"/>
            <a:ext cx="1722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HDFS</a:t>
            </a:r>
            <a:endParaRPr>
              <a:latin typeface="Roboto"/>
              <a:ea typeface="Roboto"/>
              <a:cs typeface="Roboto"/>
              <a:sym typeface="Roboto"/>
            </a:endParaRPr>
          </a:p>
        </p:txBody>
      </p:sp>
      <p:sp>
        <p:nvSpPr>
          <p:cNvPr id="112" name="Google Shape;112;p19"/>
          <p:cNvSpPr/>
          <p:nvPr/>
        </p:nvSpPr>
        <p:spPr>
          <a:xfrm>
            <a:off x="133375" y="1540302"/>
            <a:ext cx="1356600" cy="2249400"/>
          </a:xfrm>
          <a:prstGeom prst="roundRect">
            <a:avLst>
              <a:gd fmla="val 16667" name="adj"/>
            </a:avLst>
          </a:prstGeom>
          <a:solidFill>
            <a:srgbClr val="D9D2E9"/>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Hive</a:t>
            </a:r>
            <a:endParaRPr>
              <a:latin typeface="Roboto"/>
              <a:ea typeface="Roboto"/>
              <a:cs typeface="Roboto"/>
              <a:sym typeface="Roboto"/>
            </a:endParaRPr>
          </a:p>
        </p:txBody>
      </p:sp>
      <p:sp>
        <p:nvSpPr>
          <p:cNvPr id="113" name="Google Shape;113;p19"/>
          <p:cNvSpPr/>
          <p:nvPr/>
        </p:nvSpPr>
        <p:spPr>
          <a:xfrm>
            <a:off x="237838" y="2678976"/>
            <a:ext cx="1147725" cy="693925"/>
          </a:xfrm>
          <a:prstGeom prst="flowChartMagneticDisk">
            <a:avLst/>
          </a:prstGeom>
          <a:solidFill>
            <a:srgbClr val="999999"/>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lt1"/>
                </a:solidFill>
                <a:latin typeface="Roboto"/>
                <a:ea typeface="Roboto"/>
                <a:cs typeface="Roboto"/>
                <a:sym typeface="Roboto"/>
              </a:rPr>
              <a:t>Metastore</a:t>
            </a:r>
            <a:endParaRPr sz="1200">
              <a:solidFill>
                <a:schemeClr val="lt1"/>
              </a:solidFill>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0"/>
          <p:cNvSpPr/>
          <p:nvPr/>
        </p:nvSpPr>
        <p:spPr>
          <a:xfrm>
            <a:off x="1805875" y="500650"/>
            <a:ext cx="7071900" cy="3986700"/>
          </a:xfrm>
          <a:prstGeom prst="roundRect">
            <a:avLst>
              <a:gd fmla="val 16667" name="adj"/>
            </a:avLst>
          </a:prstGeom>
          <a:solidFill>
            <a:srgbClr val="C9DA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20"/>
          <p:cNvSpPr/>
          <p:nvPr/>
        </p:nvSpPr>
        <p:spPr>
          <a:xfrm>
            <a:off x="2243350" y="1413725"/>
            <a:ext cx="4659900" cy="2677800"/>
          </a:xfrm>
          <a:prstGeom prst="roundRect">
            <a:avLst>
              <a:gd fmla="val 16667" name="adj"/>
            </a:avLst>
          </a:prstGeom>
          <a:solidFill>
            <a:srgbClr val="FCE5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20"/>
          <p:cNvSpPr/>
          <p:nvPr/>
        </p:nvSpPr>
        <p:spPr>
          <a:xfrm>
            <a:off x="2727025" y="2086150"/>
            <a:ext cx="1722300" cy="1120800"/>
          </a:xfrm>
          <a:prstGeom prst="roundRect">
            <a:avLst>
              <a:gd fmla="val 16667" name="adj"/>
            </a:avLst>
          </a:prstGeom>
          <a:solidFill>
            <a:srgbClr val="F4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20"/>
          <p:cNvSpPr/>
          <p:nvPr/>
        </p:nvSpPr>
        <p:spPr>
          <a:xfrm>
            <a:off x="4632025" y="2086150"/>
            <a:ext cx="1722300" cy="1120800"/>
          </a:xfrm>
          <a:prstGeom prst="roundRect">
            <a:avLst>
              <a:gd fmla="val 16667" name="adj"/>
            </a:avLst>
          </a:prstGeom>
          <a:solidFill>
            <a:srgbClr val="F4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20"/>
          <p:cNvSpPr/>
          <p:nvPr/>
        </p:nvSpPr>
        <p:spPr>
          <a:xfrm>
            <a:off x="2962450" y="2440000"/>
            <a:ext cx="502500" cy="436500"/>
          </a:xfrm>
          <a:prstGeom prst="roundRect">
            <a:avLst>
              <a:gd fmla="val 16667" name="adj"/>
            </a:avLst>
          </a:prstGeom>
          <a:solidFill>
            <a:srgbClr val="D0E0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20"/>
          <p:cNvSpPr/>
          <p:nvPr/>
        </p:nvSpPr>
        <p:spPr>
          <a:xfrm>
            <a:off x="3648250" y="2440000"/>
            <a:ext cx="502500" cy="436500"/>
          </a:xfrm>
          <a:prstGeom prst="roundRect">
            <a:avLst>
              <a:gd fmla="val 16667" name="adj"/>
            </a:avLst>
          </a:prstGeom>
          <a:solidFill>
            <a:srgbClr val="D0E0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20"/>
          <p:cNvSpPr/>
          <p:nvPr/>
        </p:nvSpPr>
        <p:spPr>
          <a:xfrm>
            <a:off x="4867450" y="2440000"/>
            <a:ext cx="502500" cy="436500"/>
          </a:xfrm>
          <a:prstGeom prst="roundRect">
            <a:avLst>
              <a:gd fmla="val 16667" name="adj"/>
            </a:avLst>
          </a:prstGeom>
          <a:solidFill>
            <a:srgbClr val="D0E0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20"/>
          <p:cNvSpPr txBox="1"/>
          <p:nvPr/>
        </p:nvSpPr>
        <p:spPr>
          <a:xfrm>
            <a:off x="3664418" y="1036225"/>
            <a:ext cx="1722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Hive Warehouse</a:t>
            </a:r>
            <a:endParaRPr>
              <a:latin typeface="Roboto"/>
              <a:ea typeface="Roboto"/>
              <a:cs typeface="Roboto"/>
              <a:sym typeface="Roboto"/>
            </a:endParaRPr>
          </a:p>
        </p:txBody>
      </p:sp>
      <p:sp>
        <p:nvSpPr>
          <p:cNvPr id="126" name="Google Shape;126;p20"/>
          <p:cNvSpPr txBox="1"/>
          <p:nvPr/>
        </p:nvSpPr>
        <p:spPr>
          <a:xfrm>
            <a:off x="2767233" y="1715646"/>
            <a:ext cx="1722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Company.db</a:t>
            </a:r>
            <a:endParaRPr>
              <a:latin typeface="Roboto"/>
              <a:ea typeface="Roboto"/>
              <a:cs typeface="Roboto"/>
              <a:sym typeface="Roboto"/>
            </a:endParaRPr>
          </a:p>
        </p:txBody>
      </p:sp>
      <p:sp>
        <p:nvSpPr>
          <p:cNvPr id="127" name="Google Shape;127;p20"/>
          <p:cNvSpPr txBox="1"/>
          <p:nvPr/>
        </p:nvSpPr>
        <p:spPr>
          <a:xfrm>
            <a:off x="4655018" y="1715646"/>
            <a:ext cx="1722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Retailer.db</a:t>
            </a:r>
            <a:endParaRPr>
              <a:latin typeface="Roboto"/>
              <a:ea typeface="Roboto"/>
              <a:cs typeface="Roboto"/>
              <a:sym typeface="Roboto"/>
            </a:endParaRPr>
          </a:p>
        </p:txBody>
      </p:sp>
      <p:sp>
        <p:nvSpPr>
          <p:cNvPr id="128" name="Google Shape;128;p20"/>
          <p:cNvSpPr txBox="1"/>
          <p:nvPr/>
        </p:nvSpPr>
        <p:spPr>
          <a:xfrm>
            <a:off x="2919630" y="2132041"/>
            <a:ext cx="5763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latin typeface="Roboto"/>
                <a:ea typeface="Roboto"/>
                <a:cs typeface="Roboto"/>
                <a:sym typeface="Roboto"/>
              </a:rPr>
              <a:t>Emp</a:t>
            </a:r>
            <a:endParaRPr sz="1000">
              <a:latin typeface="Roboto"/>
              <a:ea typeface="Roboto"/>
              <a:cs typeface="Roboto"/>
              <a:sym typeface="Roboto"/>
            </a:endParaRPr>
          </a:p>
        </p:txBody>
      </p:sp>
      <p:sp>
        <p:nvSpPr>
          <p:cNvPr id="129" name="Google Shape;129;p20"/>
          <p:cNvSpPr txBox="1"/>
          <p:nvPr/>
        </p:nvSpPr>
        <p:spPr>
          <a:xfrm>
            <a:off x="3605430" y="2132041"/>
            <a:ext cx="5763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latin typeface="Roboto"/>
                <a:ea typeface="Roboto"/>
                <a:cs typeface="Roboto"/>
                <a:sym typeface="Roboto"/>
              </a:rPr>
              <a:t>Dep</a:t>
            </a:r>
            <a:endParaRPr sz="1000">
              <a:latin typeface="Roboto"/>
              <a:ea typeface="Roboto"/>
              <a:cs typeface="Roboto"/>
              <a:sym typeface="Roboto"/>
            </a:endParaRPr>
          </a:p>
        </p:txBody>
      </p:sp>
      <p:sp>
        <p:nvSpPr>
          <p:cNvPr id="130" name="Google Shape;130;p20"/>
          <p:cNvSpPr txBox="1"/>
          <p:nvPr/>
        </p:nvSpPr>
        <p:spPr>
          <a:xfrm>
            <a:off x="4743005" y="2132050"/>
            <a:ext cx="8109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latin typeface="Roboto"/>
                <a:ea typeface="Roboto"/>
                <a:cs typeface="Roboto"/>
                <a:sym typeface="Roboto"/>
              </a:rPr>
              <a:t>Product</a:t>
            </a:r>
            <a:endParaRPr sz="1000">
              <a:latin typeface="Roboto"/>
              <a:ea typeface="Roboto"/>
              <a:cs typeface="Roboto"/>
              <a:sym typeface="Roboto"/>
            </a:endParaRPr>
          </a:p>
        </p:txBody>
      </p:sp>
      <p:sp>
        <p:nvSpPr>
          <p:cNvPr id="131" name="Google Shape;131;p20"/>
          <p:cNvSpPr txBox="1"/>
          <p:nvPr/>
        </p:nvSpPr>
        <p:spPr>
          <a:xfrm>
            <a:off x="4045418" y="121825"/>
            <a:ext cx="1722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HDFS</a:t>
            </a:r>
            <a:endParaRPr>
              <a:latin typeface="Roboto"/>
              <a:ea typeface="Roboto"/>
              <a:cs typeface="Roboto"/>
              <a:sym typeface="Roboto"/>
            </a:endParaRPr>
          </a:p>
        </p:txBody>
      </p:sp>
      <p:sp>
        <p:nvSpPr>
          <p:cNvPr id="132" name="Google Shape;132;p20"/>
          <p:cNvSpPr/>
          <p:nvPr/>
        </p:nvSpPr>
        <p:spPr>
          <a:xfrm>
            <a:off x="133375" y="1540302"/>
            <a:ext cx="1356600" cy="2249400"/>
          </a:xfrm>
          <a:prstGeom prst="roundRect">
            <a:avLst>
              <a:gd fmla="val 16667" name="adj"/>
            </a:avLst>
          </a:prstGeom>
          <a:solidFill>
            <a:srgbClr val="D9D2E9"/>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Hive</a:t>
            </a:r>
            <a:endParaRPr>
              <a:latin typeface="Roboto"/>
              <a:ea typeface="Roboto"/>
              <a:cs typeface="Roboto"/>
              <a:sym typeface="Roboto"/>
            </a:endParaRPr>
          </a:p>
        </p:txBody>
      </p:sp>
      <p:sp>
        <p:nvSpPr>
          <p:cNvPr id="133" name="Google Shape;133;p20"/>
          <p:cNvSpPr/>
          <p:nvPr/>
        </p:nvSpPr>
        <p:spPr>
          <a:xfrm>
            <a:off x="237838" y="2678976"/>
            <a:ext cx="1147725" cy="693925"/>
          </a:xfrm>
          <a:prstGeom prst="flowChartMagneticDisk">
            <a:avLst/>
          </a:prstGeom>
          <a:solidFill>
            <a:srgbClr val="999999"/>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lt1"/>
                </a:solidFill>
                <a:latin typeface="Roboto"/>
                <a:ea typeface="Roboto"/>
                <a:cs typeface="Roboto"/>
                <a:sym typeface="Roboto"/>
              </a:rPr>
              <a:t>Metastore</a:t>
            </a:r>
            <a:endParaRPr sz="1200">
              <a:solidFill>
                <a:schemeClr val="lt1"/>
              </a:solidFill>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1"/>
          <p:cNvSpPr/>
          <p:nvPr/>
        </p:nvSpPr>
        <p:spPr>
          <a:xfrm>
            <a:off x="1805875" y="500650"/>
            <a:ext cx="7071900" cy="3986700"/>
          </a:xfrm>
          <a:prstGeom prst="roundRect">
            <a:avLst>
              <a:gd fmla="val 16667" name="adj"/>
            </a:avLst>
          </a:prstGeom>
          <a:solidFill>
            <a:srgbClr val="C9DA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21"/>
          <p:cNvSpPr/>
          <p:nvPr/>
        </p:nvSpPr>
        <p:spPr>
          <a:xfrm>
            <a:off x="2243350" y="1413725"/>
            <a:ext cx="4659900" cy="2677800"/>
          </a:xfrm>
          <a:prstGeom prst="roundRect">
            <a:avLst>
              <a:gd fmla="val 16667" name="adj"/>
            </a:avLst>
          </a:prstGeom>
          <a:solidFill>
            <a:srgbClr val="FCE5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21"/>
          <p:cNvSpPr/>
          <p:nvPr/>
        </p:nvSpPr>
        <p:spPr>
          <a:xfrm>
            <a:off x="2727025" y="2086150"/>
            <a:ext cx="1722300" cy="1120800"/>
          </a:xfrm>
          <a:prstGeom prst="roundRect">
            <a:avLst>
              <a:gd fmla="val 16667" name="adj"/>
            </a:avLst>
          </a:prstGeom>
          <a:solidFill>
            <a:srgbClr val="F4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21"/>
          <p:cNvSpPr/>
          <p:nvPr/>
        </p:nvSpPr>
        <p:spPr>
          <a:xfrm>
            <a:off x="4632025" y="2086150"/>
            <a:ext cx="1722300" cy="1120800"/>
          </a:xfrm>
          <a:prstGeom prst="roundRect">
            <a:avLst>
              <a:gd fmla="val 16667" name="adj"/>
            </a:avLst>
          </a:prstGeom>
          <a:solidFill>
            <a:srgbClr val="F4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21"/>
          <p:cNvSpPr/>
          <p:nvPr/>
        </p:nvSpPr>
        <p:spPr>
          <a:xfrm>
            <a:off x="2962450" y="2440000"/>
            <a:ext cx="502500" cy="436500"/>
          </a:xfrm>
          <a:prstGeom prst="roundRect">
            <a:avLst>
              <a:gd fmla="val 16667" name="adj"/>
            </a:avLst>
          </a:prstGeom>
          <a:solidFill>
            <a:srgbClr val="D0E0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21"/>
          <p:cNvSpPr/>
          <p:nvPr/>
        </p:nvSpPr>
        <p:spPr>
          <a:xfrm>
            <a:off x="3648250" y="2440000"/>
            <a:ext cx="502500" cy="436500"/>
          </a:xfrm>
          <a:prstGeom prst="roundRect">
            <a:avLst>
              <a:gd fmla="val 16667" name="adj"/>
            </a:avLst>
          </a:prstGeom>
          <a:solidFill>
            <a:srgbClr val="D0E0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21"/>
          <p:cNvSpPr/>
          <p:nvPr/>
        </p:nvSpPr>
        <p:spPr>
          <a:xfrm>
            <a:off x="4867450" y="2440000"/>
            <a:ext cx="502500" cy="436500"/>
          </a:xfrm>
          <a:prstGeom prst="roundRect">
            <a:avLst>
              <a:gd fmla="val 16667" name="adj"/>
            </a:avLst>
          </a:prstGeom>
          <a:solidFill>
            <a:srgbClr val="D0E0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21"/>
          <p:cNvSpPr txBox="1"/>
          <p:nvPr/>
        </p:nvSpPr>
        <p:spPr>
          <a:xfrm>
            <a:off x="3664418" y="1036225"/>
            <a:ext cx="1722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Hive Warehouse</a:t>
            </a:r>
            <a:endParaRPr>
              <a:latin typeface="Roboto"/>
              <a:ea typeface="Roboto"/>
              <a:cs typeface="Roboto"/>
              <a:sym typeface="Roboto"/>
            </a:endParaRPr>
          </a:p>
        </p:txBody>
      </p:sp>
      <p:sp>
        <p:nvSpPr>
          <p:cNvPr id="146" name="Google Shape;146;p21"/>
          <p:cNvSpPr txBox="1"/>
          <p:nvPr/>
        </p:nvSpPr>
        <p:spPr>
          <a:xfrm>
            <a:off x="2767233" y="1715646"/>
            <a:ext cx="1722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Company.db</a:t>
            </a:r>
            <a:endParaRPr>
              <a:latin typeface="Roboto"/>
              <a:ea typeface="Roboto"/>
              <a:cs typeface="Roboto"/>
              <a:sym typeface="Roboto"/>
            </a:endParaRPr>
          </a:p>
        </p:txBody>
      </p:sp>
      <p:sp>
        <p:nvSpPr>
          <p:cNvPr id="147" name="Google Shape;147;p21"/>
          <p:cNvSpPr txBox="1"/>
          <p:nvPr/>
        </p:nvSpPr>
        <p:spPr>
          <a:xfrm>
            <a:off x="4655018" y="1715646"/>
            <a:ext cx="1722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Retailer.db</a:t>
            </a:r>
            <a:endParaRPr>
              <a:latin typeface="Roboto"/>
              <a:ea typeface="Roboto"/>
              <a:cs typeface="Roboto"/>
              <a:sym typeface="Roboto"/>
            </a:endParaRPr>
          </a:p>
        </p:txBody>
      </p:sp>
      <p:sp>
        <p:nvSpPr>
          <p:cNvPr id="148" name="Google Shape;148;p21"/>
          <p:cNvSpPr txBox="1"/>
          <p:nvPr/>
        </p:nvSpPr>
        <p:spPr>
          <a:xfrm>
            <a:off x="2919630" y="2132041"/>
            <a:ext cx="5763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latin typeface="Roboto"/>
                <a:ea typeface="Roboto"/>
                <a:cs typeface="Roboto"/>
                <a:sym typeface="Roboto"/>
              </a:rPr>
              <a:t>Emp</a:t>
            </a:r>
            <a:endParaRPr sz="1000">
              <a:latin typeface="Roboto"/>
              <a:ea typeface="Roboto"/>
              <a:cs typeface="Roboto"/>
              <a:sym typeface="Roboto"/>
            </a:endParaRPr>
          </a:p>
        </p:txBody>
      </p:sp>
      <p:sp>
        <p:nvSpPr>
          <p:cNvPr id="149" name="Google Shape;149;p21"/>
          <p:cNvSpPr txBox="1"/>
          <p:nvPr/>
        </p:nvSpPr>
        <p:spPr>
          <a:xfrm>
            <a:off x="3605430" y="2132041"/>
            <a:ext cx="5763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latin typeface="Roboto"/>
                <a:ea typeface="Roboto"/>
                <a:cs typeface="Roboto"/>
                <a:sym typeface="Roboto"/>
              </a:rPr>
              <a:t>Dep</a:t>
            </a:r>
            <a:endParaRPr sz="1000">
              <a:latin typeface="Roboto"/>
              <a:ea typeface="Roboto"/>
              <a:cs typeface="Roboto"/>
              <a:sym typeface="Roboto"/>
            </a:endParaRPr>
          </a:p>
        </p:txBody>
      </p:sp>
      <p:sp>
        <p:nvSpPr>
          <p:cNvPr id="150" name="Google Shape;150;p21"/>
          <p:cNvSpPr txBox="1"/>
          <p:nvPr/>
        </p:nvSpPr>
        <p:spPr>
          <a:xfrm>
            <a:off x="4743005" y="2132050"/>
            <a:ext cx="8109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latin typeface="Roboto"/>
                <a:ea typeface="Roboto"/>
                <a:cs typeface="Roboto"/>
                <a:sym typeface="Roboto"/>
              </a:rPr>
              <a:t>Product</a:t>
            </a:r>
            <a:endParaRPr sz="1000">
              <a:latin typeface="Roboto"/>
              <a:ea typeface="Roboto"/>
              <a:cs typeface="Roboto"/>
              <a:sym typeface="Roboto"/>
            </a:endParaRPr>
          </a:p>
        </p:txBody>
      </p:sp>
      <p:sp>
        <p:nvSpPr>
          <p:cNvPr id="151" name="Google Shape;151;p21"/>
          <p:cNvSpPr txBox="1"/>
          <p:nvPr/>
        </p:nvSpPr>
        <p:spPr>
          <a:xfrm>
            <a:off x="4045418" y="121825"/>
            <a:ext cx="1722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HDFS</a:t>
            </a:r>
            <a:endParaRPr>
              <a:latin typeface="Roboto"/>
              <a:ea typeface="Roboto"/>
              <a:cs typeface="Roboto"/>
              <a:sym typeface="Roboto"/>
            </a:endParaRPr>
          </a:p>
        </p:txBody>
      </p:sp>
      <p:sp>
        <p:nvSpPr>
          <p:cNvPr id="152" name="Google Shape;152;p21"/>
          <p:cNvSpPr/>
          <p:nvPr/>
        </p:nvSpPr>
        <p:spPr>
          <a:xfrm>
            <a:off x="3023550" y="2544350"/>
            <a:ext cx="171300" cy="1713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21"/>
          <p:cNvSpPr/>
          <p:nvPr/>
        </p:nvSpPr>
        <p:spPr>
          <a:xfrm>
            <a:off x="3237073" y="2544350"/>
            <a:ext cx="171300" cy="1713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21"/>
          <p:cNvSpPr/>
          <p:nvPr/>
        </p:nvSpPr>
        <p:spPr>
          <a:xfrm>
            <a:off x="3709350" y="2544350"/>
            <a:ext cx="171300" cy="1713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21"/>
          <p:cNvSpPr/>
          <p:nvPr/>
        </p:nvSpPr>
        <p:spPr>
          <a:xfrm>
            <a:off x="3922873" y="2544350"/>
            <a:ext cx="171300" cy="1713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21"/>
          <p:cNvSpPr/>
          <p:nvPr/>
        </p:nvSpPr>
        <p:spPr>
          <a:xfrm>
            <a:off x="4989673" y="2544350"/>
            <a:ext cx="171300" cy="1713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21"/>
          <p:cNvSpPr/>
          <p:nvPr/>
        </p:nvSpPr>
        <p:spPr>
          <a:xfrm>
            <a:off x="133375" y="1540302"/>
            <a:ext cx="1356600" cy="2249400"/>
          </a:xfrm>
          <a:prstGeom prst="roundRect">
            <a:avLst>
              <a:gd fmla="val 16667" name="adj"/>
            </a:avLst>
          </a:prstGeom>
          <a:solidFill>
            <a:srgbClr val="D9D2E9"/>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Hive</a:t>
            </a:r>
            <a:endParaRPr>
              <a:latin typeface="Roboto"/>
              <a:ea typeface="Roboto"/>
              <a:cs typeface="Roboto"/>
              <a:sym typeface="Roboto"/>
            </a:endParaRPr>
          </a:p>
        </p:txBody>
      </p:sp>
      <p:sp>
        <p:nvSpPr>
          <p:cNvPr id="158" name="Google Shape;158;p21"/>
          <p:cNvSpPr/>
          <p:nvPr/>
        </p:nvSpPr>
        <p:spPr>
          <a:xfrm>
            <a:off x="237838" y="2678976"/>
            <a:ext cx="1147725" cy="693925"/>
          </a:xfrm>
          <a:prstGeom prst="flowChartMagneticDisk">
            <a:avLst/>
          </a:prstGeom>
          <a:solidFill>
            <a:srgbClr val="999999"/>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lt1"/>
                </a:solidFill>
                <a:latin typeface="Roboto"/>
                <a:ea typeface="Roboto"/>
                <a:cs typeface="Roboto"/>
                <a:sym typeface="Roboto"/>
              </a:rPr>
              <a:t>Metastore</a:t>
            </a:r>
            <a:endParaRPr sz="1200">
              <a:solidFill>
                <a:schemeClr val="lt1"/>
              </a:solidFill>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