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3091AC-6C43-43A2-B77D-A24B0370BD86}">
  <a:tblStyle styleId="{EF3091AC-6C43-43A2-B77D-A24B0370BD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10ea4b169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10ea4b169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 </a:t>
            </a:r>
            <a:r>
              <a:rPr lang="en" sz="1500"/>
              <a:t>Joins in Hive are very important for working with multiple tables and you would have come across them a lot in SQL. </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a87949a2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a87949a2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 first of all we will join these on the column containing some common values…</a:t>
            </a:r>
            <a:endParaRPr sz="1600"/>
          </a:p>
          <a:p>
            <a:pPr indent="0" lvl="0" marL="0" rtl="0" algn="l">
              <a:spcBef>
                <a:spcPts val="0"/>
              </a:spcBef>
              <a:spcAft>
                <a:spcPts val="0"/>
              </a:spcAft>
              <a:buNone/>
            </a:pPr>
            <a:r>
              <a:rPr lang="en" sz="1600"/>
              <a:t>&lt;&lt;click&gt;&gt;</a:t>
            </a:r>
            <a:endParaRPr sz="1600"/>
          </a:p>
          <a:p>
            <a:pPr indent="0" lvl="0" marL="0" rtl="0" algn="l">
              <a:spcBef>
                <a:spcPts val="0"/>
              </a:spcBef>
              <a:spcAft>
                <a:spcPts val="0"/>
              </a:spcAft>
              <a:buNone/>
            </a:pPr>
            <a:r>
              <a:rPr lang="en" sz="1600"/>
              <a:t>Which is column A in this case.</a:t>
            </a:r>
            <a:endParaRPr sz="1600"/>
          </a:p>
          <a:p>
            <a:pPr indent="0" lvl="0" marL="0" rtl="0" algn="l">
              <a:spcBef>
                <a:spcPts val="0"/>
              </a:spcBef>
              <a:spcAft>
                <a:spcPts val="0"/>
              </a:spcAft>
              <a:buNone/>
            </a:pPr>
            <a:r>
              <a:rPr lang="en" sz="1600"/>
              <a:t>&lt;&lt;click&gt;&gt;</a:t>
            </a:r>
            <a:endParaRPr sz="1600"/>
          </a:p>
          <a:p>
            <a:pPr indent="0" lvl="0" marL="0" rtl="0" algn="l">
              <a:spcBef>
                <a:spcPts val="0"/>
              </a:spcBef>
              <a:spcAft>
                <a:spcPts val="0"/>
              </a:spcAft>
              <a:buNone/>
            </a:pPr>
            <a:r>
              <a:rPr lang="en" sz="1600"/>
              <a:t>Then we perform the left join on these two tables.</a:t>
            </a:r>
            <a:endParaRPr sz="1600"/>
          </a:p>
          <a:p>
            <a:pPr indent="0" lvl="0" marL="0" rtl="0" algn="l">
              <a:spcBef>
                <a:spcPts val="0"/>
              </a:spcBef>
              <a:spcAft>
                <a:spcPts val="0"/>
              </a:spcAft>
              <a:buNone/>
            </a:pPr>
            <a:r>
              <a:rPr lang="en" sz="1600"/>
              <a:t>&lt;&lt;click&gt;&gt;</a:t>
            </a:r>
            <a:endParaRPr sz="1600"/>
          </a:p>
          <a:p>
            <a:pPr indent="0" lvl="0" marL="0" rtl="0" algn="l">
              <a:spcBef>
                <a:spcPts val="0"/>
              </a:spcBef>
              <a:spcAft>
                <a:spcPts val="0"/>
              </a:spcAft>
              <a:buNone/>
            </a:pPr>
            <a:r>
              <a:rPr lang="en" sz="1600"/>
              <a:t>Here, all the records from table 1 column A will be retrieved. However, if you notice...</a:t>
            </a:r>
            <a:endParaRPr sz="1600"/>
          </a:p>
          <a:p>
            <a:pPr indent="0" lvl="0" marL="0" rtl="0" algn="l">
              <a:spcBef>
                <a:spcPts val="0"/>
              </a:spcBef>
              <a:spcAft>
                <a:spcPts val="0"/>
              </a:spcAft>
              <a:buNone/>
            </a:pPr>
            <a:r>
              <a:rPr lang="en" sz="1600"/>
              <a:t>&lt;&lt;click&gt;&gt;</a:t>
            </a:r>
            <a:endParaRPr sz="1600"/>
          </a:p>
          <a:p>
            <a:pPr indent="0" lvl="0" marL="0" rtl="0" algn="l">
              <a:spcBef>
                <a:spcPts val="0"/>
              </a:spcBef>
              <a:spcAft>
                <a:spcPts val="0"/>
              </a:spcAft>
              <a:buNone/>
            </a:pPr>
            <a:r>
              <a:rPr lang="en" sz="1600"/>
              <a:t>Only “A100” and “A200” are the common records between both these tables. The third record is only part of Table 1 and not Table 2. Compare this to inner join where we would have got only record “A100” and “A200”, and not the “A300” record.</a:t>
            </a:r>
            <a:endParaRPr sz="1600"/>
          </a:p>
          <a:p>
            <a:pPr indent="0" lvl="0" marL="0" rtl="0" algn="l">
              <a:spcBef>
                <a:spcPts val="0"/>
              </a:spcBef>
              <a:spcAft>
                <a:spcPts val="0"/>
              </a:spcAft>
              <a:buNone/>
            </a:pPr>
            <a:r>
              <a:rPr lang="en" sz="1600">
                <a:solidFill>
                  <a:schemeClr val="dk1"/>
                </a:solidFill>
              </a:rPr>
              <a:t>&lt;&lt;click&gt;&gt;</a:t>
            </a:r>
            <a:endParaRPr sz="1600">
              <a:solidFill>
                <a:schemeClr val="dk1"/>
              </a:solidFill>
            </a:endParaRPr>
          </a:p>
          <a:p>
            <a:pPr indent="0" lvl="0" marL="0" rtl="0" algn="l">
              <a:spcBef>
                <a:spcPts val="0"/>
              </a:spcBef>
              <a:spcAft>
                <a:spcPts val="0"/>
              </a:spcAft>
              <a:buNone/>
            </a:pPr>
            <a:r>
              <a:rPr lang="en" sz="1600">
                <a:solidFill>
                  <a:schemeClr val="dk1"/>
                </a:solidFill>
              </a:rPr>
              <a:t>Now, we get the columns B and C from table 1 and…</a:t>
            </a:r>
            <a:endParaRPr sz="1600">
              <a:solidFill>
                <a:schemeClr val="dk1"/>
              </a:solidFill>
            </a:endParaRPr>
          </a:p>
          <a:p>
            <a:pPr indent="0" lvl="0" marL="0" rtl="0" algn="l">
              <a:spcBef>
                <a:spcPts val="0"/>
              </a:spcBef>
              <a:spcAft>
                <a:spcPts val="0"/>
              </a:spcAft>
              <a:buNone/>
            </a:pPr>
            <a:r>
              <a:rPr lang="en" sz="1600">
                <a:solidFill>
                  <a:schemeClr val="dk1"/>
                </a:solidFill>
              </a:rPr>
              <a:t>&lt;&lt;click&gt;&gt;</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X and Y from table 2. However, since only two records matched in table 2, therefore here we have values for those record only. For the remaining records, that is, the third record, since there is no matching record in table 2, we will get NULL values.</a:t>
            </a:r>
            <a:endParaRPr sz="16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a87949a2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a87949a2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Similar to the left join, we have the right join or right outer join. Here, all the records from the right join will be present and only the matching values from the left table will be there.</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a87949a2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a87949a2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Let’s say we want to join these two tables.</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a87949a2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a87949a2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So first we provide </a:t>
            </a:r>
            <a:r>
              <a:rPr lang="en" sz="1800"/>
              <a:t>the column on which we want to join the tables</a:t>
            </a:r>
            <a:endParaRPr sz="1800"/>
          </a:p>
          <a:p>
            <a:pPr indent="0" lvl="0" marL="0" rtl="0" algn="l">
              <a:spcBef>
                <a:spcPts val="0"/>
              </a:spcBef>
              <a:spcAft>
                <a:spcPts val="0"/>
              </a:spcAft>
              <a:buNone/>
            </a:pPr>
            <a:r>
              <a:rPr lang="en" sz="1800"/>
              <a:t>&lt;&lt;click&gt;&gt;</a:t>
            </a:r>
            <a:endParaRPr sz="1800"/>
          </a:p>
          <a:p>
            <a:pPr indent="0" lvl="0" marL="0" rtl="0" algn="l">
              <a:spcBef>
                <a:spcPts val="0"/>
              </a:spcBef>
              <a:spcAft>
                <a:spcPts val="0"/>
              </a:spcAft>
              <a:buNone/>
            </a:pPr>
            <a:r>
              <a:rPr lang="en" sz="1800"/>
              <a:t>It is column A in this case.</a:t>
            </a:r>
            <a:endParaRPr sz="1800"/>
          </a:p>
          <a:p>
            <a:pPr indent="0" lvl="0" marL="0" rtl="0" algn="l">
              <a:spcBef>
                <a:spcPts val="0"/>
              </a:spcBef>
              <a:spcAft>
                <a:spcPts val="0"/>
              </a:spcAft>
              <a:buNone/>
            </a:pPr>
            <a:r>
              <a:rPr lang="en" sz="1800">
                <a:solidFill>
                  <a:schemeClr val="dk1"/>
                </a:solidFill>
              </a:rPr>
              <a:t>&lt;&lt;click&gt;&gt;</a:t>
            </a:r>
            <a:endParaRPr sz="1800">
              <a:solidFill>
                <a:schemeClr val="dk1"/>
              </a:solidFill>
            </a:endParaRPr>
          </a:p>
          <a:p>
            <a:pPr indent="0" lvl="0" marL="0" rtl="0" algn="l">
              <a:spcBef>
                <a:spcPts val="0"/>
              </a:spcBef>
              <a:spcAft>
                <a:spcPts val="0"/>
              </a:spcAft>
              <a:buNone/>
            </a:pPr>
            <a:r>
              <a:rPr lang="en" sz="1800">
                <a:solidFill>
                  <a:schemeClr val="dk1"/>
                </a:solidFill>
              </a:rPr>
              <a:t>Then we perform the right join.</a:t>
            </a:r>
            <a:endParaRPr sz="1800">
              <a:solidFill>
                <a:schemeClr val="dk1"/>
              </a:solidFill>
            </a:endParaRPr>
          </a:p>
          <a:p>
            <a:pPr indent="0" lvl="0" marL="0" rtl="0" algn="l">
              <a:spcBef>
                <a:spcPts val="0"/>
              </a:spcBef>
              <a:spcAft>
                <a:spcPts val="0"/>
              </a:spcAft>
              <a:buNone/>
            </a:pPr>
            <a:r>
              <a:rPr lang="en" sz="1800">
                <a:solidFill>
                  <a:schemeClr val="dk1"/>
                </a:solidFill>
              </a:rPr>
              <a:t>&lt;&lt;click&gt;&gt;</a:t>
            </a:r>
            <a:endParaRPr sz="1800">
              <a:solidFill>
                <a:schemeClr val="dk1"/>
              </a:solidFill>
            </a:endParaRPr>
          </a:p>
          <a:p>
            <a:pPr indent="0" lvl="0" marL="0" rtl="0" algn="l">
              <a:spcBef>
                <a:spcPts val="0"/>
              </a:spcBef>
              <a:spcAft>
                <a:spcPts val="0"/>
              </a:spcAft>
              <a:buNone/>
            </a:pPr>
            <a:r>
              <a:rPr lang="en" sz="1800">
                <a:solidFill>
                  <a:schemeClr val="dk1"/>
                </a:solidFill>
              </a:rPr>
              <a:t>Here, all the records from the right table or table 2 will be present here.</a:t>
            </a:r>
            <a:endParaRPr sz="1800">
              <a:solidFill>
                <a:schemeClr val="dk1"/>
              </a:solidFill>
            </a:endParaRPr>
          </a:p>
          <a:p>
            <a:pPr indent="0" lvl="0" marL="0" rtl="0" algn="l">
              <a:spcBef>
                <a:spcPts val="0"/>
              </a:spcBef>
              <a:spcAft>
                <a:spcPts val="0"/>
              </a:spcAft>
              <a:buNone/>
            </a:pPr>
            <a:r>
              <a:rPr lang="en" sz="1800">
                <a:solidFill>
                  <a:schemeClr val="dk1"/>
                </a:solidFill>
              </a:rPr>
              <a:t>&lt;&lt;click&gt;&gt;</a:t>
            </a:r>
            <a:endParaRPr sz="1800">
              <a:solidFill>
                <a:schemeClr val="dk1"/>
              </a:solidFill>
            </a:endParaRPr>
          </a:p>
          <a:p>
            <a:pPr indent="0" lvl="0" marL="0" rtl="0" algn="l">
              <a:spcBef>
                <a:spcPts val="0"/>
              </a:spcBef>
              <a:spcAft>
                <a:spcPts val="0"/>
              </a:spcAft>
              <a:buNone/>
            </a:pPr>
            <a:r>
              <a:rPr lang="en" sz="1800">
                <a:solidFill>
                  <a:schemeClr val="dk1"/>
                </a:solidFill>
              </a:rPr>
              <a:t>For columns B and C, values for only those records will be there for which there is a matching record in table 1. For other there will be NULL value.</a:t>
            </a:r>
            <a:endParaRPr sz="1800">
              <a:solidFill>
                <a:schemeClr val="dk1"/>
              </a:solidFill>
            </a:endParaRPr>
          </a:p>
          <a:p>
            <a:pPr indent="0" lvl="0" marL="0" rtl="0" algn="l">
              <a:spcBef>
                <a:spcPts val="0"/>
              </a:spcBef>
              <a:spcAft>
                <a:spcPts val="0"/>
              </a:spcAft>
              <a:buNone/>
            </a:pPr>
            <a:r>
              <a:rPr lang="en" sz="1800">
                <a:solidFill>
                  <a:schemeClr val="dk1"/>
                </a:solidFill>
              </a:rPr>
              <a:t>&lt;&lt;click&gt;&gt;</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Then we have the columns X and Y with values for all the records.</a:t>
            </a:r>
            <a:endParaRPr sz="18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a87949a2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a87949a2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So, the left join is where we are getting all the records from the left table and its matching values from the right table.</a:t>
            </a:r>
            <a:endParaRPr sz="1600">
              <a:solidFill>
                <a:schemeClr val="dk1"/>
              </a:solidFill>
            </a:endParaRPr>
          </a:p>
          <a:p>
            <a:pPr indent="0" lvl="0" marL="0" rtl="0" algn="l">
              <a:spcBef>
                <a:spcPts val="0"/>
              </a:spcBef>
              <a:spcAft>
                <a:spcPts val="0"/>
              </a:spcAft>
              <a:buNone/>
            </a:pPr>
            <a:r>
              <a:rPr lang="en" sz="1800">
                <a:solidFill>
                  <a:schemeClr val="dk1"/>
                </a:solidFill>
              </a:rPr>
              <a:t>And the right join is where we are getting all the records from the right table and its matching values from the left table. </a:t>
            </a:r>
            <a:endParaRPr sz="1800">
              <a:solidFill>
                <a:schemeClr val="dk1"/>
              </a:solidFill>
            </a:endParaRPr>
          </a:p>
          <a:p>
            <a:pPr indent="0" lvl="0" marL="0" rtl="0" algn="l">
              <a:spcBef>
                <a:spcPts val="0"/>
              </a:spcBef>
              <a:spcAft>
                <a:spcPts val="0"/>
              </a:spcAft>
              <a:buNone/>
            </a:pPr>
            <a:r>
              <a:rPr lang="en" sz="1800">
                <a:solidFill>
                  <a:schemeClr val="dk1"/>
                </a:solidFill>
              </a:rPr>
              <a:t>Now we have the full outer join that gets complete records from both the left and right tables together in the output.</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a87949a2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a87949a2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Lets say we </a:t>
            </a:r>
            <a:r>
              <a:rPr lang="en" sz="1800"/>
              <a:t>have</a:t>
            </a:r>
            <a:r>
              <a:rPr lang="en" sz="1800"/>
              <a:t> these two tables and we want to perform a full outer join on these tables.</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a87949a2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a87949a2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 we will be joining these two table on...</a:t>
            </a:r>
            <a:endParaRPr sz="1600"/>
          </a:p>
          <a:p>
            <a:pPr indent="0" lvl="0" marL="0" rtl="0" algn="l">
              <a:spcBef>
                <a:spcPts val="0"/>
              </a:spcBef>
              <a:spcAft>
                <a:spcPts val="0"/>
              </a:spcAft>
              <a:buNone/>
            </a:pPr>
            <a:r>
              <a:rPr lang="en" sz="1600"/>
              <a:t>&lt;&lt;click&gt;&gt;</a:t>
            </a:r>
            <a:endParaRPr sz="1600"/>
          </a:p>
          <a:p>
            <a:pPr indent="0" lvl="0" marL="0" rtl="0" algn="l">
              <a:spcBef>
                <a:spcPts val="0"/>
              </a:spcBef>
              <a:spcAft>
                <a:spcPts val="0"/>
              </a:spcAft>
              <a:buNone/>
            </a:pPr>
            <a:r>
              <a:rPr lang="en" sz="1600"/>
              <a:t>Column A.</a:t>
            </a:r>
            <a:endParaRPr sz="1600"/>
          </a:p>
          <a:p>
            <a:pPr indent="0" lvl="0" marL="0" rtl="0" algn="l">
              <a:spcBef>
                <a:spcPts val="0"/>
              </a:spcBef>
              <a:spcAft>
                <a:spcPts val="0"/>
              </a:spcAft>
              <a:buNone/>
            </a:pPr>
            <a:r>
              <a:rPr lang="en" sz="1600">
                <a:solidFill>
                  <a:schemeClr val="dk1"/>
                </a:solidFill>
              </a:rPr>
              <a:t>&lt;&lt;click&gt;&gt;</a:t>
            </a:r>
            <a:endParaRPr sz="1600">
              <a:solidFill>
                <a:schemeClr val="dk1"/>
              </a:solidFill>
            </a:endParaRPr>
          </a:p>
          <a:p>
            <a:pPr indent="0" lvl="0" marL="0" rtl="0" algn="l">
              <a:spcBef>
                <a:spcPts val="0"/>
              </a:spcBef>
              <a:spcAft>
                <a:spcPts val="0"/>
              </a:spcAft>
              <a:buNone/>
            </a:pPr>
            <a:r>
              <a:rPr lang="en" sz="1600">
                <a:solidFill>
                  <a:schemeClr val="dk1"/>
                </a:solidFill>
              </a:rPr>
              <a:t>Then the result of the full outer join will be as follows…</a:t>
            </a:r>
            <a:endParaRPr sz="1600">
              <a:solidFill>
                <a:schemeClr val="dk1"/>
              </a:solidFill>
            </a:endParaRPr>
          </a:p>
          <a:p>
            <a:pPr indent="0" lvl="0" marL="0" rtl="0" algn="l">
              <a:spcBef>
                <a:spcPts val="0"/>
              </a:spcBef>
              <a:spcAft>
                <a:spcPts val="0"/>
              </a:spcAft>
              <a:buNone/>
            </a:pPr>
            <a:r>
              <a:rPr lang="en" sz="1600">
                <a:solidFill>
                  <a:schemeClr val="dk1"/>
                </a:solidFill>
              </a:rPr>
              <a:t>&lt;&lt;click&gt;&gt;</a:t>
            </a:r>
            <a:endParaRPr sz="1600">
              <a:solidFill>
                <a:schemeClr val="dk1"/>
              </a:solidFill>
            </a:endParaRPr>
          </a:p>
          <a:p>
            <a:pPr indent="0" lvl="0" marL="0" rtl="0" algn="l">
              <a:spcBef>
                <a:spcPts val="0"/>
              </a:spcBef>
              <a:spcAft>
                <a:spcPts val="0"/>
              </a:spcAft>
              <a:buNone/>
            </a:pPr>
            <a:r>
              <a:rPr lang="en" sz="1600">
                <a:solidFill>
                  <a:schemeClr val="dk1"/>
                </a:solidFill>
              </a:rPr>
              <a:t>We will have all the records from table 1 and table 2. So we have record A100, A200, A300 and A400 from both these tables.</a:t>
            </a:r>
            <a:endParaRPr sz="1600">
              <a:solidFill>
                <a:schemeClr val="dk1"/>
              </a:solidFill>
            </a:endParaRPr>
          </a:p>
          <a:p>
            <a:pPr indent="0" lvl="0" marL="0" rtl="0" algn="l">
              <a:spcBef>
                <a:spcPts val="0"/>
              </a:spcBef>
              <a:spcAft>
                <a:spcPts val="0"/>
              </a:spcAft>
              <a:buNone/>
            </a:pPr>
            <a:r>
              <a:rPr lang="en" sz="1600">
                <a:solidFill>
                  <a:schemeClr val="dk1"/>
                </a:solidFill>
              </a:rPr>
              <a:t>&lt;&lt;click&gt;&gt;</a:t>
            </a:r>
            <a:endParaRPr sz="1600">
              <a:solidFill>
                <a:schemeClr val="dk1"/>
              </a:solidFill>
            </a:endParaRPr>
          </a:p>
          <a:p>
            <a:pPr indent="0" lvl="0" marL="0" rtl="0" algn="l">
              <a:spcBef>
                <a:spcPts val="0"/>
              </a:spcBef>
              <a:spcAft>
                <a:spcPts val="0"/>
              </a:spcAft>
              <a:buNone/>
            </a:pPr>
            <a:r>
              <a:rPr lang="en" sz="1600">
                <a:solidFill>
                  <a:schemeClr val="dk1"/>
                </a:solidFill>
              </a:rPr>
              <a:t>Then we have the values for the B and C columns. Only A100, A200 and A300 have values for B and C columns. For A400 it is going to be NULL values.</a:t>
            </a:r>
            <a:endParaRPr sz="1600">
              <a:solidFill>
                <a:schemeClr val="dk1"/>
              </a:solidFill>
            </a:endParaRPr>
          </a:p>
          <a:p>
            <a:pPr indent="0" lvl="0" marL="0" rtl="0" algn="l">
              <a:spcBef>
                <a:spcPts val="0"/>
              </a:spcBef>
              <a:spcAft>
                <a:spcPts val="0"/>
              </a:spcAft>
              <a:buNone/>
            </a:pPr>
            <a:r>
              <a:rPr lang="en" sz="1600">
                <a:solidFill>
                  <a:schemeClr val="dk1"/>
                </a:solidFill>
              </a:rPr>
              <a:t>&lt;&lt;click&gt;&gt;</a:t>
            </a:r>
            <a:endParaRPr sz="1600">
              <a:solidFill>
                <a:schemeClr val="dk1"/>
              </a:solidFill>
            </a:endParaRPr>
          </a:p>
          <a:p>
            <a:pPr indent="0" lvl="0" marL="0" rtl="0" algn="l">
              <a:spcBef>
                <a:spcPts val="0"/>
              </a:spcBef>
              <a:spcAft>
                <a:spcPts val="0"/>
              </a:spcAft>
              <a:buNone/>
            </a:pPr>
            <a:r>
              <a:rPr lang="en" sz="1600">
                <a:solidFill>
                  <a:schemeClr val="dk1"/>
                </a:solidFill>
              </a:rPr>
              <a:t>Then for the X and Y columns, we have values for A100, A200 and A400 records and A300 is going to have NULL values.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So if you think about it, we are getting all the unique records from column A from both the tables. This wouldn’t have been possible with just a left join or a right join. Therefore, full outer join just combines the results of these two joins.</a:t>
            </a:r>
            <a:endParaRPr sz="16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02aa732f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02aa732f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So that was a quick revision of joins. I hope you enjoyed it. In the next few videos we will be </a:t>
            </a:r>
            <a:r>
              <a:rPr lang="en" sz="1500">
                <a:solidFill>
                  <a:schemeClr val="dk1"/>
                </a:solidFill>
              </a:rPr>
              <a:t>implementing</a:t>
            </a:r>
            <a:r>
              <a:rPr lang="en" sz="1500">
                <a:solidFill>
                  <a:schemeClr val="dk1"/>
                </a:solidFill>
              </a:rPr>
              <a:t> these joins in Hive. I’ll see you there. 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ea4285559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ea4285559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For </a:t>
            </a:r>
            <a:r>
              <a:rPr lang="en" sz="1500"/>
              <a:t>example, if we have two tables and we want to find out the common records between two tables, then joins can be very useful in that case.</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ef8e6baa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ef8e6baa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Or, maybe we want all the records from one table and only matching records from the second table, then, in that case also joins can be very useful.</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ef8e6baa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ef8e6baa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Now, there are </a:t>
            </a:r>
            <a:r>
              <a:rPr lang="en" sz="1500"/>
              <a:t>different types of joins in Hive, very similar to the ones you would have come </a:t>
            </a:r>
            <a:r>
              <a:rPr lang="en" sz="1500"/>
              <a:t>across</a:t>
            </a:r>
            <a:r>
              <a:rPr lang="en" sz="1500"/>
              <a:t> in SQL.</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There is the inner join, left join, right join, and full outer join. Let’s take an overview of these joins.</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a87949a2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a87949a2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Lets talk about Inner join.</a:t>
            </a:r>
            <a:endParaRPr sz="1500"/>
          </a:p>
          <a:p>
            <a:pPr indent="0" lvl="0" marL="0" rtl="0" algn="l">
              <a:spcBef>
                <a:spcPts val="0"/>
              </a:spcBef>
              <a:spcAft>
                <a:spcPts val="0"/>
              </a:spcAft>
              <a:buNone/>
            </a:pPr>
            <a:r>
              <a:rPr lang="en" sz="1500"/>
              <a:t>Say we have two tables, table 1 and table 2, and we want to find the common data between the two. In that case, we use the inner join.</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a87949a2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a87949a2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Let’s take these two sample tables. We want to </a:t>
            </a:r>
            <a:r>
              <a:rPr lang="en" sz="1500"/>
              <a:t>perform</a:t>
            </a:r>
            <a:r>
              <a:rPr lang="en" sz="1500"/>
              <a:t> an inner join on these, to find the common data between these two. </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a87949a2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a87949a2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 first of all we need to identify the column where there will be common data in both these tables.</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That column is column A in both the tables.</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N</a:t>
            </a:r>
            <a:r>
              <a:rPr lang="en" sz="1500"/>
              <a:t>ow, when we perform inner join between these two tables, then…</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Only the common records will be chosen. Here, these common records correspond to “A100” and “A200” records. </a:t>
            </a:r>
            <a:r>
              <a:rPr lang="en" sz="1500">
                <a:solidFill>
                  <a:schemeClr val="dk1"/>
                </a:solidFill>
              </a:rPr>
              <a:t>Then, we will have the corresponding values for these two records from the rest of the columns in both these tables.</a:t>
            </a:r>
            <a:endParaRPr sz="1500">
              <a:solidFill>
                <a:schemeClr val="dk1"/>
              </a:solidFill>
            </a:endParaRPr>
          </a:p>
          <a:p>
            <a:pPr indent="0" lvl="0" marL="0" rtl="0" algn="l">
              <a:spcBef>
                <a:spcPts val="0"/>
              </a:spcBef>
              <a:spcAft>
                <a:spcPts val="0"/>
              </a:spcAft>
              <a:buNone/>
            </a:pPr>
            <a:r>
              <a:rPr lang="en" sz="1500">
                <a:solidFill>
                  <a:schemeClr val="dk1"/>
                </a:solidFill>
              </a:rPr>
              <a:t>&lt;&lt;Click&gt;&gt;</a:t>
            </a:r>
            <a:endParaRPr sz="1500">
              <a:solidFill>
                <a:schemeClr val="dk1"/>
              </a:solidFill>
            </a:endParaRPr>
          </a:p>
          <a:p>
            <a:pPr indent="0" lvl="0" marL="0" rtl="0" algn="l">
              <a:spcBef>
                <a:spcPts val="0"/>
              </a:spcBef>
              <a:spcAft>
                <a:spcPts val="0"/>
              </a:spcAft>
              <a:buNone/>
            </a:pPr>
            <a:r>
              <a:rPr lang="en" sz="1500">
                <a:solidFill>
                  <a:schemeClr val="dk1"/>
                </a:solidFill>
              </a:rPr>
              <a:t>So, we will have the values for the B and C columns from table 1, and…</a:t>
            </a:r>
            <a:endParaRPr sz="1500">
              <a:solidFill>
                <a:schemeClr val="dk1"/>
              </a:solidFill>
            </a:endParaRPr>
          </a:p>
          <a:p>
            <a:pPr indent="0" lvl="0" marL="0" rtl="0" algn="l">
              <a:spcBef>
                <a:spcPts val="0"/>
              </a:spcBef>
              <a:spcAft>
                <a:spcPts val="0"/>
              </a:spcAft>
              <a:buNone/>
            </a:pPr>
            <a:r>
              <a:rPr lang="en" sz="1500">
                <a:solidFill>
                  <a:schemeClr val="dk1"/>
                </a:solidFill>
              </a:rPr>
              <a:t>&lt;&lt;click&gt;&gt;</a:t>
            </a:r>
            <a:endParaRPr sz="1500">
              <a:solidFill>
                <a:schemeClr val="dk1"/>
              </a:solidFill>
            </a:endParaRPr>
          </a:p>
          <a:p>
            <a:pPr indent="0" lvl="0" marL="0" rtl="0" algn="l">
              <a:spcBef>
                <a:spcPts val="0"/>
              </a:spcBef>
              <a:spcAft>
                <a:spcPts val="0"/>
              </a:spcAft>
              <a:buNone/>
            </a:pPr>
            <a:r>
              <a:rPr lang="en" sz="1500">
                <a:solidFill>
                  <a:schemeClr val="dk1"/>
                </a:solidFill>
              </a:rPr>
              <a:t>The values for the X and Y columns from table 2.</a:t>
            </a:r>
            <a:endParaRPr sz="15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f8e6baa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f8e6baa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Now let’s talk about</a:t>
            </a:r>
            <a:r>
              <a:rPr lang="en" sz="1600">
                <a:solidFill>
                  <a:schemeClr val="dk1"/>
                </a:solidFill>
              </a:rPr>
              <a:t> the left join or the left outer join which includes all the records from the left table. And if there are corresponding values in the right table, then it includes that. Otherwise it keeps it as NULL values. </a:t>
            </a:r>
            <a:endParaRPr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a87949a2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a87949a2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Let’s say we want to </a:t>
            </a:r>
            <a:r>
              <a:rPr lang="en" sz="1800"/>
              <a:t>perform</a:t>
            </a:r>
            <a:r>
              <a:rPr lang="en" sz="1800"/>
              <a:t> a left join on these two </a:t>
            </a:r>
            <a:r>
              <a:rPr lang="en" sz="1800"/>
              <a:t>tables</a:t>
            </a:r>
            <a:r>
              <a:rPr lang="en" sz="1800"/>
              <a:t>.</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FFFFF"/>
        </a:solidFill>
      </p:bgPr>
    </p:bg>
    <p:spTree>
      <p:nvGrpSpPr>
        <p:cNvPr id="9"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 name="Shape 10"/>
        <p:cNvGrpSpPr/>
        <p:nvPr/>
      </p:nvGrpSpPr>
      <p:grpSpPr>
        <a:xfrm>
          <a:off x="0" y="0"/>
          <a:ext cx="0" cy="0"/>
          <a:chOff x="0" y="0"/>
          <a:chExt cx="0" cy="0"/>
        </a:xfrm>
      </p:grpSpPr>
      <p:sp>
        <p:nvSpPr>
          <p:cNvPr id="11" name="Google Shape;11;p3"/>
          <p:cNvSpPr txBox="1"/>
          <p:nvPr>
            <p:ph type="title"/>
          </p:nvPr>
        </p:nvSpPr>
        <p:spPr>
          <a:xfrm>
            <a:off x="152402" y="232151"/>
            <a:ext cx="7348800" cy="1869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2" name="Google Shape;12;p3"/>
          <p:cNvSpPr txBox="1"/>
          <p:nvPr>
            <p:ph idx="1" type="body"/>
          </p:nvPr>
        </p:nvSpPr>
        <p:spPr>
          <a:xfrm>
            <a:off x="152402" y="524011"/>
            <a:ext cx="8818500" cy="161700"/>
          </a:xfrm>
          <a:prstGeom prst="rect">
            <a:avLst/>
          </a:prstGeom>
          <a:noFill/>
          <a:ln>
            <a:noFill/>
          </a:ln>
        </p:spPr>
        <p:txBody>
          <a:bodyPr anchorCtr="0" anchor="t" bIns="0" lIns="0" spcFirstLastPara="1" rIns="0" wrap="square" tIns="0">
            <a:noAutofit/>
          </a:bodyPr>
          <a:lstStyle>
            <a:lvl1pPr indent="-228600" lvl="0" marL="457200" rtl="0" algn="l">
              <a:spcBef>
                <a:spcPts val="400"/>
              </a:spcBef>
              <a:spcAft>
                <a:spcPts val="0"/>
              </a:spcAft>
              <a:buSzPts val="1400"/>
              <a:buNone/>
              <a:defRPr i="1" sz="1200">
                <a:solidFill>
                  <a:srgbClr val="3F3F3F"/>
                </a:solidFill>
                <a:latin typeface="Calibri"/>
                <a:ea typeface="Calibri"/>
                <a:cs typeface="Calibri"/>
                <a:sym typeface="Calibri"/>
              </a:defRPr>
            </a:lvl1pPr>
            <a:lvl2pPr indent="-330200" lvl="1" marL="914400" rtl="0" algn="l">
              <a:spcBef>
                <a:spcPts val="500"/>
              </a:spcBef>
              <a:spcAft>
                <a:spcPts val="0"/>
              </a:spcAft>
              <a:buSzPts val="1600"/>
              <a:buChar char="○"/>
              <a:defRPr/>
            </a:lvl2pPr>
            <a:lvl3pPr indent="-330200" lvl="2" marL="1371600" rtl="0" algn="l">
              <a:spcBef>
                <a:spcPts val="500"/>
              </a:spcBef>
              <a:spcAft>
                <a:spcPts val="0"/>
              </a:spcAft>
              <a:buSzPts val="1600"/>
              <a:buChar char="■"/>
              <a:defRPr/>
            </a:lvl3pPr>
            <a:lvl4pPr indent="-330200" lvl="3" marL="1828800" rtl="0" algn="l">
              <a:spcBef>
                <a:spcPts val="500"/>
              </a:spcBef>
              <a:spcAft>
                <a:spcPts val="0"/>
              </a:spcAft>
              <a:buSzPts val="1600"/>
              <a:buChar char="●"/>
              <a:defRPr/>
            </a:lvl4pPr>
            <a:lvl5pPr indent="-330200" lvl="4" marL="2286000" rtl="0" algn="l">
              <a:spcBef>
                <a:spcPts val="500"/>
              </a:spcBef>
              <a:spcAft>
                <a:spcPts val="0"/>
              </a:spcAft>
              <a:buSzPts val="1600"/>
              <a:buChar char="○"/>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4"/>
          <p:cNvSpPr txBox="1"/>
          <p:nvPr>
            <p:ph type="title"/>
          </p:nvPr>
        </p:nvSpPr>
        <p:spPr>
          <a:xfrm>
            <a:off x="152402" y="232151"/>
            <a:ext cx="7348800" cy="1869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16" name="Shape 16"/>
        <p:cNvGrpSpPr/>
        <p:nvPr/>
      </p:nvGrpSpPr>
      <p:grpSpPr>
        <a:xfrm>
          <a:off x="0" y="0"/>
          <a:ext cx="0" cy="0"/>
          <a:chOff x="0" y="0"/>
          <a:chExt cx="0" cy="0"/>
        </a:xfrm>
      </p:grpSpPr>
      <p:sp>
        <p:nvSpPr>
          <p:cNvPr id="17" name="Google Shape;17;p6"/>
          <p:cNvSpPr txBox="1"/>
          <p:nvPr>
            <p:ph idx="12" type="sldNum"/>
          </p:nvPr>
        </p:nvSpPr>
        <p:spPr>
          <a:xfrm>
            <a:off x="8459915"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grpSp>
        <p:nvGrpSpPr>
          <p:cNvPr id="18" name="Google Shape;18;p6"/>
          <p:cNvGrpSpPr/>
          <p:nvPr/>
        </p:nvGrpSpPr>
        <p:grpSpPr>
          <a:xfrm>
            <a:off x="266702" y="3638550"/>
            <a:ext cx="7038642" cy="0"/>
            <a:chOff x="241" y="512"/>
            <a:chExt cx="5591" cy="0"/>
          </a:xfrm>
        </p:grpSpPr>
        <p:sp>
          <p:nvSpPr>
            <p:cNvPr id="19" name="Google Shape;19;p6"/>
            <p:cNvSpPr/>
            <p:nvPr/>
          </p:nvSpPr>
          <p:spPr>
            <a:xfrm>
              <a:off x="241" y="512"/>
              <a:ext cx="3900" cy="0"/>
            </a:xfrm>
            <a:prstGeom prst="rect">
              <a:avLst/>
            </a:prstGeom>
            <a:solidFill>
              <a:srgbClr val="143C8D"/>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1" i="0" sz="1200" u="none" cap="none" strike="noStrike">
                <a:solidFill>
                  <a:srgbClr val="FFFFFF"/>
                </a:solidFill>
                <a:latin typeface="Calibri"/>
                <a:ea typeface="Calibri"/>
                <a:cs typeface="Calibri"/>
                <a:sym typeface="Calibri"/>
              </a:endParaRPr>
            </a:p>
          </p:txBody>
        </p:sp>
        <p:sp>
          <p:nvSpPr>
            <p:cNvPr id="20" name="Google Shape;20;p6"/>
            <p:cNvSpPr/>
            <p:nvPr/>
          </p:nvSpPr>
          <p:spPr>
            <a:xfrm>
              <a:off x="4032" y="512"/>
              <a:ext cx="1800" cy="0"/>
            </a:xfrm>
            <a:prstGeom prst="rect">
              <a:avLst/>
            </a:prstGeom>
            <a:gradFill>
              <a:gsLst>
                <a:gs pos="0">
                  <a:srgbClr val="2A4590"/>
                </a:gs>
                <a:gs pos="100000">
                  <a:srgbClr val="143C8D">
                    <a:alpha val="0"/>
                  </a:srgbClr>
                </a:gs>
              </a:gsLst>
              <a:lin ang="0" scaled="0"/>
            </a:gra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1" i="0" sz="1200" u="none" cap="none" strike="noStrike">
                <a:solidFill>
                  <a:srgbClr val="FFFFFF"/>
                </a:solidFill>
                <a:latin typeface="Calibri"/>
                <a:ea typeface="Calibri"/>
                <a:cs typeface="Calibri"/>
                <a:sym typeface="Calibri"/>
              </a:endParaRPr>
            </a:p>
          </p:txBody>
        </p:sp>
      </p:grpSp>
      <p:sp>
        <p:nvSpPr>
          <p:cNvPr id="21" name="Google Shape;21;p6"/>
          <p:cNvSpPr txBox="1"/>
          <p:nvPr/>
        </p:nvSpPr>
        <p:spPr>
          <a:xfrm>
            <a:off x="209815" y="3303588"/>
            <a:ext cx="6452700" cy="332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sz="2400">
              <a:solidFill>
                <a:srgbClr val="002060"/>
              </a:solidFill>
              <a:latin typeface="Calibri"/>
              <a:ea typeface="Calibri"/>
              <a:cs typeface="Calibri"/>
              <a:sym typeface="Calibri"/>
            </a:endParaRPr>
          </a:p>
        </p:txBody>
      </p:sp>
      <p:sp>
        <p:nvSpPr>
          <p:cNvPr id="22" name="Google Shape;22;p6"/>
          <p:cNvSpPr txBox="1"/>
          <p:nvPr/>
        </p:nvSpPr>
        <p:spPr>
          <a:xfrm>
            <a:off x="209815" y="3733800"/>
            <a:ext cx="6452700" cy="288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i="1" sz="2100">
              <a:solidFill>
                <a:srgbClr val="00206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_2">
    <p:bg>
      <p:bgPr>
        <a:solidFill>
          <a:srgbClr val="FFFFFF"/>
        </a:solidFill>
      </p:bgPr>
    </p:bg>
    <p:spTree>
      <p:nvGrpSpPr>
        <p:cNvPr id="26" name="Shape 26"/>
        <p:cNvGrpSpPr/>
        <p:nvPr/>
      </p:nvGrpSpPr>
      <p:grpSpPr>
        <a:xfrm>
          <a:off x="0" y="0"/>
          <a:ext cx="0" cy="0"/>
          <a:chOff x="0" y="0"/>
          <a:chExt cx="0" cy="0"/>
        </a:xfrm>
      </p:grpSpPr>
      <p:grpSp>
        <p:nvGrpSpPr>
          <p:cNvPr id="27" name="Google Shape;27;p8"/>
          <p:cNvGrpSpPr/>
          <p:nvPr/>
        </p:nvGrpSpPr>
        <p:grpSpPr>
          <a:xfrm>
            <a:off x="246186" y="2728913"/>
            <a:ext cx="6497208" cy="0"/>
            <a:chOff x="241" y="512"/>
            <a:chExt cx="5591" cy="0"/>
          </a:xfrm>
        </p:grpSpPr>
        <p:sp>
          <p:nvSpPr>
            <p:cNvPr id="28" name="Google Shape;28;p8"/>
            <p:cNvSpPr/>
            <p:nvPr/>
          </p:nvSpPr>
          <p:spPr>
            <a:xfrm>
              <a:off x="241" y="512"/>
              <a:ext cx="3900" cy="0"/>
            </a:xfrm>
            <a:prstGeom prst="rect">
              <a:avLst/>
            </a:prstGeom>
            <a:solidFill>
              <a:srgbClr val="143C8D"/>
            </a:solidFill>
            <a:ln>
              <a:noFill/>
            </a:ln>
          </p:spPr>
          <p:txBody>
            <a:bodyPr anchorCtr="0" anchor="ctr" bIns="39550" lIns="39550" spcFirstLastPara="1" rIns="39550" wrap="square" tIns="39550">
              <a:noAutofit/>
            </a:bodyPr>
            <a:lstStyle/>
            <a:p>
              <a:pPr indent="0" lvl="0" marL="0" marR="0" rtl="0" algn="ctr">
                <a:spcBef>
                  <a:spcPts val="0"/>
                </a:spcBef>
                <a:spcAft>
                  <a:spcPts val="0"/>
                </a:spcAft>
                <a:buNone/>
              </a:pPr>
              <a:r>
                <a:t/>
              </a:r>
              <a:endParaRPr b="1" i="0" sz="1000" u="none" cap="none" strike="noStrike">
                <a:solidFill>
                  <a:schemeClr val="lt1"/>
                </a:solidFill>
                <a:latin typeface="Calibri"/>
                <a:ea typeface="Calibri"/>
                <a:cs typeface="Calibri"/>
                <a:sym typeface="Calibri"/>
              </a:endParaRPr>
            </a:p>
          </p:txBody>
        </p:sp>
        <p:sp>
          <p:nvSpPr>
            <p:cNvPr id="29" name="Google Shape;29;p8"/>
            <p:cNvSpPr/>
            <p:nvPr/>
          </p:nvSpPr>
          <p:spPr>
            <a:xfrm>
              <a:off x="4032" y="512"/>
              <a:ext cx="1800" cy="0"/>
            </a:xfrm>
            <a:prstGeom prst="rect">
              <a:avLst/>
            </a:prstGeom>
            <a:gradFill>
              <a:gsLst>
                <a:gs pos="0">
                  <a:srgbClr val="2A4590"/>
                </a:gs>
                <a:gs pos="100000">
                  <a:srgbClr val="143C8D">
                    <a:alpha val="0"/>
                  </a:srgbClr>
                </a:gs>
              </a:gsLst>
              <a:lin ang="0" scaled="0"/>
            </a:gradFill>
            <a:ln>
              <a:noFill/>
            </a:ln>
          </p:spPr>
          <p:txBody>
            <a:bodyPr anchorCtr="0" anchor="ctr" bIns="39550" lIns="39550" spcFirstLastPara="1" rIns="39550" wrap="square" tIns="39550">
              <a:noAutofit/>
            </a:bodyPr>
            <a:lstStyle/>
            <a:p>
              <a:pPr indent="0" lvl="0" marL="0" marR="0" rtl="0" algn="ctr">
                <a:spcBef>
                  <a:spcPts val="0"/>
                </a:spcBef>
                <a:spcAft>
                  <a:spcPts val="0"/>
                </a:spcAft>
                <a:buNone/>
              </a:pPr>
              <a:r>
                <a:t/>
              </a:r>
              <a:endParaRPr b="1" i="0" sz="1000" u="none" cap="none" strike="noStrike">
                <a:solidFill>
                  <a:schemeClr val="lt1"/>
                </a:solidFill>
                <a:latin typeface="Calibri"/>
                <a:ea typeface="Calibri"/>
                <a:cs typeface="Calibri"/>
                <a:sym typeface="Calibri"/>
              </a:endParaRPr>
            </a:p>
          </p:txBody>
        </p:sp>
      </p:grpSp>
      <p:pic>
        <p:nvPicPr>
          <p:cNvPr id="30" name="Google Shape;30;p8"/>
          <p:cNvPicPr preferRelativeResize="0"/>
          <p:nvPr/>
        </p:nvPicPr>
        <p:blipFill>
          <a:blip r:embed="rId2">
            <a:alphaModFix/>
          </a:blip>
          <a:stretch>
            <a:fillRect/>
          </a:stretch>
        </p:blipFill>
        <p:spPr>
          <a:xfrm>
            <a:off x="6522075" y="4399025"/>
            <a:ext cx="1666700" cy="5240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52400" y="581383"/>
            <a:ext cx="6994342" cy="3934317"/>
          </a:xfrm>
          <a:prstGeom prst="rect">
            <a:avLst/>
          </a:prstGeom>
          <a:noFill/>
          <a:ln>
            <a:noFill/>
          </a:ln>
        </p:spPr>
      </p:pic>
      <p:pic>
        <p:nvPicPr>
          <p:cNvPr id="7" name="Google Shape;7;p1"/>
          <p:cNvPicPr preferRelativeResize="0"/>
          <p:nvPr/>
        </p:nvPicPr>
        <p:blipFill rotWithShape="1">
          <a:blip r:embed="rId2">
            <a:alphaModFix/>
          </a:blip>
          <a:srcRect b="9280" l="0" r="0" t="0"/>
          <a:stretch/>
        </p:blipFill>
        <p:spPr>
          <a:xfrm>
            <a:off x="7477300" y="4668100"/>
            <a:ext cx="1666700" cy="475400"/>
          </a:xfrm>
          <a:prstGeom prst="rect">
            <a:avLst/>
          </a:prstGeom>
          <a:noFill/>
          <a:ln>
            <a:noFill/>
          </a:ln>
        </p:spPr>
      </p:pic>
      <p:sp>
        <p:nvSpPr>
          <p:cNvPr id="8" name="Google Shape;8;p1"/>
          <p:cNvSpPr txBox="1"/>
          <p:nvPr/>
        </p:nvSpPr>
        <p:spPr>
          <a:xfrm>
            <a:off x="1512" y="239383"/>
            <a:ext cx="7578300" cy="189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sz="1800">
              <a:solidFill>
                <a:srgbClr val="00206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9"/>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Joins in Hive</a:t>
            </a:r>
            <a:endParaRPr sz="2500">
              <a:solidFill>
                <a:srgbClr val="FF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aphicFrame>
        <p:nvGraphicFramePr>
          <p:cNvPr id="123" name="Google Shape;123;p18"/>
          <p:cNvGraphicFramePr/>
          <p:nvPr/>
        </p:nvGraphicFramePr>
        <p:xfrm>
          <a:off x="2027766" y="3456815"/>
          <a:ext cx="3000000" cy="3000000"/>
        </p:xfrm>
        <a:graphic>
          <a:graphicData uri="http://schemas.openxmlformats.org/drawingml/2006/table">
            <a:tbl>
              <a:tblPr>
                <a:noFill/>
                <a:tableStyleId>{EF3091AC-6C43-43A2-B77D-A24B0370BD86}</a:tableStyleId>
              </a:tblPr>
              <a:tblGrid>
                <a:gridCol w="1167725"/>
              </a:tblGrid>
              <a:tr h="3962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E06666"/>
                    </a:solidFill>
                  </a:tcPr>
                </a:tc>
              </a:tr>
              <a:tr h="3962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F4CCCC"/>
                    </a:solidFill>
                  </a:tcPr>
                </a:tc>
              </a:tr>
              <a:tr h="3962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F4CCCC"/>
                    </a:solidFill>
                  </a:tcPr>
                </a:tc>
              </a:tr>
              <a:tr h="396200">
                <a:tc>
                  <a:txBody>
                    <a:bodyPr/>
                    <a:lstStyle/>
                    <a:p>
                      <a:pPr indent="0" lvl="0" marL="0" rtl="0" algn="ctr">
                        <a:spcBef>
                          <a:spcPts val="0"/>
                        </a:spcBef>
                        <a:spcAft>
                          <a:spcPts val="0"/>
                        </a:spcAft>
                        <a:buNone/>
                      </a:pPr>
                      <a:r>
                        <a:rPr lang="en"/>
                        <a:t>A300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F4CCCC"/>
                    </a:solidFill>
                  </a:tcPr>
                </a:tc>
              </a:tr>
            </a:tbl>
          </a:graphicData>
        </a:graphic>
      </p:graphicFrame>
      <p:graphicFrame>
        <p:nvGraphicFramePr>
          <p:cNvPr id="124" name="Google Shape;124;p18"/>
          <p:cNvGraphicFramePr/>
          <p:nvPr/>
        </p:nvGraphicFramePr>
        <p:xfrm>
          <a:off x="952500" y="1395919"/>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B</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C</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A300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33</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bl>
          </a:graphicData>
        </a:graphic>
      </p:graphicFrame>
      <p:graphicFrame>
        <p:nvGraphicFramePr>
          <p:cNvPr id="125" name="Google Shape;125;p18"/>
          <p:cNvGraphicFramePr/>
          <p:nvPr/>
        </p:nvGraphicFramePr>
        <p:xfrm>
          <a:off x="5067300" y="1385381"/>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Y</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A400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bl>
          </a:graphicData>
        </a:graphic>
      </p:graphicFrame>
      <p:sp>
        <p:nvSpPr>
          <p:cNvPr id="126" name="Google Shape;126;p18"/>
          <p:cNvSpPr/>
          <p:nvPr/>
        </p:nvSpPr>
        <p:spPr>
          <a:xfrm>
            <a:off x="1686680" y="796544"/>
            <a:ext cx="1681800" cy="4764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1</a:t>
            </a:r>
            <a:endParaRPr/>
          </a:p>
        </p:txBody>
      </p:sp>
      <p:sp>
        <p:nvSpPr>
          <p:cNvPr id="127" name="Google Shape;127;p18"/>
          <p:cNvSpPr/>
          <p:nvPr/>
        </p:nvSpPr>
        <p:spPr>
          <a:xfrm>
            <a:off x="5779593" y="786006"/>
            <a:ext cx="1681800" cy="476400"/>
          </a:xfrm>
          <a:prstGeom prst="roundRect">
            <a:avLst>
              <a:gd fmla="val 16667" name="adj"/>
            </a:avLst>
          </a:prstGeom>
          <a:solidFill>
            <a:srgbClr val="F9CB9C"/>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2</a:t>
            </a:r>
            <a:endParaRPr/>
          </a:p>
        </p:txBody>
      </p:sp>
      <p:grpSp>
        <p:nvGrpSpPr>
          <p:cNvPr id="128" name="Google Shape;128;p18"/>
          <p:cNvGrpSpPr/>
          <p:nvPr/>
        </p:nvGrpSpPr>
        <p:grpSpPr>
          <a:xfrm>
            <a:off x="917969" y="1372512"/>
            <a:ext cx="5199271" cy="1630200"/>
            <a:chOff x="917969" y="1372512"/>
            <a:chExt cx="5199271" cy="1630200"/>
          </a:xfrm>
        </p:grpSpPr>
        <p:sp>
          <p:nvSpPr>
            <p:cNvPr id="129" name="Google Shape;129;p18"/>
            <p:cNvSpPr/>
            <p:nvPr/>
          </p:nvSpPr>
          <p:spPr>
            <a:xfrm>
              <a:off x="917969" y="1372512"/>
              <a:ext cx="1073700" cy="1630200"/>
            </a:xfrm>
            <a:prstGeom prst="roundRect">
              <a:avLst>
                <a:gd fmla="val 16667" name="adj"/>
              </a:avLst>
            </a:prstGeom>
            <a:noFill/>
            <a:ln cap="flat" cmpd="sng" w="762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5043539" y="1372512"/>
              <a:ext cx="1073700" cy="1630200"/>
            </a:xfrm>
            <a:prstGeom prst="roundRect">
              <a:avLst>
                <a:gd fmla="val 16667" name="adj"/>
              </a:avLst>
            </a:prstGeom>
            <a:noFill/>
            <a:ln cap="flat" cmpd="sng" w="762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8"/>
          <p:cNvGrpSpPr/>
          <p:nvPr/>
        </p:nvGrpSpPr>
        <p:grpSpPr>
          <a:xfrm>
            <a:off x="1202525" y="2992175"/>
            <a:ext cx="3917800" cy="456800"/>
            <a:chOff x="1463956" y="3220775"/>
            <a:chExt cx="3917800" cy="456800"/>
          </a:xfrm>
        </p:grpSpPr>
        <p:cxnSp>
          <p:nvCxnSpPr>
            <p:cNvPr id="132" name="Google Shape;132;p18"/>
            <p:cNvCxnSpPr/>
            <p:nvPr/>
          </p:nvCxnSpPr>
          <p:spPr>
            <a:xfrm flipH="1" rot="10800000">
              <a:off x="1636225" y="3335676"/>
              <a:ext cx="3414300" cy="21900"/>
            </a:xfrm>
            <a:prstGeom prst="straightConnector1">
              <a:avLst/>
            </a:prstGeom>
            <a:noFill/>
            <a:ln cap="flat" cmpd="sng" w="28575">
              <a:solidFill>
                <a:srgbClr val="E06666"/>
              </a:solidFill>
              <a:prstDash val="solid"/>
              <a:round/>
              <a:headEnd len="med" w="med" type="none"/>
              <a:tailEnd len="med" w="med" type="none"/>
            </a:ln>
          </p:spPr>
        </p:cxnSp>
        <p:cxnSp>
          <p:nvCxnSpPr>
            <p:cNvPr id="133" name="Google Shape;133;p18"/>
            <p:cNvCxnSpPr/>
            <p:nvPr/>
          </p:nvCxnSpPr>
          <p:spPr>
            <a:xfrm>
              <a:off x="1463956" y="3253600"/>
              <a:ext cx="189300" cy="115200"/>
            </a:xfrm>
            <a:prstGeom prst="curvedConnector3">
              <a:avLst>
                <a:gd fmla="val 50000" name="adj1"/>
              </a:avLst>
            </a:prstGeom>
            <a:noFill/>
            <a:ln cap="flat" cmpd="sng" w="28575">
              <a:solidFill>
                <a:srgbClr val="E06666"/>
              </a:solidFill>
              <a:prstDash val="solid"/>
              <a:round/>
              <a:headEnd len="med" w="med" type="none"/>
              <a:tailEnd len="med" w="med" type="none"/>
            </a:ln>
          </p:spPr>
        </p:cxnSp>
        <p:cxnSp>
          <p:nvCxnSpPr>
            <p:cNvPr id="134" name="Google Shape;134;p18"/>
            <p:cNvCxnSpPr/>
            <p:nvPr/>
          </p:nvCxnSpPr>
          <p:spPr>
            <a:xfrm flipH="1">
              <a:off x="5039456" y="3220775"/>
              <a:ext cx="342300" cy="114900"/>
            </a:xfrm>
            <a:prstGeom prst="curvedConnector3">
              <a:avLst>
                <a:gd fmla="val 50000" name="adj1"/>
              </a:avLst>
            </a:prstGeom>
            <a:noFill/>
            <a:ln cap="flat" cmpd="sng" w="28575">
              <a:solidFill>
                <a:srgbClr val="E06666"/>
              </a:solidFill>
              <a:prstDash val="solid"/>
              <a:round/>
              <a:headEnd len="med" w="med" type="none"/>
              <a:tailEnd len="med" w="med" type="none"/>
            </a:ln>
          </p:spPr>
        </p:cxnSp>
        <p:cxnSp>
          <p:nvCxnSpPr>
            <p:cNvPr id="135" name="Google Shape;135;p18"/>
            <p:cNvCxnSpPr/>
            <p:nvPr/>
          </p:nvCxnSpPr>
          <p:spPr>
            <a:xfrm>
              <a:off x="2524625" y="3357775"/>
              <a:ext cx="11100" cy="319800"/>
            </a:xfrm>
            <a:prstGeom prst="straightConnector1">
              <a:avLst/>
            </a:prstGeom>
            <a:noFill/>
            <a:ln cap="flat" cmpd="sng" w="28575">
              <a:solidFill>
                <a:srgbClr val="E06666"/>
              </a:solidFill>
              <a:prstDash val="solid"/>
              <a:round/>
              <a:headEnd len="med" w="med" type="none"/>
              <a:tailEnd len="med" w="med" type="stealth"/>
            </a:ln>
          </p:spPr>
        </p:cxnSp>
      </p:grpSp>
      <p:graphicFrame>
        <p:nvGraphicFramePr>
          <p:cNvPr id="136" name="Google Shape;136;p18"/>
          <p:cNvGraphicFramePr/>
          <p:nvPr/>
        </p:nvGraphicFramePr>
        <p:xfrm>
          <a:off x="2036237" y="3456822"/>
          <a:ext cx="3000000" cy="3000000"/>
        </p:xfrm>
        <a:graphic>
          <a:graphicData uri="http://schemas.openxmlformats.org/drawingml/2006/table">
            <a:tbl>
              <a:tblPr>
                <a:noFill/>
                <a:tableStyleId>{EF3091AC-6C43-43A2-B77D-A24B0370BD86}</a:tableStyleId>
              </a:tblPr>
              <a:tblGrid>
                <a:gridCol w="1167725"/>
              </a:tblGrid>
              <a:tr h="3962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E06666"/>
                    </a:solidFill>
                  </a:tcPr>
                </a:tc>
              </a:tr>
              <a:tr h="3962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D9D2E9"/>
                    </a:solidFill>
                  </a:tcPr>
                </a:tc>
              </a:tr>
              <a:tr h="3962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D9D2E9"/>
                    </a:solidFill>
                  </a:tcPr>
                </a:tc>
              </a:tr>
              <a:tr h="396200">
                <a:tc>
                  <a:txBody>
                    <a:bodyPr/>
                    <a:lstStyle/>
                    <a:p>
                      <a:pPr indent="0" lvl="0" marL="0" rtl="0" algn="ctr">
                        <a:spcBef>
                          <a:spcPts val="0"/>
                        </a:spcBef>
                        <a:spcAft>
                          <a:spcPts val="0"/>
                        </a:spcAft>
                        <a:buNone/>
                      </a:pPr>
                      <a:r>
                        <a:rPr lang="en"/>
                        <a:t>A300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F4CCCC"/>
                    </a:solidFill>
                  </a:tcPr>
                </a:tc>
              </a:tr>
            </a:tbl>
          </a:graphicData>
        </a:graphic>
      </p:graphicFrame>
      <p:graphicFrame>
        <p:nvGraphicFramePr>
          <p:cNvPr id="137" name="Google Shape;137;p18"/>
          <p:cNvGraphicFramePr/>
          <p:nvPr/>
        </p:nvGraphicFramePr>
        <p:xfrm>
          <a:off x="3282707" y="3463511"/>
          <a:ext cx="3000000" cy="3000000"/>
        </p:xfrm>
        <a:graphic>
          <a:graphicData uri="http://schemas.openxmlformats.org/drawingml/2006/table">
            <a:tbl>
              <a:tblPr>
                <a:noFill/>
                <a:tableStyleId>{EF3091AC-6C43-43A2-B77D-A24B0370BD86}</a:tableStyleId>
              </a:tblPr>
              <a:tblGrid>
                <a:gridCol w="1006000"/>
                <a:gridCol w="939825"/>
              </a:tblGrid>
              <a:tr h="396200">
                <a:tc>
                  <a:txBody>
                    <a:bodyPr/>
                    <a:lstStyle/>
                    <a:p>
                      <a:pPr indent="0" lvl="0" marL="0" rtl="0" algn="ctr">
                        <a:spcBef>
                          <a:spcPts val="0"/>
                        </a:spcBef>
                        <a:spcAft>
                          <a:spcPts val="0"/>
                        </a:spcAft>
                        <a:buNone/>
                      </a:pPr>
                      <a:r>
                        <a:rPr lang="en"/>
                        <a:t>B</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C</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r>
              <a:tr h="396200">
                <a:tc>
                  <a:txBody>
                    <a:bodyPr/>
                    <a:lstStyle/>
                    <a:p>
                      <a:pPr indent="0" lvl="0" marL="0" rtl="0" algn="ctr">
                        <a:spcBef>
                          <a:spcPts val="0"/>
                        </a:spcBef>
                        <a:spcAft>
                          <a:spcPts val="0"/>
                        </a:spcAft>
                        <a:buNone/>
                      </a:pPr>
                      <a:r>
                        <a:rPr lang="en"/>
                        <a:t>20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33</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bl>
          </a:graphicData>
        </a:graphic>
      </p:graphicFrame>
      <p:graphicFrame>
        <p:nvGraphicFramePr>
          <p:cNvPr id="138" name="Google Shape;138;p18"/>
          <p:cNvGraphicFramePr/>
          <p:nvPr/>
        </p:nvGraphicFramePr>
        <p:xfrm>
          <a:off x="5307276" y="3463511"/>
          <a:ext cx="3000000" cy="3000000"/>
        </p:xfrm>
        <a:graphic>
          <a:graphicData uri="http://schemas.openxmlformats.org/drawingml/2006/table">
            <a:tbl>
              <a:tblPr>
                <a:noFill/>
                <a:tableStyleId>{EF3091AC-6C43-43A2-B77D-A24B0370BD86}</a:tableStyleId>
              </a:tblPr>
              <a:tblGrid>
                <a:gridCol w="1006000"/>
                <a:gridCol w="939825"/>
              </a:tblGrid>
              <a:tr h="396200">
                <a:tc>
                  <a:txBody>
                    <a:bodyPr/>
                    <a:lstStyle/>
                    <a:p>
                      <a:pPr indent="0" lvl="0" marL="0" rtl="0" algn="ctr">
                        <a:spcBef>
                          <a:spcPts val="0"/>
                        </a:spcBef>
                        <a:spcAft>
                          <a:spcPts val="0"/>
                        </a:spcAft>
                        <a:buNone/>
                      </a:pPr>
                      <a:r>
                        <a:rPr lang="en"/>
                        <a:t>X</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Y</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r>
              <a:tr h="396200">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NULL</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NULL</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9"/>
          <p:cNvPicPr preferRelativeResize="0"/>
          <p:nvPr/>
        </p:nvPicPr>
        <p:blipFill>
          <a:blip r:embed="rId3">
            <a:alphaModFix/>
          </a:blip>
          <a:stretch>
            <a:fillRect/>
          </a:stretch>
        </p:blipFill>
        <p:spPr>
          <a:xfrm>
            <a:off x="2582398" y="1530522"/>
            <a:ext cx="3979227" cy="2082462"/>
          </a:xfrm>
          <a:prstGeom prst="rect">
            <a:avLst/>
          </a:prstGeom>
          <a:noFill/>
          <a:ln>
            <a:noFill/>
          </a:ln>
        </p:spPr>
      </p:pic>
      <p:sp>
        <p:nvSpPr>
          <p:cNvPr id="144" name="Google Shape;144;p19"/>
          <p:cNvSpPr/>
          <p:nvPr/>
        </p:nvSpPr>
        <p:spPr>
          <a:xfrm>
            <a:off x="2297710" y="2339852"/>
            <a:ext cx="1082400" cy="463800"/>
          </a:xfrm>
          <a:prstGeom prst="roundRect">
            <a:avLst>
              <a:gd fmla="val 16667" name="adj"/>
            </a:avLst>
          </a:prstGeom>
          <a:solidFill>
            <a:srgbClr val="F9CB9C"/>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1</a:t>
            </a:r>
            <a:endParaRPr/>
          </a:p>
        </p:txBody>
      </p:sp>
      <p:sp>
        <p:nvSpPr>
          <p:cNvPr id="145" name="Google Shape;145;p19"/>
          <p:cNvSpPr/>
          <p:nvPr/>
        </p:nvSpPr>
        <p:spPr>
          <a:xfrm>
            <a:off x="5809361" y="2339859"/>
            <a:ext cx="1082400" cy="463800"/>
          </a:xfrm>
          <a:prstGeom prst="roundRect">
            <a:avLst>
              <a:gd fmla="val 16667" name="adj"/>
            </a:avLst>
          </a:prstGeom>
          <a:solidFill>
            <a:srgbClr val="F9CB9C"/>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2</a:t>
            </a:r>
            <a:endParaRPr/>
          </a:p>
        </p:txBody>
      </p:sp>
      <p:sp>
        <p:nvSpPr>
          <p:cNvPr id="146" name="Google Shape;146;p1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Right</a:t>
            </a:r>
            <a:r>
              <a:rPr lang="en" sz="2500">
                <a:solidFill>
                  <a:srgbClr val="FF0000"/>
                </a:solidFill>
                <a:latin typeface="Roboto"/>
                <a:ea typeface="Roboto"/>
                <a:cs typeface="Roboto"/>
                <a:sym typeface="Roboto"/>
              </a:rPr>
              <a:t> Join</a:t>
            </a:r>
            <a:endParaRPr sz="2800">
              <a:solidFill>
                <a:srgbClr val="FF0000"/>
              </a:solidFill>
              <a:latin typeface="Roboto"/>
              <a:ea typeface="Roboto"/>
              <a:cs typeface="Roboto"/>
              <a:sym typeface="Roboto"/>
            </a:endParaRPr>
          </a:p>
        </p:txBody>
      </p:sp>
      <p:sp>
        <p:nvSpPr>
          <p:cNvPr id="147" name="Google Shape;147;p19"/>
          <p:cNvSpPr/>
          <p:nvPr/>
        </p:nvSpPr>
        <p:spPr>
          <a:xfrm>
            <a:off x="4621224" y="3517525"/>
            <a:ext cx="2286000" cy="486000"/>
          </a:xfrm>
          <a:prstGeom prst="roundRect">
            <a:avLst>
              <a:gd fmla="val 16667" name="adj"/>
            </a:avLst>
          </a:prstGeom>
          <a:solidFill>
            <a:srgbClr val="FFFFF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RIGHT</a:t>
            </a:r>
            <a:r>
              <a:rPr lang="en"/>
              <a:t> OUTER JOIN</a:t>
            </a:r>
            <a:endParaRPr/>
          </a:p>
        </p:txBody>
      </p:sp>
      <p:sp>
        <p:nvSpPr>
          <p:cNvPr id="148" name="Google Shape;148;p19"/>
          <p:cNvSpPr/>
          <p:nvPr/>
        </p:nvSpPr>
        <p:spPr>
          <a:xfrm>
            <a:off x="2199893" y="3504800"/>
            <a:ext cx="2286000" cy="486000"/>
          </a:xfrm>
          <a:prstGeom prst="roundRect">
            <a:avLst>
              <a:gd fmla="val 16667" name="adj"/>
            </a:avLst>
          </a:prstGeom>
          <a:solidFill>
            <a:srgbClr val="FFFFF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RIGHT</a:t>
            </a:r>
            <a:r>
              <a:rPr lang="en"/>
              <a:t> JOIN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aphicFrame>
        <p:nvGraphicFramePr>
          <p:cNvPr id="153" name="Google Shape;153;p20"/>
          <p:cNvGraphicFramePr/>
          <p:nvPr/>
        </p:nvGraphicFramePr>
        <p:xfrm>
          <a:off x="952500" y="2201288"/>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B</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C</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A300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33</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bl>
          </a:graphicData>
        </a:graphic>
      </p:graphicFrame>
      <p:graphicFrame>
        <p:nvGraphicFramePr>
          <p:cNvPr id="154" name="Google Shape;154;p20"/>
          <p:cNvGraphicFramePr/>
          <p:nvPr/>
        </p:nvGraphicFramePr>
        <p:xfrm>
          <a:off x="5067300" y="2190750"/>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Y</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A400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bl>
          </a:graphicData>
        </a:graphic>
      </p:graphicFrame>
      <p:sp>
        <p:nvSpPr>
          <p:cNvPr id="155" name="Google Shape;155;p20"/>
          <p:cNvSpPr/>
          <p:nvPr/>
        </p:nvSpPr>
        <p:spPr>
          <a:xfrm>
            <a:off x="1686680" y="1601913"/>
            <a:ext cx="1681800" cy="4764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1</a:t>
            </a:r>
            <a:endParaRPr/>
          </a:p>
        </p:txBody>
      </p:sp>
      <p:sp>
        <p:nvSpPr>
          <p:cNvPr id="156" name="Google Shape;156;p20"/>
          <p:cNvSpPr/>
          <p:nvPr/>
        </p:nvSpPr>
        <p:spPr>
          <a:xfrm>
            <a:off x="5779593" y="1591375"/>
            <a:ext cx="1681800" cy="476400"/>
          </a:xfrm>
          <a:prstGeom prst="roundRect">
            <a:avLst>
              <a:gd fmla="val 16667" name="adj"/>
            </a:avLst>
          </a:prstGeom>
          <a:solidFill>
            <a:srgbClr val="F9CB9C"/>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2</a:t>
            </a:r>
            <a:endParaRPr/>
          </a:p>
        </p:txBody>
      </p:sp>
      <p:sp>
        <p:nvSpPr>
          <p:cNvPr id="157" name="Google Shape;157;p20"/>
          <p:cNvSpPr/>
          <p:nvPr/>
        </p:nvSpPr>
        <p:spPr>
          <a:xfrm>
            <a:off x="3521593" y="4127125"/>
            <a:ext cx="2286000" cy="486000"/>
          </a:xfrm>
          <a:prstGeom prst="roundRect">
            <a:avLst>
              <a:gd fmla="val 16667" name="adj"/>
            </a:avLst>
          </a:prstGeom>
          <a:solidFill>
            <a:srgbClr val="FFFFF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RIGHT</a:t>
            </a:r>
            <a:r>
              <a:rPr lang="en"/>
              <a:t> JOIN</a:t>
            </a:r>
            <a:endParaRPr/>
          </a:p>
        </p:txBody>
      </p:sp>
      <p:sp>
        <p:nvSpPr>
          <p:cNvPr id="158" name="Google Shape;158;p2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Right Join</a:t>
            </a:r>
            <a:endParaRPr sz="2800">
              <a:solidFill>
                <a:srgbClr val="FF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21"/>
          <p:cNvGraphicFramePr/>
          <p:nvPr/>
        </p:nvGraphicFramePr>
        <p:xfrm>
          <a:off x="952500" y="1395919"/>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B</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C</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A300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33</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bl>
          </a:graphicData>
        </a:graphic>
      </p:graphicFrame>
      <p:graphicFrame>
        <p:nvGraphicFramePr>
          <p:cNvPr id="164" name="Google Shape;164;p21"/>
          <p:cNvGraphicFramePr/>
          <p:nvPr/>
        </p:nvGraphicFramePr>
        <p:xfrm>
          <a:off x="5067300" y="1385381"/>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Y</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A400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bl>
          </a:graphicData>
        </a:graphic>
      </p:graphicFrame>
      <p:sp>
        <p:nvSpPr>
          <p:cNvPr id="165" name="Google Shape;165;p21"/>
          <p:cNvSpPr/>
          <p:nvPr/>
        </p:nvSpPr>
        <p:spPr>
          <a:xfrm>
            <a:off x="1686680" y="796544"/>
            <a:ext cx="1681800" cy="4764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1</a:t>
            </a:r>
            <a:endParaRPr/>
          </a:p>
        </p:txBody>
      </p:sp>
      <p:sp>
        <p:nvSpPr>
          <p:cNvPr id="166" name="Google Shape;166;p21"/>
          <p:cNvSpPr/>
          <p:nvPr/>
        </p:nvSpPr>
        <p:spPr>
          <a:xfrm>
            <a:off x="5779593" y="786006"/>
            <a:ext cx="1681800" cy="476400"/>
          </a:xfrm>
          <a:prstGeom prst="roundRect">
            <a:avLst>
              <a:gd fmla="val 16667" name="adj"/>
            </a:avLst>
          </a:prstGeom>
          <a:solidFill>
            <a:srgbClr val="F9CB9C"/>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2</a:t>
            </a:r>
            <a:endParaRPr/>
          </a:p>
        </p:txBody>
      </p:sp>
      <p:grpSp>
        <p:nvGrpSpPr>
          <p:cNvPr id="167" name="Google Shape;167;p21"/>
          <p:cNvGrpSpPr/>
          <p:nvPr/>
        </p:nvGrpSpPr>
        <p:grpSpPr>
          <a:xfrm>
            <a:off x="917969" y="1372512"/>
            <a:ext cx="5199271" cy="1630200"/>
            <a:chOff x="917969" y="1372512"/>
            <a:chExt cx="5199271" cy="1630200"/>
          </a:xfrm>
        </p:grpSpPr>
        <p:sp>
          <p:nvSpPr>
            <p:cNvPr id="168" name="Google Shape;168;p21"/>
            <p:cNvSpPr/>
            <p:nvPr/>
          </p:nvSpPr>
          <p:spPr>
            <a:xfrm>
              <a:off x="917969" y="1372512"/>
              <a:ext cx="1073700" cy="1630200"/>
            </a:xfrm>
            <a:prstGeom prst="roundRect">
              <a:avLst>
                <a:gd fmla="val 16667" name="adj"/>
              </a:avLst>
            </a:prstGeom>
            <a:noFill/>
            <a:ln cap="flat" cmpd="sng" w="762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5043539" y="1372512"/>
              <a:ext cx="1073700" cy="1630200"/>
            </a:xfrm>
            <a:prstGeom prst="roundRect">
              <a:avLst>
                <a:gd fmla="val 16667" name="adj"/>
              </a:avLst>
            </a:prstGeom>
            <a:noFill/>
            <a:ln cap="flat" cmpd="sng" w="762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21"/>
          <p:cNvGrpSpPr/>
          <p:nvPr/>
        </p:nvGrpSpPr>
        <p:grpSpPr>
          <a:xfrm>
            <a:off x="1202525" y="2992175"/>
            <a:ext cx="3917800" cy="456800"/>
            <a:chOff x="1463956" y="3220775"/>
            <a:chExt cx="3917800" cy="456800"/>
          </a:xfrm>
        </p:grpSpPr>
        <p:cxnSp>
          <p:nvCxnSpPr>
            <p:cNvPr id="171" name="Google Shape;171;p21"/>
            <p:cNvCxnSpPr/>
            <p:nvPr/>
          </p:nvCxnSpPr>
          <p:spPr>
            <a:xfrm flipH="1" rot="10800000">
              <a:off x="1636225" y="3335676"/>
              <a:ext cx="3414300" cy="21900"/>
            </a:xfrm>
            <a:prstGeom prst="straightConnector1">
              <a:avLst/>
            </a:prstGeom>
            <a:noFill/>
            <a:ln cap="flat" cmpd="sng" w="28575">
              <a:solidFill>
                <a:srgbClr val="E06666"/>
              </a:solidFill>
              <a:prstDash val="solid"/>
              <a:round/>
              <a:headEnd len="med" w="med" type="none"/>
              <a:tailEnd len="med" w="med" type="none"/>
            </a:ln>
          </p:spPr>
        </p:cxnSp>
        <p:cxnSp>
          <p:nvCxnSpPr>
            <p:cNvPr id="172" name="Google Shape;172;p21"/>
            <p:cNvCxnSpPr/>
            <p:nvPr/>
          </p:nvCxnSpPr>
          <p:spPr>
            <a:xfrm>
              <a:off x="1463956" y="3253600"/>
              <a:ext cx="189300" cy="115200"/>
            </a:xfrm>
            <a:prstGeom prst="curvedConnector3">
              <a:avLst>
                <a:gd fmla="val 50000" name="adj1"/>
              </a:avLst>
            </a:prstGeom>
            <a:noFill/>
            <a:ln cap="flat" cmpd="sng" w="28575">
              <a:solidFill>
                <a:srgbClr val="E06666"/>
              </a:solidFill>
              <a:prstDash val="solid"/>
              <a:round/>
              <a:headEnd len="med" w="med" type="none"/>
              <a:tailEnd len="med" w="med" type="none"/>
            </a:ln>
          </p:spPr>
        </p:cxnSp>
        <p:cxnSp>
          <p:nvCxnSpPr>
            <p:cNvPr id="173" name="Google Shape;173;p21"/>
            <p:cNvCxnSpPr/>
            <p:nvPr/>
          </p:nvCxnSpPr>
          <p:spPr>
            <a:xfrm flipH="1">
              <a:off x="5039456" y="3220775"/>
              <a:ext cx="342300" cy="114900"/>
            </a:xfrm>
            <a:prstGeom prst="curvedConnector3">
              <a:avLst>
                <a:gd fmla="val 50000" name="adj1"/>
              </a:avLst>
            </a:prstGeom>
            <a:noFill/>
            <a:ln cap="flat" cmpd="sng" w="28575">
              <a:solidFill>
                <a:srgbClr val="E06666"/>
              </a:solidFill>
              <a:prstDash val="solid"/>
              <a:round/>
              <a:headEnd len="med" w="med" type="none"/>
              <a:tailEnd len="med" w="med" type="none"/>
            </a:ln>
          </p:spPr>
        </p:cxnSp>
        <p:cxnSp>
          <p:nvCxnSpPr>
            <p:cNvPr id="174" name="Google Shape;174;p21"/>
            <p:cNvCxnSpPr/>
            <p:nvPr/>
          </p:nvCxnSpPr>
          <p:spPr>
            <a:xfrm>
              <a:off x="2524625" y="3357775"/>
              <a:ext cx="11100" cy="319800"/>
            </a:xfrm>
            <a:prstGeom prst="straightConnector1">
              <a:avLst/>
            </a:prstGeom>
            <a:noFill/>
            <a:ln cap="flat" cmpd="sng" w="28575">
              <a:solidFill>
                <a:srgbClr val="E06666"/>
              </a:solidFill>
              <a:prstDash val="solid"/>
              <a:round/>
              <a:headEnd len="med" w="med" type="none"/>
              <a:tailEnd len="med" w="med" type="stealth"/>
            </a:ln>
          </p:spPr>
        </p:cxnSp>
      </p:grpSp>
      <p:graphicFrame>
        <p:nvGraphicFramePr>
          <p:cNvPr id="175" name="Google Shape;175;p21"/>
          <p:cNvGraphicFramePr/>
          <p:nvPr/>
        </p:nvGraphicFramePr>
        <p:xfrm>
          <a:off x="2031687" y="3464522"/>
          <a:ext cx="3000000" cy="3000000"/>
        </p:xfrm>
        <a:graphic>
          <a:graphicData uri="http://schemas.openxmlformats.org/drawingml/2006/table">
            <a:tbl>
              <a:tblPr>
                <a:noFill/>
                <a:tableStyleId>{EF3091AC-6C43-43A2-B77D-A24B0370BD86}</a:tableStyleId>
              </a:tblPr>
              <a:tblGrid>
                <a:gridCol w="1167725"/>
              </a:tblGrid>
              <a:tr h="3962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E06666"/>
                    </a:solidFill>
                  </a:tcPr>
                </a:tc>
              </a:tr>
              <a:tr h="3962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F4CCCC"/>
                    </a:solidFill>
                  </a:tcPr>
                </a:tc>
              </a:tr>
              <a:tr h="396200">
                <a:tc>
                  <a:txBody>
                    <a:bodyPr/>
                    <a:lstStyle/>
                    <a:p>
                      <a:pPr indent="0" lvl="0" marL="0" rtl="0" algn="ctr">
                        <a:spcBef>
                          <a:spcPts val="0"/>
                        </a:spcBef>
                        <a:spcAft>
                          <a:spcPts val="0"/>
                        </a:spcAft>
                        <a:buNone/>
                      </a:pPr>
                      <a:r>
                        <a:rPr lang="en"/>
                        <a:t>A400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F4CCCC"/>
                    </a:solidFill>
                  </a:tcPr>
                </a:tc>
              </a:tr>
              <a:tr h="3962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F4CCCC"/>
                    </a:solidFill>
                  </a:tcPr>
                </a:tc>
              </a:tr>
            </a:tbl>
          </a:graphicData>
        </a:graphic>
      </p:graphicFrame>
      <p:graphicFrame>
        <p:nvGraphicFramePr>
          <p:cNvPr id="176" name="Google Shape;176;p21"/>
          <p:cNvGraphicFramePr/>
          <p:nvPr/>
        </p:nvGraphicFramePr>
        <p:xfrm>
          <a:off x="3282707" y="3463511"/>
          <a:ext cx="3000000" cy="3000000"/>
        </p:xfrm>
        <a:graphic>
          <a:graphicData uri="http://schemas.openxmlformats.org/drawingml/2006/table">
            <a:tbl>
              <a:tblPr>
                <a:noFill/>
                <a:tableStyleId>{EF3091AC-6C43-43A2-B77D-A24B0370BD86}</a:tableStyleId>
              </a:tblPr>
              <a:tblGrid>
                <a:gridCol w="1006000"/>
                <a:gridCol w="939825"/>
              </a:tblGrid>
              <a:tr h="396200">
                <a:tc>
                  <a:txBody>
                    <a:bodyPr/>
                    <a:lstStyle/>
                    <a:p>
                      <a:pPr indent="0" lvl="0" marL="0" rtl="0" algn="ctr">
                        <a:spcBef>
                          <a:spcPts val="0"/>
                        </a:spcBef>
                        <a:spcAft>
                          <a:spcPts val="0"/>
                        </a:spcAft>
                        <a:buNone/>
                      </a:pPr>
                      <a:r>
                        <a:rPr lang="en"/>
                        <a:t>B</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C</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r>
              <a:tr h="396200">
                <a:tc>
                  <a:txBody>
                    <a:bodyPr/>
                    <a:lstStyle/>
                    <a:p>
                      <a:pPr indent="0" lvl="0" marL="0" rtl="0" algn="ctr">
                        <a:spcBef>
                          <a:spcPts val="0"/>
                        </a:spcBef>
                        <a:spcAft>
                          <a:spcPts val="0"/>
                        </a:spcAft>
                        <a:buNone/>
                      </a:pPr>
                      <a:r>
                        <a:rPr lang="en"/>
                        <a:t>20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NULL</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NULL</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bl>
          </a:graphicData>
        </a:graphic>
      </p:graphicFrame>
      <p:graphicFrame>
        <p:nvGraphicFramePr>
          <p:cNvPr id="177" name="Google Shape;177;p21"/>
          <p:cNvGraphicFramePr/>
          <p:nvPr/>
        </p:nvGraphicFramePr>
        <p:xfrm>
          <a:off x="5307276" y="3463511"/>
          <a:ext cx="3000000" cy="3000000"/>
        </p:xfrm>
        <a:graphic>
          <a:graphicData uri="http://schemas.openxmlformats.org/drawingml/2006/table">
            <a:tbl>
              <a:tblPr>
                <a:noFill/>
                <a:tableStyleId>{EF3091AC-6C43-43A2-B77D-A24B0370BD86}</a:tableStyleId>
              </a:tblPr>
              <a:tblGrid>
                <a:gridCol w="1006000"/>
                <a:gridCol w="939825"/>
              </a:tblGrid>
              <a:tr h="396200">
                <a:tc>
                  <a:txBody>
                    <a:bodyPr/>
                    <a:lstStyle/>
                    <a:p>
                      <a:pPr indent="0" lvl="0" marL="0" rtl="0" algn="ctr">
                        <a:spcBef>
                          <a:spcPts val="0"/>
                        </a:spcBef>
                        <a:spcAft>
                          <a:spcPts val="0"/>
                        </a:spcAft>
                        <a:buNone/>
                      </a:pPr>
                      <a:r>
                        <a:rPr lang="en"/>
                        <a:t>X</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Y</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r>
              <a:tr h="396200">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2"/>
          <p:cNvPicPr preferRelativeResize="0"/>
          <p:nvPr/>
        </p:nvPicPr>
        <p:blipFill>
          <a:blip r:embed="rId3">
            <a:alphaModFix/>
          </a:blip>
          <a:stretch>
            <a:fillRect/>
          </a:stretch>
        </p:blipFill>
        <p:spPr>
          <a:xfrm>
            <a:off x="2789111" y="1638697"/>
            <a:ext cx="3565800" cy="1866102"/>
          </a:xfrm>
          <a:prstGeom prst="rect">
            <a:avLst/>
          </a:prstGeom>
          <a:noFill/>
          <a:ln>
            <a:noFill/>
          </a:ln>
        </p:spPr>
      </p:pic>
      <p:sp>
        <p:nvSpPr>
          <p:cNvPr id="183" name="Google Shape;183;p22"/>
          <p:cNvSpPr/>
          <p:nvPr/>
        </p:nvSpPr>
        <p:spPr>
          <a:xfrm>
            <a:off x="2297710" y="2339852"/>
            <a:ext cx="1082400" cy="463800"/>
          </a:xfrm>
          <a:prstGeom prst="roundRect">
            <a:avLst>
              <a:gd fmla="val 16667" name="adj"/>
            </a:avLst>
          </a:prstGeom>
          <a:solidFill>
            <a:srgbClr val="F9CB9C"/>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1</a:t>
            </a:r>
            <a:endParaRPr/>
          </a:p>
        </p:txBody>
      </p:sp>
      <p:sp>
        <p:nvSpPr>
          <p:cNvPr id="184" name="Google Shape;184;p22"/>
          <p:cNvSpPr/>
          <p:nvPr/>
        </p:nvSpPr>
        <p:spPr>
          <a:xfrm>
            <a:off x="5809361" y="2339859"/>
            <a:ext cx="1082400" cy="463800"/>
          </a:xfrm>
          <a:prstGeom prst="roundRect">
            <a:avLst>
              <a:gd fmla="val 16667" name="adj"/>
            </a:avLst>
          </a:prstGeom>
          <a:solidFill>
            <a:srgbClr val="F9CB9C"/>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2</a:t>
            </a:r>
            <a:endParaRPr/>
          </a:p>
        </p:txBody>
      </p:sp>
      <p:sp>
        <p:nvSpPr>
          <p:cNvPr id="185" name="Google Shape;185;p22"/>
          <p:cNvSpPr/>
          <p:nvPr/>
        </p:nvSpPr>
        <p:spPr>
          <a:xfrm>
            <a:off x="3428999" y="3417463"/>
            <a:ext cx="2286000" cy="486000"/>
          </a:xfrm>
          <a:prstGeom prst="roundRect">
            <a:avLst>
              <a:gd fmla="val 16667" name="adj"/>
            </a:avLst>
          </a:prstGeom>
          <a:solidFill>
            <a:srgbClr val="FFFFF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FULL OUTER</a:t>
            </a:r>
            <a:r>
              <a:rPr lang="en"/>
              <a:t> JOIN</a:t>
            </a:r>
            <a:endParaRPr/>
          </a:p>
        </p:txBody>
      </p:sp>
      <p:sp>
        <p:nvSpPr>
          <p:cNvPr id="186" name="Google Shape;186;p22"/>
          <p:cNvSpPr txBox="1"/>
          <p:nvPr/>
        </p:nvSpPr>
        <p:spPr>
          <a:xfrm>
            <a:off x="464100" y="5974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Full Outer Join</a:t>
            </a:r>
            <a:endParaRPr sz="2800">
              <a:solidFill>
                <a:srgbClr val="FF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aphicFrame>
        <p:nvGraphicFramePr>
          <p:cNvPr id="191" name="Google Shape;191;p23"/>
          <p:cNvGraphicFramePr/>
          <p:nvPr/>
        </p:nvGraphicFramePr>
        <p:xfrm>
          <a:off x="952500" y="2201288"/>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B</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C</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A300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33</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bl>
          </a:graphicData>
        </a:graphic>
      </p:graphicFrame>
      <p:graphicFrame>
        <p:nvGraphicFramePr>
          <p:cNvPr id="192" name="Google Shape;192;p23"/>
          <p:cNvGraphicFramePr/>
          <p:nvPr/>
        </p:nvGraphicFramePr>
        <p:xfrm>
          <a:off x="5067300" y="2190750"/>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Y</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A400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bl>
          </a:graphicData>
        </a:graphic>
      </p:graphicFrame>
      <p:sp>
        <p:nvSpPr>
          <p:cNvPr id="193" name="Google Shape;193;p23"/>
          <p:cNvSpPr/>
          <p:nvPr/>
        </p:nvSpPr>
        <p:spPr>
          <a:xfrm>
            <a:off x="1686680" y="1601913"/>
            <a:ext cx="1681800" cy="4764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1</a:t>
            </a:r>
            <a:endParaRPr/>
          </a:p>
        </p:txBody>
      </p:sp>
      <p:sp>
        <p:nvSpPr>
          <p:cNvPr id="194" name="Google Shape;194;p23"/>
          <p:cNvSpPr/>
          <p:nvPr/>
        </p:nvSpPr>
        <p:spPr>
          <a:xfrm>
            <a:off x="5779593" y="1591375"/>
            <a:ext cx="1681800" cy="476400"/>
          </a:xfrm>
          <a:prstGeom prst="roundRect">
            <a:avLst>
              <a:gd fmla="val 16667" name="adj"/>
            </a:avLst>
          </a:prstGeom>
          <a:solidFill>
            <a:srgbClr val="F9CB9C"/>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2</a:t>
            </a:r>
            <a:endParaRPr/>
          </a:p>
        </p:txBody>
      </p:sp>
      <p:sp>
        <p:nvSpPr>
          <p:cNvPr id="195" name="Google Shape;195;p23"/>
          <p:cNvSpPr/>
          <p:nvPr/>
        </p:nvSpPr>
        <p:spPr>
          <a:xfrm>
            <a:off x="3521593" y="4127125"/>
            <a:ext cx="2286000" cy="486000"/>
          </a:xfrm>
          <a:prstGeom prst="roundRect">
            <a:avLst>
              <a:gd fmla="val 16667" name="adj"/>
            </a:avLst>
          </a:prstGeom>
          <a:solidFill>
            <a:srgbClr val="FFFFF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FULL OUTER</a:t>
            </a:r>
            <a:r>
              <a:rPr lang="en"/>
              <a:t> JOIN</a:t>
            </a:r>
            <a:endParaRPr/>
          </a:p>
        </p:txBody>
      </p:sp>
      <p:sp>
        <p:nvSpPr>
          <p:cNvPr id="196" name="Google Shape;196;p2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Full Outer Join</a:t>
            </a:r>
            <a:endParaRPr sz="2800">
              <a:solidFill>
                <a:srgbClr val="FF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4"/>
          <p:cNvPicPr preferRelativeResize="0"/>
          <p:nvPr/>
        </p:nvPicPr>
        <p:blipFill>
          <a:blip r:embed="rId3">
            <a:alphaModFix/>
          </a:blip>
          <a:stretch>
            <a:fillRect/>
          </a:stretch>
        </p:blipFill>
        <p:spPr>
          <a:xfrm>
            <a:off x="2122656" y="762000"/>
            <a:ext cx="4563025" cy="1606500"/>
          </a:xfrm>
          <a:prstGeom prst="rect">
            <a:avLst/>
          </a:prstGeom>
          <a:noFill/>
          <a:ln>
            <a:noFill/>
          </a:ln>
        </p:spPr>
      </p:pic>
      <p:graphicFrame>
        <p:nvGraphicFramePr>
          <p:cNvPr id="202" name="Google Shape;202;p24"/>
          <p:cNvGraphicFramePr/>
          <p:nvPr/>
        </p:nvGraphicFramePr>
        <p:xfrm>
          <a:off x="1838762" y="2810754"/>
          <a:ext cx="3000000" cy="3000000"/>
        </p:xfrm>
        <a:graphic>
          <a:graphicData uri="http://schemas.openxmlformats.org/drawingml/2006/table">
            <a:tbl>
              <a:tblPr>
                <a:noFill/>
                <a:tableStyleId>{EF3091AC-6C43-43A2-B77D-A24B0370BD86}</a:tableStyleId>
              </a:tblPr>
              <a:tblGrid>
                <a:gridCol w="1171925"/>
              </a:tblGrid>
              <a:tr h="246225">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E06666"/>
                    </a:solidFill>
                  </a:tcPr>
                </a:tc>
              </a:tr>
              <a:tr h="246225">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F4CCCC"/>
                    </a:solidFill>
                  </a:tcPr>
                </a:tc>
              </a:tr>
              <a:tr h="246225">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F4CCCC"/>
                    </a:solidFill>
                  </a:tcPr>
                </a:tc>
              </a:tr>
              <a:tr h="246225">
                <a:tc>
                  <a:txBody>
                    <a:bodyPr/>
                    <a:lstStyle/>
                    <a:p>
                      <a:pPr indent="0" lvl="0" marL="0" rtl="0" algn="ctr">
                        <a:spcBef>
                          <a:spcPts val="0"/>
                        </a:spcBef>
                        <a:spcAft>
                          <a:spcPts val="0"/>
                        </a:spcAft>
                        <a:buNone/>
                      </a:pPr>
                      <a:r>
                        <a:rPr lang="en"/>
                        <a:t>A300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F4CCCC"/>
                    </a:solidFill>
                  </a:tcPr>
                </a:tc>
              </a:tr>
              <a:tr h="246225">
                <a:tc>
                  <a:txBody>
                    <a:bodyPr/>
                    <a:lstStyle/>
                    <a:p>
                      <a:pPr indent="0" lvl="0" marL="0" rtl="0" algn="ctr">
                        <a:spcBef>
                          <a:spcPts val="0"/>
                        </a:spcBef>
                        <a:spcAft>
                          <a:spcPts val="0"/>
                        </a:spcAft>
                        <a:buNone/>
                      </a:pPr>
                      <a:r>
                        <a:rPr lang="en"/>
                        <a:t>A400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F4CCCC"/>
                    </a:solidFill>
                  </a:tcPr>
                </a:tc>
              </a:tr>
            </a:tbl>
          </a:graphicData>
        </a:graphic>
      </p:graphicFrame>
      <p:graphicFrame>
        <p:nvGraphicFramePr>
          <p:cNvPr id="203" name="Google Shape;203;p24"/>
          <p:cNvGraphicFramePr/>
          <p:nvPr/>
        </p:nvGraphicFramePr>
        <p:xfrm>
          <a:off x="3108420" y="2810137"/>
          <a:ext cx="3000000" cy="3000000"/>
        </p:xfrm>
        <a:graphic>
          <a:graphicData uri="http://schemas.openxmlformats.org/drawingml/2006/table">
            <a:tbl>
              <a:tblPr>
                <a:noFill/>
                <a:tableStyleId>{EF3091AC-6C43-43A2-B77D-A24B0370BD86}</a:tableStyleId>
              </a:tblPr>
              <a:tblGrid>
                <a:gridCol w="1006000"/>
                <a:gridCol w="939825"/>
              </a:tblGrid>
              <a:tr h="396200">
                <a:tc>
                  <a:txBody>
                    <a:bodyPr/>
                    <a:lstStyle/>
                    <a:p>
                      <a:pPr indent="0" lvl="0" marL="0" rtl="0" algn="ctr">
                        <a:spcBef>
                          <a:spcPts val="0"/>
                        </a:spcBef>
                        <a:spcAft>
                          <a:spcPts val="0"/>
                        </a:spcAft>
                        <a:buNone/>
                      </a:pPr>
                      <a:r>
                        <a:rPr lang="en"/>
                        <a:t>B</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C</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r>
              <a:tr h="396200">
                <a:tc>
                  <a:txBody>
                    <a:bodyPr/>
                    <a:lstStyle/>
                    <a:p>
                      <a:pPr indent="0" lvl="0" marL="0" rtl="0" algn="ctr">
                        <a:spcBef>
                          <a:spcPts val="0"/>
                        </a:spcBef>
                        <a:spcAft>
                          <a:spcPts val="0"/>
                        </a:spcAft>
                        <a:buNone/>
                      </a:pPr>
                      <a:r>
                        <a:rPr lang="en"/>
                        <a:t>20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33</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NULL</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NULL</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bl>
          </a:graphicData>
        </a:graphic>
      </p:graphicFrame>
      <p:graphicFrame>
        <p:nvGraphicFramePr>
          <p:cNvPr id="204" name="Google Shape;204;p24"/>
          <p:cNvGraphicFramePr/>
          <p:nvPr/>
        </p:nvGraphicFramePr>
        <p:xfrm>
          <a:off x="5132989" y="2810137"/>
          <a:ext cx="3000000" cy="3000000"/>
        </p:xfrm>
        <a:graphic>
          <a:graphicData uri="http://schemas.openxmlformats.org/drawingml/2006/table">
            <a:tbl>
              <a:tblPr>
                <a:noFill/>
                <a:tableStyleId>{EF3091AC-6C43-43A2-B77D-A24B0370BD86}</a:tableStyleId>
              </a:tblPr>
              <a:tblGrid>
                <a:gridCol w="1006000"/>
                <a:gridCol w="939825"/>
              </a:tblGrid>
              <a:tr h="396200">
                <a:tc>
                  <a:txBody>
                    <a:bodyPr/>
                    <a:lstStyle/>
                    <a:p>
                      <a:pPr indent="0" lvl="0" marL="0" rtl="0" algn="ctr">
                        <a:spcBef>
                          <a:spcPts val="0"/>
                        </a:spcBef>
                        <a:spcAft>
                          <a:spcPts val="0"/>
                        </a:spcAft>
                        <a:buNone/>
                      </a:pPr>
                      <a:r>
                        <a:rPr lang="en"/>
                        <a:t>X</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Y</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r>
              <a:tr h="396200">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NULL</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NULL</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bl>
          </a:graphicData>
        </a:graphic>
      </p:graphicFrame>
      <p:grpSp>
        <p:nvGrpSpPr>
          <p:cNvPr id="205" name="Google Shape;205;p24"/>
          <p:cNvGrpSpPr/>
          <p:nvPr/>
        </p:nvGrpSpPr>
        <p:grpSpPr>
          <a:xfrm>
            <a:off x="2395375" y="1116170"/>
            <a:ext cx="2890500" cy="913005"/>
            <a:chOff x="2395375" y="1116170"/>
            <a:chExt cx="2890500" cy="913005"/>
          </a:xfrm>
        </p:grpSpPr>
        <p:sp>
          <p:nvSpPr>
            <p:cNvPr id="206" name="Google Shape;206;p24"/>
            <p:cNvSpPr/>
            <p:nvPr/>
          </p:nvSpPr>
          <p:spPr>
            <a:xfrm>
              <a:off x="2395375" y="1116575"/>
              <a:ext cx="604500" cy="9126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4681375" y="1116170"/>
              <a:ext cx="604500" cy="9126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4"/>
          <p:cNvGrpSpPr/>
          <p:nvPr/>
        </p:nvGrpSpPr>
        <p:grpSpPr>
          <a:xfrm>
            <a:off x="2439106" y="2017826"/>
            <a:ext cx="2544519" cy="766437"/>
            <a:chOff x="2439106" y="2017826"/>
            <a:chExt cx="2544519" cy="766437"/>
          </a:xfrm>
        </p:grpSpPr>
        <p:grpSp>
          <p:nvGrpSpPr>
            <p:cNvPr id="209" name="Google Shape;209;p24"/>
            <p:cNvGrpSpPr/>
            <p:nvPr/>
          </p:nvGrpSpPr>
          <p:grpSpPr>
            <a:xfrm>
              <a:off x="2742248" y="2017826"/>
              <a:ext cx="2241377" cy="153703"/>
              <a:chOff x="1463956" y="3215097"/>
              <a:chExt cx="3678006" cy="153703"/>
            </a:xfrm>
          </p:grpSpPr>
          <p:cxnSp>
            <p:nvCxnSpPr>
              <p:cNvPr id="210" name="Google Shape;210;p24"/>
              <p:cNvCxnSpPr/>
              <p:nvPr/>
            </p:nvCxnSpPr>
            <p:spPr>
              <a:xfrm flipH="1" rot="10800000">
                <a:off x="1636225" y="3346619"/>
                <a:ext cx="3414300" cy="21900"/>
              </a:xfrm>
              <a:prstGeom prst="straightConnector1">
                <a:avLst/>
              </a:prstGeom>
              <a:noFill/>
              <a:ln cap="flat" cmpd="sng" w="28575">
                <a:solidFill>
                  <a:srgbClr val="E06666"/>
                </a:solidFill>
                <a:prstDash val="solid"/>
                <a:round/>
                <a:headEnd len="med" w="med" type="none"/>
                <a:tailEnd len="med" w="med" type="none"/>
              </a:ln>
            </p:spPr>
          </p:cxnSp>
          <p:cxnSp>
            <p:nvCxnSpPr>
              <p:cNvPr id="211" name="Google Shape;211;p24"/>
              <p:cNvCxnSpPr/>
              <p:nvPr/>
            </p:nvCxnSpPr>
            <p:spPr>
              <a:xfrm>
                <a:off x="1463956" y="3253600"/>
                <a:ext cx="189300" cy="115200"/>
              </a:xfrm>
              <a:prstGeom prst="curvedConnector3">
                <a:avLst>
                  <a:gd fmla="val 50000" name="adj1"/>
                </a:avLst>
              </a:prstGeom>
              <a:noFill/>
              <a:ln cap="flat" cmpd="sng" w="28575">
                <a:solidFill>
                  <a:srgbClr val="E06666"/>
                </a:solidFill>
                <a:prstDash val="solid"/>
                <a:round/>
                <a:headEnd len="med" w="med" type="none"/>
                <a:tailEnd len="med" w="med" type="none"/>
              </a:ln>
            </p:spPr>
          </p:cxnSp>
          <p:cxnSp>
            <p:nvCxnSpPr>
              <p:cNvPr id="212" name="Google Shape;212;p24"/>
              <p:cNvCxnSpPr/>
              <p:nvPr/>
            </p:nvCxnSpPr>
            <p:spPr>
              <a:xfrm rot="5400000">
                <a:off x="5030512" y="3224247"/>
                <a:ext cx="120600" cy="102300"/>
              </a:xfrm>
              <a:prstGeom prst="curvedConnector3">
                <a:avLst>
                  <a:gd fmla="val 50000" name="adj1"/>
                </a:avLst>
              </a:prstGeom>
              <a:noFill/>
              <a:ln cap="flat" cmpd="sng" w="28575">
                <a:solidFill>
                  <a:srgbClr val="E06666"/>
                </a:solidFill>
                <a:prstDash val="solid"/>
                <a:round/>
                <a:headEnd len="med" w="med" type="none"/>
                <a:tailEnd len="med" w="med" type="none"/>
              </a:ln>
            </p:spPr>
          </p:cxnSp>
        </p:grpSp>
        <p:grpSp>
          <p:nvGrpSpPr>
            <p:cNvPr id="213" name="Google Shape;213;p24"/>
            <p:cNvGrpSpPr/>
            <p:nvPr/>
          </p:nvGrpSpPr>
          <p:grpSpPr>
            <a:xfrm>
              <a:off x="2439106" y="2171400"/>
              <a:ext cx="1368000" cy="612863"/>
              <a:chOff x="2439106" y="2171400"/>
              <a:chExt cx="1368000" cy="612863"/>
            </a:xfrm>
          </p:grpSpPr>
          <p:cxnSp>
            <p:nvCxnSpPr>
              <p:cNvPr id="214" name="Google Shape;214;p24"/>
              <p:cNvCxnSpPr/>
              <p:nvPr/>
            </p:nvCxnSpPr>
            <p:spPr>
              <a:xfrm>
                <a:off x="3796150" y="2171400"/>
                <a:ext cx="0" cy="295500"/>
              </a:xfrm>
              <a:prstGeom prst="straightConnector1">
                <a:avLst/>
              </a:prstGeom>
              <a:noFill/>
              <a:ln cap="flat" cmpd="sng" w="28575">
                <a:solidFill>
                  <a:srgbClr val="E06666"/>
                </a:solidFill>
                <a:prstDash val="solid"/>
                <a:round/>
                <a:headEnd len="med" w="med" type="none"/>
                <a:tailEnd len="med" w="med" type="none"/>
              </a:ln>
            </p:spPr>
          </p:cxnSp>
          <p:cxnSp>
            <p:nvCxnSpPr>
              <p:cNvPr id="215" name="Google Shape;215;p24"/>
              <p:cNvCxnSpPr/>
              <p:nvPr/>
            </p:nvCxnSpPr>
            <p:spPr>
              <a:xfrm flipH="1">
                <a:off x="2439106" y="2455919"/>
                <a:ext cx="1368000" cy="11100"/>
              </a:xfrm>
              <a:prstGeom prst="straightConnector1">
                <a:avLst/>
              </a:prstGeom>
              <a:noFill/>
              <a:ln cap="flat" cmpd="sng" w="28575">
                <a:solidFill>
                  <a:srgbClr val="E06666"/>
                </a:solidFill>
                <a:prstDash val="solid"/>
                <a:round/>
                <a:headEnd len="med" w="med" type="none"/>
                <a:tailEnd len="med" w="med" type="none"/>
              </a:ln>
            </p:spPr>
          </p:cxnSp>
          <p:cxnSp>
            <p:nvCxnSpPr>
              <p:cNvPr id="216" name="Google Shape;216;p24"/>
              <p:cNvCxnSpPr/>
              <p:nvPr/>
            </p:nvCxnSpPr>
            <p:spPr>
              <a:xfrm>
                <a:off x="2450088" y="2466863"/>
                <a:ext cx="0" cy="317400"/>
              </a:xfrm>
              <a:prstGeom prst="straightConnector1">
                <a:avLst/>
              </a:prstGeom>
              <a:noFill/>
              <a:ln cap="flat" cmpd="sng" w="28575">
                <a:solidFill>
                  <a:srgbClr val="E06666"/>
                </a:solidFill>
                <a:prstDash val="solid"/>
                <a:round/>
                <a:headEnd len="med" w="med" type="none"/>
                <a:tailEnd len="med" w="med" type="stealth"/>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Thank You!</a:t>
            </a:r>
            <a:endParaRPr sz="2500">
              <a:solidFill>
                <a:srgbClr val="FF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pic>
        <p:nvPicPr>
          <p:cNvPr id="40" name="Google Shape;40;p10"/>
          <p:cNvPicPr preferRelativeResize="0"/>
          <p:nvPr/>
        </p:nvPicPr>
        <p:blipFill>
          <a:blip r:embed="rId3">
            <a:alphaModFix/>
          </a:blip>
          <a:stretch>
            <a:fillRect/>
          </a:stretch>
        </p:blipFill>
        <p:spPr>
          <a:xfrm>
            <a:off x="2697263" y="1663465"/>
            <a:ext cx="3749469" cy="1962222"/>
          </a:xfrm>
          <a:prstGeom prst="rect">
            <a:avLst/>
          </a:prstGeom>
          <a:noFill/>
          <a:ln>
            <a:noFill/>
          </a:ln>
        </p:spPr>
      </p:pic>
      <p:sp>
        <p:nvSpPr>
          <p:cNvPr id="41" name="Google Shape;41;p10"/>
          <p:cNvSpPr/>
          <p:nvPr/>
        </p:nvSpPr>
        <p:spPr>
          <a:xfrm>
            <a:off x="2301136" y="2416052"/>
            <a:ext cx="1082400" cy="463800"/>
          </a:xfrm>
          <a:prstGeom prst="roundRect">
            <a:avLst>
              <a:gd fmla="val 16667" name="adj"/>
            </a:avLst>
          </a:prstGeom>
          <a:solidFill>
            <a:srgbClr val="F9CB9C"/>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1</a:t>
            </a:r>
            <a:endParaRPr/>
          </a:p>
        </p:txBody>
      </p:sp>
      <p:sp>
        <p:nvSpPr>
          <p:cNvPr id="42" name="Google Shape;42;p10"/>
          <p:cNvSpPr/>
          <p:nvPr/>
        </p:nvSpPr>
        <p:spPr>
          <a:xfrm>
            <a:off x="5717086" y="2416052"/>
            <a:ext cx="1082400" cy="463800"/>
          </a:xfrm>
          <a:prstGeom prst="roundRect">
            <a:avLst>
              <a:gd fmla="val 16667" name="adj"/>
            </a:avLst>
          </a:prstGeom>
          <a:solidFill>
            <a:srgbClr val="F9CB9C"/>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2</a:t>
            </a:r>
            <a:endParaRPr/>
          </a:p>
        </p:txBody>
      </p:sp>
      <p:sp>
        <p:nvSpPr>
          <p:cNvPr id="43" name="Google Shape;43;p1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Joins in Hive</a:t>
            </a:r>
            <a:endParaRPr sz="2800">
              <a:solidFill>
                <a:srgbClr val="FF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id="48" name="Google Shape;48;p11"/>
          <p:cNvPicPr preferRelativeResize="0"/>
          <p:nvPr/>
        </p:nvPicPr>
        <p:blipFill>
          <a:blip r:embed="rId3">
            <a:alphaModFix/>
          </a:blip>
          <a:stretch>
            <a:fillRect/>
          </a:stretch>
        </p:blipFill>
        <p:spPr>
          <a:xfrm>
            <a:off x="2604073" y="1541872"/>
            <a:ext cx="3935856" cy="2059765"/>
          </a:xfrm>
          <a:prstGeom prst="rect">
            <a:avLst/>
          </a:prstGeom>
          <a:noFill/>
          <a:ln>
            <a:noFill/>
          </a:ln>
        </p:spPr>
      </p:pic>
      <p:sp>
        <p:nvSpPr>
          <p:cNvPr id="49" name="Google Shape;49;p11"/>
          <p:cNvSpPr/>
          <p:nvPr/>
        </p:nvSpPr>
        <p:spPr>
          <a:xfrm>
            <a:off x="2301136" y="2416052"/>
            <a:ext cx="1082400" cy="463800"/>
          </a:xfrm>
          <a:prstGeom prst="roundRect">
            <a:avLst>
              <a:gd fmla="val 16667" name="adj"/>
            </a:avLst>
          </a:prstGeom>
          <a:solidFill>
            <a:srgbClr val="F9CB9C"/>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1</a:t>
            </a:r>
            <a:endParaRPr/>
          </a:p>
        </p:txBody>
      </p:sp>
      <p:sp>
        <p:nvSpPr>
          <p:cNvPr id="50" name="Google Shape;50;p11"/>
          <p:cNvSpPr/>
          <p:nvPr/>
        </p:nvSpPr>
        <p:spPr>
          <a:xfrm>
            <a:off x="5717086" y="2416052"/>
            <a:ext cx="1082400" cy="463800"/>
          </a:xfrm>
          <a:prstGeom prst="roundRect">
            <a:avLst>
              <a:gd fmla="val 16667" name="adj"/>
            </a:avLst>
          </a:prstGeom>
          <a:solidFill>
            <a:srgbClr val="F9CB9C"/>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2</a:t>
            </a:r>
            <a:endParaRPr/>
          </a:p>
        </p:txBody>
      </p:sp>
      <p:sp>
        <p:nvSpPr>
          <p:cNvPr id="51" name="Google Shape;51;p1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Joins in Hive</a:t>
            </a:r>
            <a:endParaRPr sz="2800">
              <a:solidFill>
                <a:srgbClr val="FF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p:nvPr/>
        </p:nvSpPr>
        <p:spPr>
          <a:xfrm>
            <a:off x="5293223" y="1873449"/>
            <a:ext cx="2473800" cy="377100"/>
          </a:xfrm>
          <a:prstGeom prst="roundRect">
            <a:avLst>
              <a:gd fmla="val 16667" name="adj"/>
            </a:avLst>
          </a:prstGeom>
          <a:solidFill>
            <a:srgbClr val="F9CB9C"/>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Left Join</a:t>
            </a:r>
            <a:endParaRPr>
              <a:latin typeface="Calibri"/>
              <a:ea typeface="Calibri"/>
              <a:cs typeface="Calibri"/>
              <a:sym typeface="Calibri"/>
            </a:endParaRPr>
          </a:p>
        </p:txBody>
      </p:sp>
      <p:sp>
        <p:nvSpPr>
          <p:cNvPr id="57" name="Google Shape;57;p12"/>
          <p:cNvSpPr/>
          <p:nvPr/>
        </p:nvSpPr>
        <p:spPr>
          <a:xfrm>
            <a:off x="5271741" y="2724899"/>
            <a:ext cx="2473800" cy="377100"/>
          </a:xfrm>
          <a:prstGeom prst="roundRect">
            <a:avLst>
              <a:gd fmla="val 16667" name="adj"/>
            </a:avLst>
          </a:prstGeom>
          <a:solidFill>
            <a:srgbClr val="F9CB9C"/>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Full Outer Join</a:t>
            </a:r>
            <a:endParaRPr>
              <a:latin typeface="Calibri"/>
              <a:ea typeface="Calibri"/>
              <a:cs typeface="Calibri"/>
              <a:sym typeface="Calibri"/>
            </a:endParaRPr>
          </a:p>
        </p:txBody>
      </p:sp>
      <p:sp>
        <p:nvSpPr>
          <p:cNvPr id="58" name="Google Shape;58;p12"/>
          <p:cNvSpPr/>
          <p:nvPr/>
        </p:nvSpPr>
        <p:spPr>
          <a:xfrm>
            <a:off x="1446323" y="1873449"/>
            <a:ext cx="2473800" cy="377100"/>
          </a:xfrm>
          <a:prstGeom prst="roundRect">
            <a:avLst>
              <a:gd fmla="val 16667" name="adj"/>
            </a:avLst>
          </a:prstGeom>
          <a:solidFill>
            <a:srgbClr val="F9CB9C"/>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Inner Join</a:t>
            </a:r>
            <a:endParaRPr>
              <a:latin typeface="Calibri"/>
              <a:ea typeface="Calibri"/>
              <a:cs typeface="Calibri"/>
              <a:sym typeface="Calibri"/>
            </a:endParaRPr>
          </a:p>
        </p:txBody>
      </p:sp>
      <p:sp>
        <p:nvSpPr>
          <p:cNvPr id="59" name="Google Shape;59;p12"/>
          <p:cNvSpPr/>
          <p:nvPr/>
        </p:nvSpPr>
        <p:spPr>
          <a:xfrm>
            <a:off x="1424841" y="2724899"/>
            <a:ext cx="2473800" cy="377100"/>
          </a:xfrm>
          <a:prstGeom prst="roundRect">
            <a:avLst>
              <a:gd fmla="val 16667" name="adj"/>
            </a:avLst>
          </a:prstGeom>
          <a:solidFill>
            <a:srgbClr val="F9CB9C"/>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Right Join</a:t>
            </a:r>
            <a:endParaRPr>
              <a:latin typeface="Calibri"/>
              <a:ea typeface="Calibri"/>
              <a:cs typeface="Calibri"/>
              <a:sym typeface="Calibri"/>
            </a:endParaRPr>
          </a:p>
        </p:txBody>
      </p:sp>
      <p:sp>
        <p:nvSpPr>
          <p:cNvPr id="60" name="Google Shape;60;p12"/>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Joins in Hive</a:t>
            </a:r>
            <a:endParaRPr sz="2800">
              <a:solidFill>
                <a:srgbClr val="FF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500"/>
                                        <p:tgtEl>
                                          <p:spTgt spid="5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5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3"/>
          <p:cNvPicPr preferRelativeResize="0"/>
          <p:nvPr/>
        </p:nvPicPr>
        <p:blipFill>
          <a:blip r:embed="rId3">
            <a:alphaModFix/>
          </a:blip>
          <a:stretch>
            <a:fillRect/>
          </a:stretch>
        </p:blipFill>
        <p:spPr>
          <a:xfrm>
            <a:off x="2697263" y="1434865"/>
            <a:ext cx="3749469" cy="1962222"/>
          </a:xfrm>
          <a:prstGeom prst="rect">
            <a:avLst/>
          </a:prstGeom>
          <a:noFill/>
          <a:ln>
            <a:noFill/>
          </a:ln>
        </p:spPr>
      </p:pic>
      <p:sp>
        <p:nvSpPr>
          <p:cNvPr id="66" name="Google Shape;66;p13"/>
          <p:cNvSpPr/>
          <p:nvPr/>
        </p:nvSpPr>
        <p:spPr>
          <a:xfrm>
            <a:off x="3419093" y="3414050"/>
            <a:ext cx="2286000" cy="486000"/>
          </a:xfrm>
          <a:prstGeom prst="roundRect">
            <a:avLst>
              <a:gd fmla="val 16667" name="adj"/>
            </a:avLst>
          </a:prstGeom>
          <a:solidFill>
            <a:srgbClr val="FFFFF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INNER JOIN</a:t>
            </a:r>
            <a:endParaRPr/>
          </a:p>
        </p:txBody>
      </p:sp>
      <p:sp>
        <p:nvSpPr>
          <p:cNvPr id="67" name="Google Shape;67;p13"/>
          <p:cNvSpPr/>
          <p:nvPr/>
        </p:nvSpPr>
        <p:spPr>
          <a:xfrm>
            <a:off x="2077811" y="2184077"/>
            <a:ext cx="1082400" cy="463800"/>
          </a:xfrm>
          <a:prstGeom prst="roundRect">
            <a:avLst>
              <a:gd fmla="val 16667" name="adj"/>
            </a:avLst>
          </a:prstGeom>
          <a:solidFill>
            <a:srgbClr val="F9CB9C"/>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1</a:t>
            </a:r>
            <a:endParaRPr/>
          </a:p>
        </p:txBody>
      </p:sp>
      <p:sp>
        <p:nvSpPr>
          <p:cNvPr id="68" name="Google Shape;68;p13"/>
          <p:cNvSpPr/>
          <p:nvPr/>
        </p:nvSpPr>
        <p:spPr>
          <a:xfrm>
            <a:off x="5887811" y="2184077"/>
            <a:ext cx="1082400" cy="463800"/>
          </a:xfrm>
          <a:prstGeom prst="roundRect">
            <a:avLst>
              <a:gd fmla="val 16667" name="adj"/>
            </a:avLst>
          </a:prstGeom>
          <a:solidFill>
            <a:srgbClr val="F9CB9C"/>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2</a:t>
            </a:r>
            <a:endParaRPr/>
          </a:p>
        </p:txBody>
      </p:sp>
      <p:sp>
        <p:nvSpPr>
          <p:cNvPr id="69" name="Google Shape;69;p1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Inner Join</a:t>
            </a:r>
            <a:endParaRPr sz="2800">
              <a:solidFill>
                <a:srgbClr val="FF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graphicFrame>
        <p:nvGraphicFramePr>
          <p:cNvPr id="74" name="Google Shape;74;p14"/>
          <p:cNvGraphicFramePr/>
          <p:nvPr/>
        </p:nvGraphicFramePr>
        <p:xfrm>
          <a:off x="952500" y="2201288"/>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B</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C</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A300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33</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bl>
          </a:graphicData>
        </a:graphic>
      </p:graphicFrame>
      <p:graphicFrame>
        <p:nvGraphicFramePr>
          <p:cNvPr id="75" name="Google Shape;75;p14"/>
          <p:cNvGraphicFramePr/>
          <p:nvPr/>
        </p:nvGraphicFramePr>
        <p:xfrm>
          <a:off x="5067300" y="2190750"/>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Y</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A400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bl>
          </a:graphicData>
        </a:graphic>
      </p:graphicFrame>
      <p:sp>
        <p:nvSpPr>
          <p:cNvPr id="76" name="Google Shape;76;p14"/>
          <p:cNvSpPr/>
          <p:nvPr/>
        </p:nvSpPr>
        <p:spPr>
          <a:xfrm>
            <a:off x="1686680" y="1601913"/>
            <a:ext cx="1681800" cy="4764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1</a:t>
            </a:r>
            <a:endParaRPr/>
          </a:p>
        </p:txBody>
      </p:sp>
      <p:sp>
        <p:nvSpPr>
          <p:cNvPr id="77" name="Google Shape;77;p14"/>
          <p:cNvSpPr/>
          <p:nvPr/>
        </p:nvSpPr>
        <p:spPr>
          <a:xfrm>
            <a:off x="5779593" y="1591375"/>
            <a:ext cx="1681800" cy="476400"/>
          </a:xfrm>
          <a:prstGeom prst="roundRect">
            <a:avLst>
              <a:gd fmla="val 16667" name="adj"/>
            </a:avLst>
          </a:prstGeom>
          <a:solidFill>
            <a:srgbClr val="F9CB9C"/>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2</a:t>
            </a:r>
            <a:endParaRPr/>
          </a:p>
        </p:txBody>
      </p:sp>
      <p:sp>
        <p:nvSpPr>
          <p:cNvPr id="78" name="Google Shape;78;p14"/>
          <p:cNvSpPr/>
          <p:nvPr/>
        </p:nvSpPr>
        <p:spPr>
          <a:xfrm>
            <a:off x="3521593" y="4127125"/>
            <a:ext cx="2286000" cy="486000"/>
          </a:xfrm>
          <a:prstGeom prst="roundRect">
            <a:avLst>
              <a:gd fmla="val 16667" name="adj"/>
            </a:avLst>
          </a:prstGeom>
          <a:solidFill>
            <a:srgbClr val="FFFFF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INNER JOIN</a:t>
            </a:r>
            <a:endParaRPr/>
          </a:p>
        </p:txBody>
      </p:sp>
      <p:sp>
        <p:nvSpPr>
          <p:cNvPr id="79" name="Google Shape;79;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Inner Join</a:t>
            </a:r>
            <a:endParaRPr sz="2800">
              <a:solidFill>
                <a:srgbClr val="FF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5"/>
          <p:cNvGraphicFramePr/>
          <p:nvPr/>
        </p:nvGraphicFramePr>
        <p:xfrm>
          <a:off x="952500" y="1395919"/>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B</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C</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A300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33</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bl>
          </a:graphicData>
        </a:graphic>
      </p:graphicFrame>
      <p:graphicFrame>
        <p:nvGraphicFramePr>
          <p:cNvPr id="85" name="Google Shape;85;p15"/>
          <p:cNvGraphicFramePr/>
          <p:nvPr/>
        </p:nvGraphicFramePr>
        <p:xfrm>
          <a:off x="5067300" y="1385381"/>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Y</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A400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bl>
          </a:graphicData>
        </a:graphic>
      </p:graphicFrame>
      <p:sp>
        <p:nvSpPr>
          <p:cNvPr id="86" name="Google Shape;86;p15"/>
          <p:cNvSpPr/>
          <p:nvPr/>
        </p:nvSpPr>
        <p:spPr>
          <a:xfrm>
            <a:off x="1686680" y="796544"/>
            <a:ext cx="1681800" cy="4764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1</a:t>
            </a:r>
            <a:endParaRPr/>
          </a:p>
        </p:txBody>
      </p:sp>
      <p:sp>
        <p:nvSpPr>
          <p:cNvPr id="87" name="Google Shape;87;p15"/>
          <p:cNvSpPr/>
          <p:nvPr/>
        </p:nvSpPr>
        <p:spPr>
          <a:xfrm>
            <a:off x="5779593" y="786006"/>
            <a:ext cx="1681800" cy="476400"/>
          </a:xfrm>
          <a:prstGeom prst="roundRect">
            <a:avLst>
              <a:gd fmla="val 16667" name="adj"/>
            </a:avLst>
          </a:prstGeom>
          <a:solidFill>
            <a:srgbClr val="F9CB9C"/>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2</a:t>
            </a:r>
            <a:endParaRPr/>
          </a:p>
        </p:txBody>
      </p:sp>
      <p:grpSp>
        <p:nvGrpSpPr>
          <p:cNvPr id="88" name="Google Shape;88;p15"/>
          <p:cNvGrpSpPr/>
          <p:nvPr/>
        </p:nvGrpSpPr>
        <p:grpSpPr>
          <a:xfrm>
            <a:off x="917969" y="1372512"/>
            <a:ext cx="5199271" cy="1630200"/>
            <a:chOff x="917969" y="1372512"/>
            <a:chExt cx="5199271" cy="1630200"/>
          </a:xfrm>
        </p:grpSpPr>
        <p:sp>
          <p:nvSpPr>
            <p:cNvPr id="89" name="Google Shape;89;p15"/>
            <p:cNvSpPr/>
            <p:nvPr/>
          </p:nvSpPr>
          <p:spPr>
            <a:xfrm>
              <a:off x="917969" y="1372512"/>
              <a:ext cx="1073700" cy="1630200"/>
            </a:xfrm>
            <a:prstGeom prst="roundRect">
              <a:avLst>
                <a:gd fmla="val 16667" name="adj"/>
              </a:avLst>
            </a:prstGeom>
            <a:noFill/>
            <a:ln cap="flat" cmpd="sng" w="762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5043539" y="1372512"/>
              <a:ext cx="1073700" cy="1630200"/>
            </a:xfrm>
            <a:prstGeom prst="roundRect">
              <a:avLst>
                <a:gd fmla="val 16667" name="adj"/>
              </a:avLst>
            </a:prstGeom>
            <a:noFill/>
            <a:ln cap="flat" cmpd="sng" w="762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91" name="Google Shape;91;p15"/>
          <p:cNvGraphicFramePr/>
          <p:nvPr/>
        </p:nvGraphicFramePr>
        <p:xfrm>
          <a:off x="2075462" y="3682179"/>
          <a:ext cx="3000000" cy="3000000"/>
        </p:xfrm>
        <a:graphic>
          <a:graphicData uri="http://schemas.openxmlformats.org/drawingml/2006/table">
            <a:tbl>
              <a:tblPr>
                <a:noFill/>
                <a:tableStyleId>{EF3091AC-6C43-43A2-B77D-A24B0370BD86}</a:tableStyleId>
              </a:tblPr>
              <a:tblGrid>
                <a:gridCol w="1063400"/>
              </a:tblGrid>
              <a:tr h="3962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E06666"/>
                    </a:solidFill>
                  </a:tcPr>
                </a:tc>
              </a:tr>
              <a:tr h="3962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F4CCCC"/>
                    </a:solidFill>
                  </a:tcPr>
                </a:tc>
              </a:tr>
              <a:tr h="3962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solidFill>
                      <a:srgbClr val="F4CCCC"/>
                    </a:solidFill>
                  </a:tcPr>
                </a:tc>
              </a:tr>
            </a:tbl>
          </a:graphicData>
        </a:graphic>
      </p:graphicFrame>
      <p:graphicFrame>
        <p:nvGraphicFramePr>
          <p:cNvPr id="92" name="Google Shape;92;p15"/>
          <p:cNvGraphicFramePr/>
          <p:nvPr/>
        </p:nvGraphicFramePr>
        <p:xfrm>
          <a:off x="3217451" y="3681168"/>
          <a:ext cx="3000000" cy="3000000"/>
        </p:xfrm>
        <a:graphic>
          <a:graphicData uri="http://schemas.openxmlformats.org/drawingml/2006/table">
            <a:tbl>
              <a:tblPr>
                <a:noFill/>
                <a:tableStyleId>{EF3091AC-6C43-43A2-B77D-A24B0370BD86}</a:tableStyleId>
              </a:tblPr>
              <a:tblGrid>
                <a:gridCol w="1006000"/>
                <a:gridCol w="939825"/>
              </a:tblGrid>
              <a:tr h="396200">
                <a:tc>
                  <a:txBody>
                    <a:bodyPr/>
                    <a:lstStyle/>
                    <a:p>
                      <a:pPr indent="0" lvl="0" marL="0" rtl="0" algn="ctr">
                        <a:spcBef>
                          <a:spcPts val="0"/>
                        </a:spcBef>
                        <a:spcAft>
                          <a:spcPts val="0"/>
                        </a:spcAft>
                        <a:buNone/>
                      </a:pPr>
                      <a:r>
                        <a:rPr lang="en"/>
                        <a:t>B</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C</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r>
              <a:tr h="396200">
                <a:tc>
                  <a:txBody>
                    <a:bodyPr/>
                    <a:lstStyle/>
                    <a:p>
                      <a:pPr indent="0" lvl="0" marL="0" rtl="0" algn="ctr">
                        <a:spcBef>
                          <a:spcPts val="0"/>
                        </a:spcBef>
                        <a:spcAft>
                          <a:spcPts val="0"/>
                        </a:spcAft>
                        <a:buNone/>
                      </a:pPr>
                      <a:r>
                        <a:rPr lang="en"/>
                        <a:t>20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bl>
          </a:graphicData>
        </a:graphic>
      </p:graphicFrame>
      <p:graphicFrame>
        <p:nvGraphicFramePr>
          <p:cNvPr id="93" name="Google Shape;93;p15"/>
          <p:cNvGraphicFramePr/>
          <p:nvPr/>
        </p:nvGraphicFramePr>
        <p:xfrm>
          <a:off x="5242771" y="3681168"/>
          <a:ext cx="3000000" cy="3000000"/>
        </p:xfrm>
        <a:graphic>
          <a:graphicData uri="http://schemas.openxmlformats.org/drawingml/2006/table">
            <a:tbl>
              <a:tblPr>
                <a:noFill/>
                <a:tableStyleId>{EF3091AC-6C43-43A2-B77D-A24B0370BD86}</a:tableStyleId>
              </a:tblPr>
              <a:tblGrid>
                <a:gridCol w="1006000"/>
                <a:gridCol w="939825"/>
              </a:tblGrid>
              <a:tr h="396200">
                <a:tc>
                  <a:txBody>
                    <a:bodyPr/>
                    <a:lstStyle/>
                    <a:p>
                      <a:pPr indent="0" lvl="0" marL="0" rtl="0" algn="ctr">
                        <a:spcBef>
                          <a:spcPts val="0"/>
                        </a:spcBef>
                        <a:spcAft>
                          <a:spcPts val="0"/>
                        </a:spcAft>
                        <a:buNone/>
                      </a:pPr>
                      <a:r>
                        <a:rPr lang="en"/>
                        <a:t>X</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Y</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r>
              <a:tr h="396200">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bl>
          </a:graphicData>
        </a:graphic>
      </p:graphicFrame>
      <p:grpSp>
        <p:nvGrpSpPr>
          <p:cNvPr id="94" name="Google Shape;94;p15"/>
          <p:cNvGrpSpPr/>
          <p:nvPr/>
        </p:nvGrpSpPr>
        <p:grpSpPr>
          <a:xfrm>
            <a:off x="1432759" y="3002712"/>
            <a:ext cx="4147631" cy="674863"/>
            <a:chOff x="1432759" y="3002712"/>
            <a:chExt cx="4147631" cy="674863"/>
          </a:xfrm>
        </p:grpSpPr>
        <p:cxnSp>
          <p:nvCxnSpPr>
            <p:cNvPr id="95" name="Google Shape;95;p15"/>
            <p:cNvCxnSpPr/>
            <p:nvPr/>
          </p:nvCxnSpPr>
          <p:spPr>
            <a:xfrm flipH="1" rot="10800000">
              <a:off x="1636225" y="3335676"/>
              <a:ext cx="3414300" cy="21900"/>
            </a:xfrm>
            <a:prstGeom prst="straightConnector1">
              <a:avLst/>
            </a:prstGeom>
            <a:noFill/>
            <a:ln cap="flat" cmpd="sng" w="28575">
              <a:solidFill>
                <a:srgbClr val="E06666"/>
              </a:solidFill>
              <a:prstDash val="solid"/>
              <a:round/>
              <a:headEnd len="med" w="med" type="none"/>
              <a:tailEnd len="med" w="med" type="none"/>
            </a:ln>
          </p:spPr>
        </p:cxnSp>
        <p:cxnSp>
          <p:nvCxnSpPr>
            <p:cNvPr id="96" name="Google Shape;96;p15"/>
            <p:cNvCxnSpPr/>
            <p:nvPr/>
          </p:nvCxnSpPr>
          <p:spPr>
            <a:xfrm flipH="1" rot="-5400000">
              <a:off x="1365409" y="3081092"/>
              <a:ext cx="355200" cy="220500"/>
            </a:xfrm>
            <a:prstGeom prst="curvedConnector3">
              <a:avLst>
                <a:gd fmla="val 50000" name="adj1"/>
              </a:avLst>
            </a:prstGeom>
            <a:noFill/>
            <a:ln cap="flat" cmpd="sng" w="28575">
              <a:solidFill>
                <a:srgbClr val="E06666"/>
              </a:solidFill>
              <a:prstDash val="solid"/>
              <a:round/>
              <a:headEnd len="med" w="med" type="none"/>
              <a:tailEnd len="med" w="med" type="none"/>
            </a:ln>
          </p:spPr>
        </p:cxnSp>
        <p:cxnSp>
          <p:nvCxnSpPr>
            <p:cNvPr id="97" name="Google Shape;97;p15"/>
            <p:cNvCxnSpPr>
              <a:stCxn id="90" idx="2"/>
            </p:cNvCxnSpPr>
            <p:nvPr/>
          </p:nvCxnSpPr>
          <p:spPr>
            <a:xfrm rot="5400000">
              <a:off x="5143439" y="2898762"/>
              <a:ext cx="333000" cy="540900"/>
            </a:xfrm>
            <a:prstGeom prst="curvedConnector2">
              <a:avLst/>
            </a:prstGeom>
            <a:noFill/>
            <a:ln cap="flat" cmpd="sng" w="28575">
              <a:solidFill>
                <a:srgbClr val="E06666"/>
              </a:solidFill>
              <a:prstDash val="solid"/>
              <a:round/>
              <a:headEnd len="med" w="med" type="none"/>
              <a:tailEnd len="med" w="med" type="none"/>
            </a:ln>
          </p:spPr>
        </p:cxnSp>
        <p:cxnSp>
          <p:nvCxnSpPr>
            <p:cNvPr id="98" name="Google Shape;98;p15"/>
            <p:cNvCxnSpPr/>
            <p:nvPr/>
          </p:nvCxnSpPr>
          <p:spPr>
            <a:xfrm>
              <a:off x="2524625" y="3357775"/>
              <a:ext cx="11100" cy="319800"/>
            </a:xfrm>
            <a:prstGeom prst="straightConnector1">
              <a:avLst/>
            </a:prstGeom>
            <a:noFill/>
            <a:ln cap="flat" cmpd="sng" w="28575">
              <a:solidFill>
                <a:srgbClr val="E06666"/>
              </a:solidFill>
              <a:prstDash val="solid"/>
              <a:round/>
              <a:headEnd len="med" w="med"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2604073" y="1541872"/>
            <a:ext cx="3935856" cy="2059765"/>
          </a:xfrm>
          <a:prstGeom prst="rect">
            <a:avLst/>
          </a:prstGeom>
          <a:noFill/>
          <a:ln>
            <a:noFill/>
          </a:ln>
        </p:spPr>
      </p:pic>
      <p:sp>
        <p:nvSpPr>
          <p:cNvPr id="104" name="Google Shape;104;p16"/>
          <p:cNvSpPr/>
          <p:nvPr/>
        </p:nvSpPr>
        <p:spPr>
          <a:xfrm>
            <a:off x="4621224" y="3517525"/>
            <a:ext cx="2286000" cy="486000"/>
          </a:xfrm>
          <a:prstGeom prst="roundRect">
            <a:avLst>
              <a:gd fmla="val 16667" name="adj"/>
            </a:avLst>
          </a:prstGeom>
          <a:solidFill>
            <a:srgbClr val="FFFFF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LEFT OUTER JOIN</a:t>
            </a:r>
            <a:endParaRPr/>
          </a:p>
        </p:txBody>
      </p:sp>
      <p:sp>
        <p:nvSpPr>
          <p:cNvPr id="105" name="Google Shape;105;p16"/>
          <p:cNvSpPr/>
          <p:nvPr/>
        </p:nvSpPr>
        <p:spPr>
          <a:xfrm>
            <a:off x="2199893" y="3504800"/>
            <a:ext cx="2286000" cy="486000"/>
          </a:xfrm>
          <a:prstGeom prst="roundRect">
            <a:avLst>
              <a:gd fmla="val 16667" name="adj"/>
            </a:avLst>
          </a:prstGeom>
          <a:solidFill>
            <a:srgbClr val="FFFFF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LEFT JOIN</a:t>
            </a:r>
            <a:endParaRPr/>
          </a:p>
        </p:txBody>
      </p:sp>
      <p:sp>
        <p:nvSpPr>
          <p:cNvPr id="106" name="Google Shape;106;p16"/>
          <p:cNvSpPr/>
          <p:nvPr/>
        </p:nvSpPr>
        <p:spPr>
          <a:xfrm>
            <a:off x="2205586" y="2339852"/>
            <a:ext cx="1082400" cy="463800"/>
          </a:xfrm>
          <a:prstGeom prst="roundRect">
            <a:avLst>
              <a:gd fmla="val 16667" name="adj"/>
            </a:avLst>
          </a:prstGeom>
          <a:solidFill>
            <a:srgbClr val="F9CB9C"/>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1</a:t>
            </a:r>
            <a:endParaRPr/>
          </a:p>
        </p:txBody>
      </p:sp>
      <p:sp>
        <p:nvSpPr>
          <p:cNvPr id="107" name="Google Shape;107;p16"/>
          <p:cNvSpPr/>
          <p:nvPr/>
        </p:nvSpPr>
        <p:spPr>
          <a:xfrm>
            <a:off x="5810461" y="2339852"/>
            <a:ext cx="1082400" cy="463800"/>
          </a:xfrm>
          <a:prstGeom prst="roundRect">
            <a:avLst>
              <a:gd fmla="val 16667" name="adj"/>
            </a:avLst>
          </a:prstGeom>
          <a:solidFill>
            <a:srgbClr val="F9CB9C"/>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2</a:t>
            </a:r>
            <a:endParaRPr/>
          </a:p>
        </p:txBody>
      </p:sp>
      <p:sp>
        <p:nvSpPr>
          <p:cNvPr id="108" name="Google Shape;108;p16"/>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Left Join</a:t>
            </a:r>
            <a:endParaRPr sz="2800">
              <a:solidFill>
                <a:srgbClr val="FF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aphicFrame>
        <p:nvGraphicFramePr>
          <p:cNvPr id="113" name="Google Shape;113;p17"/>
          <p:cNvGraphicFramePr/>
          <p:nvPr/>
        </p:nvGraphicFramePr>
        <p:xfrm>
          <a:off x="952500" y="2201288"/>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B</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C</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A300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c>
                  <a:txBody>
                    <a:bodyPr/>
                    <a:lstStyle/>
                    <a:p>
                      <a:pPr indent="0" lvl="0" marL="0" rtl="0" algn="ctr">
                        <a:spcBef>
                          <a:spcPts val="0"/>
                        </a:spcBef>
                        <a:spcAft>
                          <a:spcPts val="0"/>
                        </a:spcAft>
                        <a:buNone/>
                      </a:pPr>
                      <a:r>
                        <a:rPr lang="en"/>
                        <a:t>33</a:t>
                      </a:r>
                      <a:endParaRPr/>
                    </a:p>
                  </a:txBody>
                  <a:tcPr marT="91425" marB="91425" marR="91425" marL="91425">
                    <a:lnL cap="flat" cmpd="sng" w="28575">
                      <a:solidFill>
                        <a:srgbClr val="76A5AF"/>
                      </a:solidFill>
                      <a:prstDash val="solid"/>
                      <a:round/>
                      <a:headEnd len="sm" w="sm" type="none"/>
                      <a:tailEnd len="sm" w="sm" type="none"/>
                    </a:lnL>
                    <a:lnR cap="flat" cmpd="sng" w="28575">
                      <a:solidFill>
                        <a:srgbClr val="76A5AF"/>
                      </a:solidFill>
                      <a:prstDash val="solid"/>
                      <a:round/>
                      <a:headEnd len="sm" w="sm" type="none"/>
                      <a:tailEnd len="sm" w="sm" type="none"/>
                    </a:lnR>
                    <a:lnT cap="flat" cmpd="sng" w="28575">
                      <a:solidFill>
                        <a:srgbClr val="76A5AF"/>
                      </a:solidFill>
                      <a:prstDash val="solid"/>
                      <a:round/>
                      <a:headEnd len="sm" w="sm" type="none"/>
                      <a:tailEnd len="sm" w="sm" type="none"/>
                    </a:lnT>
                    <a:lnB cap="flat" cmpd="sng" w="28575">
                      <a:solidFill>
                        <a:srgbClr val="76A5AF"/>
                      </a:solidFill>
                      <a:prstDash val="solid"/>
                      <a:round/>
                      <a:headEnd len="sm" w="sm" type="none"/>
                      <a:tailEnd len="sm" w="sm" type="none"/>
                    </a:lnB>
                  </a:tcPr>
                </a:tc>
              </a:tr>
            </a:tbl>
          </a:graphicData>
        </a:graphic>
      </p:graphicFrame>
      <p:graphicFrame>
        <p:nvGraphicFramePr>
          <p:cNvPr id="114" name="Google Shape;114;p17"/>
          <p:cNvGraphicFramePr/>
          <p:nvPr/>
        </p:nvGraphicFramePr>
        <p:xfrm>
          <a:off x="5067300" y="2190750"/>
          <a:ext cx="3000000" cy="3000000"/>
        </p:xfrm>
        <a:graphic>
          <a:graphicData uri="http://schemas.openxmlformats.org/drawingml/2006/table">
            <a:tbl>
              <a:tblPr>
                <a:noFill/>
                <a:tableStyleId>{EF3091AC-6C43-43A2-B77D-A24B0370BD86}</a:tableStyleId>
              </a:tblPr>
              <a:tblGrid>
                <a:gridCol w="1028200"/>
                <a:gridCol w="1028200"/>
                <a:gridCol w="1028200"/>
              </a:tblGrid>
              <a:tr h="381000">
                <a:tc>
                  <a:txBody>
                    <a:bodyPr/>
                    <a:lstStyle/>
                    <a:p>
                      <a:pPr indent="0" lvl="0" marL="0" rtl="0" algn="ctr">
                        <a:spcBef>
                          <a:spcPts val="0"/>
                        </a:spcBef>
                        <a:spcAft>
                          <a:spcPts val="0"/>
                        </a:spcAft>
                        <a:buNone/>
                      </a:pPr>
                      <a:r>
                        <a:rPr lang="en"/>
                        <a:t>A</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a:t>Y</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None/>
                      </a:pPr>
                      <a:r>
                        <a:rPr lang="en"/>
                        <a:t>A100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A400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A200</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28575">
                      <a:solidFill>
                        <a:srgbClr val="E69138"/>
                      </a:solidFill>
                      <a:prstDash val="solid"/>
                      <a:round/>
                      <a:headEnd len="sm" w="sm" type="none"/>
                      <a:tailEnd len="sm" w="sm" type="none"/>
                    </a:lnL>
                    <a:lnR cap="flat" cmpd="sng" w="28575">
                      <a:solidFill>
                        <a:srgbClr val="E69138"/>
                      </a:solidFill>
                      <a:prstDash val="solid"/>
                      <a:round/>
                      <a:headEnd len="sm" w="sm" type="none"/>
                      <a:tailEnd len="sm" w="sm" type="none"/>
                    </a:lnR>
                    <a:lnT cap="flat" cmpd="sng" w="28575">
                      <a:solidFill>
                        <a:srgbClr val="E69138"/>
                      </a:solidFill>
                      <a:prstDash val="solid"/>
                      <a:round/>
                      <a:headEnd len="sm" w="sm" type="none"/>
                      <a:tailEnd len="sm" w="sm" type="none"/>
                    </a:lnT>
                    <a:lnB cap="flat" cmpd="sng" w="28575">
                      <a:solidFill>
                        <a:srgbClr val="E69138"/>
                      </a:solidFill>
                      <a:prstDash val="solid"/>
                      <a:round/>
                      <a:headEnd len="sm" w="sm" type="none"/>
                      <a:tailEnd len="sm" w="sm" type="none"/>
                    </a:lnB>
                  </a:tcPr>
                </a:tc>
              </a:tr>
            </a:tbl>
          </a:graphicData>
        </a:graphic>
      </p:graphicFrame>
      <p:sp>
        <p:nvSpPr>
          <p:cNvPr id="115" name="Google Shape;115;p17"/>
          <p:cNvSpPr/>
          <p:nvPr/>
        </p:nvSpPr>
        <p:spPr>
          <a:xfrm>
            <a:off x="1686680" y="1601913"/>
            <a:ext cx="1681800" cy="4764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1</a:t>
            </a:r>
            <a:endParaRPr/>
          </a:p>
        </p:txBody>
      </p:sp>
      <p:sp>
        <p:nvSpPr>
          <p:cNvPr id="116" name="Google Shape;116;p17"/>
          <p:cNvSpPr/>
          <p:nvPr/>
        </p:nvSpPr>
        <p:spPr>
          <a:xfrm>
            <a:off x="5779593" y="1591375"/>
            <a:ext cx="1681800" cy="476400"/>
          </a:xfrm>
          <a:prstGeom prst="roundRect">
            <a:avLst>
              <a:gd fmla="val 16667" name="adj"/>
            </a:avLst>
          </a:prstGeom>
          <a:solidFill>
            <a:srgbClr val="F9CB9C"/>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2</a:t>
            </a:r>
            <a:endParaRPr/>
          </a:p>
        </p:txBody>
      </p:sp>
      <p:sp>
        <p:nvSpPr>
          <p:cNvPr id="117" name="Google Shape;117;p17"/>
          <p:cNvSpPr/>
          <p:nvPr/>
        </p:nvSpPr>
        <p:spPr>
          <a:xfrm>
            <a:off x="3521593" y="4127125"/>
            <a:ext cx="2286000" cy="486000"/>
          </a:xfrm>
          <a:prstGeom prst="roundRect">
            <a:avLst>
              <a:gd fmla="val 16667" name="adj"/>
            </a:avLst>
          </a:prstGeom>
          <a:solidFill>
            <a:srgbClr val="FFFFF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LEFT </a:t>
            </a:r>
            <a:r>
              <a:rPr lang="en"/>
              <a:t>JOIN</a:t>
            </a:r>
            <a:endParaRPr/>
          </a:p>
        </p:txBody>
      </p:sp>
      <p:sp>
        <p:nvSpPr>
          <p:cNvPr id="118" name="Google Shape;118;p17"/>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Left Join</a:t>
            </a:r>
            <a:endParaRPr sz="2800">
              <a:solidFill>
                <a:srgbClr val="FF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pera Template">
  <a:themeElements>
    <a:clrScheme name="Opera Template 13">
      <a:dk1>
        <a:srgbClr val="000000"/>
      </a:dk1>
      <a:lt1>
        <a:srgbClr val="FFFFFF"/>
      </a:lt1>
      <a:dk2>
        <a:srgbClr val="143C8D"/>
      </a:dk2>
      <a:lt2>
        <a:srgbClr val="555555"/>
      </a:lt2>
      <a:accent1>
        <a:srgbClr val="8BAEDD"/>
      </a:accent1>
      <a:accent2>
        <a:srgbClr val="FF6804"/>
      </a:accent2>
      <a:accent3>
        <a:srgbClr val="FFFFFF"/>
      </a:accent3>
      <a:accent4>
        <a:srgbClr val="000000"/>
      </a:accent4>
      <a:accent5>
        <a:srgbClr val="C4D3EB"/>
      </a:accent5>
      <a:accent6>
        <a:srgbClr val="E75E03"/>
      </a:accent6>
      <a:hlink>
        <a:srgbClr val="221CD4"/>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