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niruddha Bhandar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1-18T08:53:29.418">
    <p:pos x="6000" y="0"/>
    <p:text>Also called as Broadcast join.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g10ea4b169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g10ea4b169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ea4b16976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ea4b16976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A mapreduce local task is created in the Hadoop local mode.</a:t>
            </a:r>
            <a:endParaRPr sz="15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ea4b16976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ea4b16976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This reads the smaller of the two tables to be joined and…</a:t>
            </a:r>
            <a:endParaRPr sz="15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ea4b16976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ea4b16976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Creates a hash table file for it.</a:t>
            </a:r>
            <a:endParaRPr sz="15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ea4b16976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ea4b16976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This hash table file is uploaded to hadoop distributed cache provided by mapreduce to cache the data. Once that is done…</a:t>
            </a:r>
            <a:endParaRPr sz="15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ea4b16976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ea4b16976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distributed cache copies the hash file to the local disk on each of the mapper </a:t>
            </a:r>
            <a:r>
              <a:rPr lang="en" sz="1500"/>
              <a:t>involved</a:t>
            </a:r>
            <a:r>
              <a:rPr lang="en" sz="1500"/>
              <a:t> in the join task. So each mapper has the entire smaller file data available to them.</a:t>
            </a:r>
            <a:endParaRPr sz="15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ea4b16976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ea4b16976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Then, all the mappers continue to read the big table records, as they did originally and also load the small table records from local disk to their memory and perform the join operation.</a:t>
            </a:r>
            <a:endParaRPr sz="15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ea4b16976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ea4b16976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And finally the result is returned. So, a major advantage in  map-side join is that the entire join operation is completed in the map </a:t>
            </a:r>
            <a:r>
              <a:rPr lang="en" sz="1500"/>
              <a:t>phase</a:t>
            </a:r>
            <a:r>
              <a:rPr lang="en" sz="1500"/>
              <a:t> itself without having to shuffle the data to the reducers.</a:t>
            </a:r>
            <a:endParaRPr sz="15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f02aa732f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f02aa732f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gea4285559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gea4285559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task of joining two tables in divided into two smaller tasks of…</a:t>
            </a:r>
            <a:endParaRPr sz="15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10ea4b1697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10ea4b1697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Reading the two tables.</a:t>
            </a:r>
            <a:endParaRPr sz="15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0ea4b1697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0ea4b1697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This is done by the mappers that read the data from the tables. The mappers create the key value pairs. The key in this case will be the column on which the join is being performed and the value will the the rest of the columns. Once that is done…</a:t>
            </a:r>
            <a:endParaRPr sz="15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ea4b1697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ea4b1697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data is shuffled and sorted before…</a:t>
            </a:r>
            <a:endParaRPr sz="15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ea4b16976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ea4b16976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Reaching the reducer which</a:t>
            </a:r>
            <a:r>
              <a:rPr lang="en" sz="1500"/>
              <a:t> then joins the two tables based on the keys and…</a:t>
            </a:r>
            <a:endParaRPr sz="15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ea4b1697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ea4b1697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The output is returned.</a:t>
            </a:r>
            <a:endParaRPr sz="15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ea4b1697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ea4b1697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Hive has a concept of map-side join which allows the entire mapreduce task of joins to be executed in the map-phase itself. </a:t>
            </a:r>
            <a:endParaRPr sz="15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ea4b16976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ea4b16976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So, in the map-side join, when a join task is submitted, first…</a:t>
            </a:r>
            <a:endParaRPr sz="15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FFFFFF"/>
        </a:solidFill>
      </p:bgPr>
    </p:bg>
    <p:spTree>
      <p:nvGrpSpPr>
        <p:cNvPr id="9" name="Shape 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0" name="Shape 10"/>
        <p:cNvGrpSpPr/>
        <p:nvPr/>
      </p:nvGrpSpPr>
      <p:grpSpPr>
        <a:xfrm>
          <a:off x="0" y="0"/>
          <a:ext cx="0" cy="0"/>
          <a:chOff x="0" y="0"/>
          <a:chExt cx="0" cy="0"/>
        </a:xfrm>
      </p:grpSpPr>
      <p:sp>
        <p:nvSpPr>
          <p:cNvPr id="11" name="Google Shape;11;p3"/>
          <p:cNvSpPr txBox="1"/>
          <p:nvPr>
            <p:ph type="title"/>
          </p:nvPr>
        </p:nvSpPr>
        <p:spPr>
          <a:xfrm>
            <a:off x="152402" y="232151"/>
            <a:ext cx="7348800" cy="186900"/>
          </a:xfrm>
          <a:prstGeom prst="rect">
            <a:avLst/>
          </a:prstGeom>
          <a:noFill/>
          <a:ln>
            <a:noFill/>
          </a:ln>
        </p:spPr>
        <p:txBody>
          <a:bodyPr anchorCtr="0" anchor="b"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12" name="Google Shape;12;p3"/>
          <p:cNvSpPr txBox="1"/>
          <p:nvPr>
            <p:ph idx="1" type="body"/>
          </p:nvPr>
        </p:nvSpPr>
        <p:spPr>
          <a:xfrm>
            <a:off x="152402" y="524011"/>
            <a:ext cx="8818500" cy="161700"/>
          </a:xfrm>
          <a:prstGeom prst="rect">
            <a:avLst/>
          </a:prstGeom>
          <a:noFill/>
          <a:ln>
            <a:noFill/>
          </a:ln>
        </p:spPr>
        <p:txBody>
          <a:bodyPr anchorCtr="0" anchor="t" bIns="0" lIns="0" spcFirstLastPara="1" rIns="0" wrap="square" tIns="0">
            <a:noAutofit/>
          </a:bodyPr>
          <a:lstStyle>
            <a:lvl1pPr indent="-228600" lvl="0" marL="457200" rtl="0" algn="l">
              <a:spcBef>
                <a:spcPts val="400"/>
              </a:spcBef>
              <a:spcAft>
                <a:spcPts val="0"/>
              </a:spcAft>
              <a:buSzPts val="1400"/>
              <a:buNone/>
              <a:defRPr i="1" sz="1200">
                <a:solidFill>
                  <a:srgbClr val="3F3F3F"/>
                </a:solidFill>
                <a:latin typeface="Calibri"/>
                <a:ea typeface="Calibri"/>
                <a:cs typeface="Calibri"/>
                <a:sym typeface="Calibri"/>
              </a:defRPr>
            </a:lvl1pPr>
            <a:lvl2pPr indent="-330200" lvl="1" marL="914400" rtl="0" algn="l">
              <a:spcBef>
                <a:spcPts val="500"/>
              </a:spcBef>
              <a:spcAft>
                <a:spcPts val="0"/>
              </a:spcAft>
              <a:buSzPts val="1600"/>
              <a:buChar char="○"/>
              <a:defRPr/>
            </a:lvl2pPr>
            <a:lvl3pPr indent="-330200" lvl="2" marL="1371600" rtl="0" algn="l">
              <a:spcBef>
                <a:spcPts val="500"/>
              </a:spcBef>
              <a:spcAft>
                <a:spcPts val="0"/>
              </a:spcAft>
              <a:buSzPts val="1600"/>
              <a:buChar char="■"/>
              <a:defRPr/>
            </a:lvl3pPr>
            <a:lvl4pPr indent="-330200" lvl="3" marL="1828800" rtl="0" algn="l">
              <a:spcBef>
                <a:spcPts val="500"/>
              </a:spcBef>
              <a:spcAft>
                <a:spcPts val="0"/>
              </a:spcAft>
              <a:buSzPts val="1600"/>
              <a:buChar char="●"/>
              <a:defRPr/>
            </a:lvl4pPr>
            <a:lvl5pPr indent="-330200" lvl="4" marL="2286000" rtl="0" algn="l">
              <a:spcBef>
                <a:spcPts val="500"/>
              </a:spcBef>
              <a:spcAft>
                <a:spcPts val="0"/>
              </a:spcAft>
              <a:buSzPts val="1600"/>
              <a:buChar char="○"/>
              <a:defRPr/>
            </a:lvl5pPr>
            <a:lvl6pPr indent="-330200" lvl="5" marL="2743200" rtl="0" algn="l">
              <a:spcBef>
                <a:spcPts val="500"/>
              </a:spcBef>
              <a:spcAft>
                <a:spcPts val="0"/>
              </a:spcAft>
              <a:buSzPts val="1600"/>
              <a:buChar char="■"/>
              <a:defRPr/>
            </a:lvl6pPr>
            <a:lvl7pPr indent="-330200" lvl="6" marL="3200400" rtl="0" algn="l">
              <a:spcBef>
                <a:spcPts val="500"/>
              </a:spcBef>
              <a:spcAft>
                <a:spcPts val="0"/>
              </a:spcAft>
              <a:buSzPts val="1600"/>
              <a:buChar char="●"/>
              <a:defRPr/>
            </a:lvl7pPr>
            <a:lvl8pPr indent="-330200" lvl="7" marL="3657600" rtl="0" algn="l">
              <a:spcBef>
                <a:spcPts val="500"/>
              </a:spcBef>
              <a:spcAft>
                <a:spcPts val="0"/>
              </a:spcAft>
              <a:buSzPts val="1600"/>
              <a:buChar char="○"/>
              <a:defRPr/>
            </a:lvl8pPr>
            <a:lvl9pPr indent="-330200" lvl="8" marL="4114800" rtl="0" algn="l">
              <a:spcBef>
                <a:spcPts val="500"/>
              </a:spcBef>
              <a:spcAft>
                <a:spcPts val="0"/>
              </a:spcAft>
              <a:buSzPts val="16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 name="Shape 13"/>
        <p:cNvGrpSpPr/>
        <p:nvPr/>
      </p:nvGrpSpPr>
      <p:grpSpPr>
        <a:xfrm>
          <a:off x="0" y="0"/>
          <a:ext cx="0" cy="0"/>
          <a:chOff x="0" y="0"/>
          <a:chExt cx="0" cy="0"/>
        </a:xfrm>
      </p:grpSpPr>
      <p:sp>
        <p:nvSpPr>
          <p:cNvPr id="14" name="Google Shape;14;p4"/>
          <p:cNvSpPr txBox="1"/>
          <p:nvPr>
            <p:ph type="title"/>
          </p:nvPr>
        </p:nvSpPr>
        <p:spPr>
          <a:xfrm>
            <a:off x="152402" y="232151"/>
            <a:ext cx="7348800" cy="186900"/>
          </a:xfrm>
          <a:prstGeom prst="rect">
            <a:avLst/>
          </a:prstGeom>
          <a:noFill/>
          <a:ln>
            <a:noFill/>
          </a:ln>
        </p:spPr>
        <p:txBody>
          <a:bodyPr anchorCtr="0" anchor="b"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16" name="Shape 16"/>
        <p:cNvGrpSpPr/>
        <p:nvPr/>
      </p:nvGrpSpPr>
      <p:grpSpPr>
        <a:xfrm>
          <a:off x="0" y="0"/>
          <a:ext cx="0" cy="0"/>
          <a:chOff x="0" y="0"/>
          <a:chExt cx="0" cy="0"/>
        </a:xfrm>
      </p:grpSpPr>
      <p:sp>
        <p:nvSpPr>
          <p:cNvPr id="17" name="Google Shape;17;p6"/>
          <p:cNvSpPr txBox="1"/>
          <p:nvPr>
            <p:ph idx="12" type="sldNum"/>
          </p:nvPr>
        </p:nvSpPr>
        <p:spPr>
          <a:xfrm>
            <a:off x="8459915"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grpSp>
        <p:nvGrpSpPr>
          <p:cNvPr id="18" name="Google Shape;18;p6"/>
          <p:cNvGrpSpPr/>
          <p:nvPr/>
        </p:nvGrpSpPr>
        <p:grpSpPr>
          <a:xfrm>
            <a:off x="266702" y="3638550"/>
            <a:ext cx="7038642" cy="0"/>
            <a:chOff x="241" y="512"/>
            <a:chExt cx="5591" cy="0"/>
          </a:xfrm>
        </p:grpSpPr>
        <p:sp>
          <p:nvSpPr>
            <p:cNvPr id="19" name="Google Shape;19;p6"/>
            <p:cNvSpPr/>
            <p:nvPr/>
          </p:nvSpPr>
          <p:spPr>
            <a:xfrm>
              <a:off x="241" y="512"/>
              <a:ext cx="3900" cy="0"/>
            </a:xfrm>
            <a:prstGeom prst="rect">
              <a:avLst/>
            </a:prstGeom>
            <a:solidFill>
              <a:srgbClr val="143C8D"/>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b="1" i="0" sz="1200" u="none" cap="none" strike="noStrike">
                <a:solidFill>
                  <a:srgbClr val="FFFFFF"/>
                </a:solidFill>
                <a:latin typeface="Calibri"/>
                <a:ea typeface="Calibri"/>
                <a:cs typeface="Calibri"/>
                <a:sym typeface="Calibri"/>
              </a:endParaRPr>
            </a:p>
          </p:txBody>
        </p:sp>
        <p:sp>
          <p:nvSpPr>
            <p:cNvPr id="20" name="Google Shape;20;p6"/>
            <p:cNvSpPr/>
            <p:nvPr/>
          </p:nvSpPr>
          <p:spPr>
            <a:xfrm>
              <a:off x="4032" y="512"/>
              <a:ext cx="1800" cy="0"/>
            </a:xfrm>
            <a:prstGeom prst="rect">
              <a:avLst/>
            </a:prstGeom>
            <a:gradFill>
              <a:gsLst>
                <a:gs pos="0">
                  <a:srgbClr val="2A4590"/>
                </a:gs>
                <a:gs pos="100000">
                  <a:srgbClr val="143C8D">
                    <a:alpha val="0"/>
                  </a:srgbClr>
                </a:gs>
              </a:gsLst>
              <a:lin ang="0" scaled="0"/>
            </a:gra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b="1" i="0" sz="1200" u="none" cap="none" strike="noStrike">
                <a:solidFill>
                  <a:srgbClr val="FFFFFF"/>
                </a:solidFill>
                <a:latin typeface="Calibri"/>
                <a:ea typeface="Calibri"/>
                <a:cs typeface="Calibri"/>
                <a:sym typeface="Calibri"/>
              </a:endParaRPr>
            </a:p>
          </p:txBody>
        </p:sp>
      </p:grpSp>
      <p:sp>
        <p:nvSpPr>
          <p:cNvPr id="21" name="Google Shape;21;p6"/>
          <p:cNvSpPr txBox="1"/>
          <p:nvPr/>
        </p:nvSpPr>
        <p:spPr>
          <a:xfrm>
            <a:off x="209815" y="3303588"/>
            <a:ext cx="6452700" cy="3324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None/>
            </a:pPr>
            <a:r>
              <a:t/>
            </a:r>
            <a:endParaRPr b="1" sz="2400">
              <a:solidFill>
                <a:srgbClr val="002060"/>
              </a:solidFill>
              <a:latin typeface="Calibri"/>
              <a:ea typeface="Calibri"/>
              <a:cs typeface="Calibri"/>
              <a:sym typeface="Calibri"/>
            </a:endParaRPr>
          </a:p>
        </p:txBody>
      </p:sp>
      <p:sp>
        <p:nvSpPr>
          <p:cNvPr id="22" name="Google Shape;22;p6"/>
          <p:cNvSpPr txBox="1"/>
          <p:nvPr/>
        </p:nvSpPr>
        <p:spPr>
          <a:xfrm>
            <a:off x="209815" y="3733800"/>
            <a:ext cx="6452700" cy="2889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None/>
            </a:pPr>
            <a:r>
              <a:t/>
            </a:r>
            <a:endParaRPr b="1" i="1" sz="2100">
              <a:solidFill>
                <a:srgbClr val="00206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 name="Google Shape;25;p7"/>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TITLE_2">
    <p:bg>
      <p:bgPr>
        <a:solidFill>
          <a:srgbClr val="FFFFFF"/>
        </a:solidFill>
      </p:bgPr>
    </p:bg>
    <p:spTree>
      <p:nvGrpSpPr>
        <p:cNvPr id="26" name="Shape 26"/>
        <p:cNvGrpSpPr/>
        <p:nvPr/>
      </p:nvGrpSpPr>
      <p:grpSpPr>
        <a:xfrm>
          <a:off x="0" y="0"/>
          <a:ext cx="0" cy="0"/>
          <a:chOff x="0" y="0"/>
          <a:chExt cx="0" cy="0"/>
        </a:xfrm>
      </p:grpSpPr>
      <p:grpSp>
        <p:nvGrpSpPr>
          <p:cNvPr id="27" name="Google Shape;27;p8"/>
          <p:cNvGrpSpPr/>
          <p:nvPr/>
        </p:nvGrpSpPr>
        <p:grpSpPr>
          <a:xfrm>
            <a:off x="246186" y="2728913"/>
            <a:ext cx="6497208" cy="0"/>
            <a:chOff x="241" y="512"/>
            <a:chExt cx="5591" cy="0"/>
          </a:xfrm>
        </p:grpSpPr>
        <p:sp>
          <p:nvSpPr>
            <p:cNvPr id="28" name="Google Shape;28;p8"/>
            <p:cNvSpPr/>
            <p:nvPr/>
          </p:nvSpPr>
          <p:spPr>
            <a:xfrm>
              <a:off x="241" y="512"/>
              <a:ext cx="3900" cy="0"/>
            </a:xfrm>
            <a:prstGeom prst="rect">
              <a:avLst/>
            </a:prstGeom>
            <a:solidFill>
              <a:srgbClr val="143C8D"/>
            </a:solidFill>
            <a:ln>
              <a:noFill/>
            </a:ln>
          </p:spPr>
          <p:txBody>
            <a:bodyPr anchorCtr="0" anchor="ctr" bIns="39550" lIns="39550" spcFirstLastPara="1" rIns="39550" wrap="square" tIns="39550">
              <a:noAutofit/>
            </a:bodyPr>
            <a:lstStyle/>
            <a:p>
              <a:pPr indent="0" lvl="0" marL="0" marR="0" rtl="0" algn="ctr">
                <a:spcBef>
                  <a:spcPts val="0"/>
                </a:spcBef>
                <a:spcAft>
                  <a:spcPts val="0"/>
                </a:spcAft>
                <a:buNone/>
              </a:pPr>
              <a:r>
                <a:t/>
              </a:r>
              <a:endParaRPr b="1" i="0" sz="1000" u="none" cap="none" strike="noStrike">
                <a:solidFill>
                  <a:schemeClr val="lt1"/>
                </a:solidFill>
                <a:latin typeface="Calibri"/>
                <a:ea typeface="Calibri"/>
                <a:cs typeface="Calibri"/>
                <a:sym typeface="Calibri"/>
              </a:endParaRPr>
            </a:p>
          </p:txBody>
        </p:sp>
        <p:sp>
          <p:nvSpPr>
            <p:cNvPr id="29" name="Google Shape;29;p8"/>
            <p:cNvSpPr/>
            <p:nvPr/>
          </p:nvSpPr>
          <p:spPr>
            <a:xfrm>
              <a:off x="4032" y="512"/>
              <a:ext cx="1800" cy="0"/>
            </a:xfrm>
            <a:prstGeom prst="rect">
              <a:avLst/>
            </a:prstGeom>
            <a:gradFill>
              <a:gsLst>
                <a:gs pos="0">
                  <a:srgbClr val="2A4590"/>
                </a:gs>
                <a:gs pos="100000">
                  <a:srgbClr val="143C8D">
                    <a:alpha val="0"/>
                  </a:srgbClr>
                </a:gs>
              </a:gsLst>
              <a:lin ang="0" scaled="0"/>
            </a:gradFill>
            <a:ln>
              <a:noFill/>
            </a:ln>
          </p:spPr>
          <p:txBody>
            <a:bodyPr anchorCtr="0" anchor="ctr" bIns="39550" lIns="39550" spcFirstLastPara="1" rIns="39550" wrap="square" tIns="39550">
              <a:noAutofit/>
            </a:bodyPr>
            <a:lstStyle/>
            <a:p>
              <a:pPr indent="0" lvl="0" marL="0" marR="0" rtl="0" algn="ctr">
                <a:spcBef>
                  <a:spcPts val="0"/>
                </a:spcBef>
                <a:spcAft>
                  <a:spcPts val="0"/>
                </a:spcAft>
                <a:buNone/>
              </a:pPr>
              <a:r>
                <a:t/>
              </a:r>
              <a:endParaRPr b="1" i="0" sz="1000" u="none" cap="none" strike="noStrike">
                <a:solidFill>
                  <a:schemeClr val="lt1"/>
                </a:solidFill>
                <a:latin typeface="Calibri"/>
                <a:ea typeface="Calibri"/>
                <a:cs typeface="Calibri"/>
                <a:sym typeface="Calibri"/>
              </a:endParaRPr>
            </a:p>
          </p:txBody>
        </p:sp>
      </p:grpSp>
      <p:pic>
        <p:nvPicPr>
          <p:cNvPr id="30" name="Google Shape;30;p8"/>
          <p:cNvPicPr preferRelativeResize="0"/>
          <p:nvPr/>
        </p:nvPicPr>
        <p:blipFill>
          <a:blip r:embed="rId2">
            <a:alphaModFix/>
          </a:blip>
          <a:stretch>
            <a:fillRect/>
          </a:stretch>
        </p:blipFill>
        <p:spPr>
          <a:xfrm>
            <a:off x="6522075" y="4399025"/>
            <a:ext cx="1666700" cy="5240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10" Type="http://schemas.openxmlformats.org/officeDocument/2006/relationships/theme" Target="../theme/theme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152400" y="581383"/>
            <a:ext cx="6994342" cy="3934317"/>
          </a:xfrm>
          <a:prstGeom prst="rect">
            <a:avLst/>
          </a:prstGeom>
          <a:noFill/>
          <a:ln>
            <a:noFill/>
          </a:ln>
        </p:spPr>
      </p:pic>
      <p:pic>
        <p:nvPicPr>
          <p:cNvPr id="7" name="Google Shape;7;p1"/>
          <p:cNvPicPr preferRelativeResize="0"/>
          <p:nvPr/>
        </p:nvPicPr>
        <p:blipFill rotWithShape="1">
          <a:blip r:embed="rId2">
            <a:alphaModFix/>
          </a:blip>
          <a:srcRect b="9280" l="0" r="0" t="0"/>
          <a:stretch/>
        </p:blipFill>
        <p:spPr>
          <a:xfrm>
            <a:off x="7477300" y="4668100"/>
            <a:ext cx="1666700" cy="475400"/>
          </a:xfrm>
          <a:prstGeom prst="rect">
            <a:avLst/>
          </a:prstGeom>
          <a:noFill/>
          <a:ln>
            <a:noFill/>
          </a:ln>
        </p:spPr>
      </p:pic>
      <p:sp>
        <p:nvSpPr>
          <p:cNvPr id="8" name="Google Shape;8;p1"/>
          <p:cNvSpPr txBox="1"/>
          <p:nvPr/>
        </p:nvSpPr>
        <p:spPr>
          <a:xfrm>
            <a:off x="1512" y="239383"/>
            <a:ext cx="7578300" cy="1896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None/>
            </a:pPr>
            <a:r>
              <a:t/>
            </a:r>
            <a:endParaRPr b="1" sz="1800">
              <a:solidFill>
                <a:srgbClr val="00206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comments" Target="../comments/commen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9"/>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2500">
                <a:solidFill>
                  <a:srgbClr val="FF0000"/>
                </a:solidFill>
                <a:latin typeface="Roboto"/>
                <a:ea typeface="Roboto"/>
                <a:cs typeface="Roboto"/>
                <a:sym typeface="Roboto"/>
              </a:rPr>
              <a:t>Map-Side Join</a:t>
            </a:r>
            <a:endParaRPr sz="2500">
              <a:solidFill>
                <a:srgbClr val="FF00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Map-Side Join</a:t>
            </a:r>
            <a:endParaRPr sz="2800">
              <a:solidFill>
                <a:srgbClr val="FF0000"/>
              </a:solidFill>
              <a:latin typeface="Roboto"/>
              <a:ea typeface="Roboto"/>
              <a:cs typeface="Roboto"/>
              <a:sym typeface="Roboto"/>
            </a:endParaRPr>
          </a:p>
        </p:txBody>
      </p:sp>
      <p:sp>
        <p:nvSpPr>
          <p:cNvPr id="139" name="Google Shape;139;p18"/>
          <p:cNvSpPr/>
          <p:nvPr/>
        </p:nvSpPr>
        <p:spPr>
          <a:xfrm>
            <a:off x="188274" y="1389025"/>
            <a:ext cx="1169100" cy="498000"/>
          </a:xfrm>
          <a:prstGeom prst="roundRect">
            <a:avLst>
              <a:gd fmla="val 16667" name="adj"/>
            </a:avLst>
          </a:prstGeom>
          <a:solidFill>
            <a:srgbClr val="FCE5CD"/>
          </a:solidFill>
          <a:ln cap="flat" cmpd="sng" w="19050">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Task</a:t>
            </a:r>
            <a:endParaRPr>
              <a:latin typeface="Roboto"/>
              <a:ea typeface="Roboto"/>
              <a:cs typeface="Roboto"/>
              <a:sym typeface="Roboto"/>
            </a:endParaRPr>
          </a:p>
        </p:txBody>
      </p:sp>
      <p:sp>
        <p:nvSpPr>
          <p:cNvPr id="140" name="Google Shape;140;p18"/>
          <p:cNvSpPr/>
          <p:nvPr/>
        </p:nvSpPr>
        <p:spPr>
          <a:xfrm>
            <a:off x="1706150" y="1271725"/>
            <a:ext cx="1509000" cy="732600"/>
          </a:xfrm>
          <a:prstGeom prst="roundRect">
            <a:avLst>
              <a:gd fmla="val 16667" name="adj"/>
            </a:avLst>
          </a:prstGeom>
          <a:solidFill>
            <a:srgbClr val="C9DAF8"/>
          </a:solid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MapReduce</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Local</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Task</a:t>
            </a:r>
            <a:endParaRPr>
              <a:latin typeface="Roboto"/>
              <a:ea typeface="Roboto"/>
              <a:cs typeface="Roboto"/>
              <a:sym typeface="Roboto"/>
            </a:endParaRPr>
          </a:p>
        </p:txBody>
      </p:sp>
      <p:cxnSp>
        <p:nvCxnSpPr>
          <p:cNvPr id="141" name="Google Shape;141;p18"/>
          <p:cNvCxnSpPr>
            <a:stCxn id="139" idx="3"/>
            <a:endCxn id="140" idx="1"/>
          </p:cNvCxnSpPr>
          <p:nvPr/>
        </p:nvCxnSpPr>
        <p:spPr>
          <a:xfrm>
            <a:off x="1357374" y="1638025"/>
            <a:ext cx="348900" cy="0"/>
          </a:xfrm>
          <a:prstGeom prst="straightConnector1">
            <a:avLst/>
          </a:prstGeom>
          <a:noFill/>
          <a:ln cap="flat" cmpd="sng" w="19050">
            <a:solidFill>
              <a:srgbClr val="434343"/>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Map-Side Join</a:t>
            </a:r>
            <a:endParaRPr sz="2800">
              <a:solidFill>
                <a:srgbClr val="FF0000"/>
              </a:solidFill>
              <a:latin typeface="Roboto"/>
              <a:ea typeface="Roboto"/>
              <a:cs typeface="Roboto"/>
              <a:sym typeface="Roboto"/>
            </a:endParaRPr>
          </a:p>
        </p:txBody>
      </p:sp>
      <p:sp>
        <p:nvSpPr>
          <p:cNvPr id="147" name="Google Shape;147;p19"/>
          <p:cNvSpPr/>
          <p:nvPr/>
        </p:nvSpPr>
        <p:spPr>
          <a:xfrm>
            <a:off x="188274" y="1389025"/>
            <a:ext cx="1169100" cy="498000"/>
          </a:xfrm>
          <a:prstGeom prst="roundRect">
            <a:avLst>
              <a:gd fmla="val 16667" name="adj"/>
            </a:avLst>
          </a:prstGeom>
          <a:solidFill>
            <a:srgbClr val="FCE5CD"/>
          </a:solidFill>
          <a:ln cap="flat" cmpd="sng" w="19050">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Task</a:t>
            </a:r>
            <a:endParaRPr>
              <a:latin typeface="Roboto"/>
              <a:ea typeface="Roboto"/>
              <a:cs typeface="Roboto"/>
              <a:sym typeface="Roboto"/>
            </a:endParaRPr>
          </a:p>
        </p:txBody>
      </p:sp>
      <p:sp>
        <p:nvSpPr>
          <p:cNvPr id="148" name="Google Shape;148;p19"/>
          <p:cNvSpPr/>
          <p:nvPr/>
        </p:nvSpPr>
        <p:spPr>
          <a:xfrm>
            <a:off x="1706150" y="1271725"/>
            <a:ext cx="1509000" cy="732600"/>
          </a:xfrm>
          <a:prstGeom prst="roundRect">
            <a:avLst>
              <a:gd fmla="val 16667" name="adj"/>
            </a:avLst>
          </a:prstGeom>
          <a:solidFill>
            <a:srgbClr val="C9DAF8"/>
          </a:solid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MapReduce</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Local</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Task</a:t>
            </a:r>
            <a:endParaRPr>
              <a:latin typeface="Roboto"/>
              <a:ea typeface="Roboto"/>
              <a:cs typeface="Roboto"/>
              <a:sym typeface="Roboto"/>
            </a:endParaRPr>
          </a:p>
        </p:txBody>
      </p:sp>
      <p:pic>
        <p:nvPicPr>
          <p:cNvPr id="149" name="Google Shape;149;p19"/>
          <p:cNvPicPr preferRelativeResize="0"/>
          <p:nvPr/>
        </p:nvPicPr>
        <p:blipFill>
          <a:blip r:embed="rId3">
            <a:alphaModFix/>
          </a:blip>
          <a:stretch>
            <a:fillRect/>
          </a:stretch>
        </p:blipFill>
        <p:spPr>
          <a:xfrm>
            <a:off x="859366" y="2258325"/>
            <a:ext cx="498000" cy="498000"/>
          </a:xfrm>
          <a:prstGeom prst="rect">
            <a:avLst/>
          </a:prstGeom>
          <a:noFill/>
          <a:ln>
            <a:noFill/>
          </a:ln>
        </p:spPr>
      </p:pic>
      <p:sp>
        <p:nvSpPr>
          <p:cNvPr id="150" name="Google Shape;150;p19"/>
          <p:cNvSpPr txBox="1"/>
          <p:nvPr/>
        </p:nvSpPr>
        <p:spPr>
          <a:xfrm>
            <a:off x="673818" y="2858102"/>
            <a:ext cx="869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Small Table</a:t>
            </a:r>
            <a:endParaRPr>
              <a:latin typeface="Roboto"/>
              <a:ea typeface="Roboto"/>
              <a:cs typeface="Roboto"/>
              <a:sym typeface="Roboto"/>
            </a:endParaRPr>
          </a:p>
        </p:txBody>
      </p:sp>
      <p:cxnSp>
        <p:nvCxnSpPr>
          <p:cNvPr id="151" name="Google Shape;151;p19"/>
          <p:cNvCxnSpPr>
            <a:stCxn id="147" idx="3"/>
            <a:endCxn id="148" idx="1"/>
          </p:cNvCxnSpPr>
          <p:nvPr/>
        </p:nvCxnSpPr>
        <p:spPr>
          <a:xfrm>
            <a:off x="1357374" y="1638025"/>
            <a:ext cx="348900" cy="0"/>
          </a:xfrm>
          <a:prstGeom prst="straightConnector1">
            <a:avLst/>
          </a:prstGeom>
          <a:noFill/>
          <a:ln cap="flat" cmpd="sng" w="19050">
            <a:solidFill>
              <a:srgbClr val="434343"/>
            </a:solidFill>
            <a:prstDash val="solid"/>
            <a:round/>
            <a:headEnd len="med" w="med" type="none"/>
            <a:tailEnd len="med" w="med" type="triangle"/>
          </a:ln>
        </p:spPr>
      </p:cxnSp>
      <p:cxnSp>
        <p:nvCxnSpPr>
          <p:cNvPr id="152" name="Google Shape;152;p19"/>
          <p:cNvCxnSpPr/>
          <p:nvPr/>
        </p:nvCxnSpPr>
        <p:spPr>
          <a:xfrm flipH="1" rot="10800000">
            <a:off x="1108366" y="2004225"/>
            <a:ext cx="1352400" cy="254100"/>
          </a:xfrm>
          <a:prstGeom prst="straightConnector1">
            <a:avLst/>
          </a:prstGeom>
          <a:noFill/>
          <a:ln cap="flat" cmpd="sng" w="19050">
            <a:solidFill>
              <a:srgbClr val="434343"/>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Map-Side Join</a:t>
            </a:r>
            <a:endParaRPr sz="2800">
              <a:solidFill>
                <a:srgbClr val="FF0000"/>
              </a:solidFill>
              <a:latin typeface="Roboto"/>
              <a:ea typeface="Roboto"/>
              <a:cs typeface="Roboto"/>
              <a:sym typeface="Roboto"/>
            </a:endParaRPr>
          </a:p>
        </p:txBody>
      </p:sp>
      <p:sp>
        <p:nvSpPr>
          <p:cNvPr id="158" name="Google Shape;158;p20"/>
          <p:cNvSpPr/>
          <p:nvPr/>
        </p:nvSpPr>
        <p:spPr>
          <a:xfrm>
            <a:off x="188274" y="1389025"/>
            <a:ext cx="1169100" cy="498000"/>
          </a:xfrm>
          <a:prstGeom prst="roundRect">
            <a:avLst>
              <a:gd fmla="val 16667" name="adj"/>
            </a:avLst>
          </a:prstGeom>
          <a:solidFill>
            <a:srgbClr val="FCE5CD"/>
          </a:solidFill>
          <a:ln cap="flat" cmpd="sng" w="19050">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Task</a:t>
            </a:r>
            <a:endParaRPr>
              <a:latin typeface="Roboto"/>
              <a:ea typeface="Roboto"/>
              <a:cs typeface="Roboto"/>
              <a:sym typeface="Roboto"/>
            </a:endParaRPr>
          </a:p>
        </p:txBody>
      </p:sp>
      <p:sp>
        <p:nvSpPr>
          <p:cNvPr id="159" name="Google Shape;159;p20"/>
          <p:cNvSpPr/>
          <p:nvPr/>
        </p:nvSpPr>
        <p:spPr>
          <a:xfrm>
            <a:off x="1706150" y="1271725"/>
            <a:ext cx="1509000" cy="732600"/>
          </a:xfrm>
          <a:prstGeom prst="roundRect">
            <a:avLst>
              <a:gd fmla="val 16667" name="adj"/>
            </a:avLst>
          </a:prstGeom>
          <a:solidFill>
            <a:srgbClr val="C9DAF8"/>
          </a:solid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MapReduce</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Local</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Task</a:t>
            </a:r>
            <a:endParaRPr>
              <a:latin typeface="Roboto"/>
              <a:ea typeface="Roboto"/>
              <a:cs typeface="Roboto"/>
              <a:sym typeface="Roboto"/>
            </a:endParaRPr>
          </a:p>
        </p:txBody>
      </p:sp>
      <p:pic>
        <p:nvPicPr>
          <p:cNvPr id="160" name="Google Shape;160;p20"/>
          <p:cNvPicPr preferRelativeResize="0"/>
          <p:nvPr/>
        </p:nvPicPr>
        <p:blipFill>
          <a:blip r:embed="rId3">
            <a:alphaModFix/>
          </a:blip>
          <a:stretch>
            <a:fillRect/>
          </a:stretch>
        </p:blipFill>
        <p:spPr>
          <a:xfrm>
            <a:off x="859366" y="2258325"/>
            <a:ext cx="498000" cy="498000"/>
          </a:xfrm>
          <a:prstGeom prst="rect">
            <a:avLst/>
          </a:prstGeom>
          <a:noFill/>
          <a:ln>
            <a:noFill/>
          </a:ln>
        </p:spPr>
      </p:pic>
      <p:sp>
        <p:nvSpPr>
          <p:cNvPr id="161" name="Google Shape;161;p20"/>
          <p:cNvSpPr txBox="1"/>
          <p:nvPr/>
        </p:nvSpPr>
        <p:spPr>
          <a:xfrm>
            <a:off x="673818" y="2858102"/>
            <a:ext cx="869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Small Table</a:t>
            </a:r>
            <a:endParaRPr>
              <a:latin typeface="Roboto"/>
              <a:ea typeface="Roboto"/>
              <a:cs typeface="Roboto"/>
              <a:sym typeface="Roboto"/>
            </a:endParaRPr>
          </a:p>
        </p:txBody>
      </p:sp>
      <p:sp>
        <p:nvSpPr>
          <p:cNvPr id="162" name="Google Shape;162;p20"/>
          <p:cNvSpPr/>
          <p:nvPr/>
        </p:nvSpPr>
        <p:spPr>
          <a:xfrm>
            <a:off x="2284416" y="2365025"/>
            <a:ext cx="1255500" cy="572700"/>
          </a:xfrm>
          <a:prstGeom prst="rect">
            <a:avLst/>
          </a:prstGeom>
          <a:solidFill>
            <a:schemeClr val="lt1"/>
          </a:solidFill>
          <a:ln cap="flat" cmpd="sng" w="19050">
            <a:solidFill>
              <a:srgbClr val="55555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HashTable Files</a:t>
            </a:r>
            <a:endParaRPr>
              <a:latin typeface="Roboto"/>
              <a:ea typeface="Roboto"/>
              <a:cs typeface="Roboto"/>
              <a:sym typeface="Roboto"/>
            </a:endParaRPr>
          </a:p>
        </p:txBody>
      </p:sp>
      <p:cxnSp>
        <p:nvCxnSpPr>
          <p:cNvPr id="163" name="Google Shape;163;p20"/>
          <p:cNvCxnSpPr>
            <a:stCxn id="158" idx="3"/>
            <a:endCxn id="159" idx="1"/>
          </p:cNvCxnSpPr>
          <p:nvPr/>
        </p:nvCxnSpPr>
        <p:spPr>
          <a:xfrm>
            <a:off x="1357374" y="1638025"/>
            <a:ext cx="348900" cy="0"/>
          </a:xfrm>
          <a:prstGeom prst="straightConnector1">
            <a:avLst/>
          </a:prstGeom>
          <a:noFill/>
          <a:ln cap="flat" cmpd="sng" w="19050">
            <a:solidFill>
              <a:srgbClr val="434343"/>
            </a:solidFill>
            <a:prstDash val="solid"/>
            <a:round/>
            <a:headEnd len="med" w="med" type="none"/>
            <a:tailEnd len="med" w="med" type="triangle"/>
          </a:ln>
        </p:spPr>
      </p:cxnSp>
      <p:cxnSp>
        <p:nvCxnSpPr>
          <p:cNvPr id="164" name="Google Shape;164;p20"/>
          <p:cNvCxnSpPr>
            <a:stCxn id="160" idx="0"/>
            <a:endCxn id="159" idx="2"/>
          </p:cNvCxnSpPr>
          <p:nvPr/>
        </p:nvCxnSpPr>
        <p:spPr>
          <a:xfrm flipH="1" rot="10800000">
            <a:off x="1108366" y="2004225"/>
            <a:ext cx="1352400" cy="254100"/>
          </a:xfrm>
          <a:prstGeom prst="straightConnector1">
            <a:avLst/>
          </a:prstGeom>
          <a:noFill/>
          <a:ln cap="flat" cmpd="sng" w="19050">
            <a:solidFill>
              <a:srgbClr val="434343"/>
            </a:solidFill>
            <a:prstDash val="solid"/>
            <a:round/>
            <a:headEnd len="med" w="med" type="none"/>
            <a:tailEnd len="med" w="med" type="triangle"/>
          </a:ln>
        </p:spPr>
      </p:cxnSp>
      <p:cxnSp>
        <p:nvCxnSpPr>
          <p:cNvPr id="165" name="Google Shape;165;p20"/>
          <p:cNvCxnSpPr>
            <a:stCxn id="159" idx="2"/>
            <a:endCxn id="162" idx="0"/>
          </p:cNvCxnSpPr>
          <p:nvPr/>
        </p:nvCxnSpPr>
        <p:spPr>
          <a:xfrm>
            <a:off x="2460650" y="2004325"/>
            <a:ext cx="451500" cy="360600"/>
          </a:xfrm>
          <a:prstGeom prst="straightConnector1">
            <a:avLst/>
          </a:prstGeom>
          <a:noFill/>
          <a:ln cap="flat" cmpd="sng" w="19050">
            <a:solidFill>
              <a:srgbClr val="434343"/>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Map-Side Join</a:t>
            </a:r>
            <a:endParaRPr sz="2800">
              <a:solidFill>
                <a:srgbClr val="FF0000"/>
              </a:solidFill>
              <a:latin typeface="Roboto"/>
              <a:ea typeface="Roboto"/>
              <a:cs typeface="Roboto"/>
              <a:sym typeface="Roboto"/>
            </a:endParaRPr>
          </a:p>
        </p:txBody>
      </p:sp>
      <p:sp>
        <p:nvSpPr>
          <p:cNvPr id="171" name="Google Shape;171;p21"/>
          <p:cNvSpPr/>
          <p:nvPr/>
        </p:nvSpPr>
        <p:spPr>
          <a:xfrm>
            <a:off x="188274" y="1389025"/>
            <a:ext cx="1169100" cy="498000"/>
          </a:xfrm>
          <a:prstGeom prst="roundRect">
            <a:avLst>
              <a:gd fmla="val 16667" name="adj"/>
            </a:avLst>
          </a:prstGeom>
          <a:solidFill>
            <a:srgbClr val="FCE5CD"/>
          </a:solidFill>
          <a:ln cap="flat" cmpd="sng" w="19050">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Task</a:t>
            </a:r>
            <a:endParaRPr>
              <a:latin typeface="Roboto"/>
              <a:ea typeface="Roboto"/>
              <a:cs typeface="Roboto"/>
              <a:sym typeface="Roboto"/>
            </a:endParaRPr>
          </a:p>
        </p:txBody>
      </p:sp>
      <p:sp>
        <p:nvSpPr>
          <p:cNvPr id="172" name="Google Shape;172;p21"/>
          <p:cNvSpPr/>
          <p:nvPr/>
        </p:nvSpPr>
        <p:spPr>
          <a:xfrm>
            <a:off x="1706150" y="1271725"/>
            <a:ext cx="1509000" cy="732600"/>
          </a:xfrm>
          <a:prstGeom prst="roundRect">
            <a:avLst>
              <a:gd fmla="val 16667" name="adj"/>
            </a:avLst>
          </a:prstGeom>
          <a:solidFill>
            <a:srgbClr val="C9DAF8"/>
          </a:solid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MapReduce</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Local</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Task</a:t>
            </a:r>
            <a:endParaRPr>
              <a:latin typeface="Roboto"/>
              <a:ea typeface="Roboto"/>
              <a:cs typeface="Roboto"/>
              <a:sym typeface="Roboto"/>
            </a:endParaRPr>
          </a:p>
        </p:txBody>
      </p:sp>
      <p:pic>
        <p:nvPicPr>
          <p:cNvPr id="173" name="Google Shape;173;p21"/>
          <p:cNvPicPr preferRelativeResize="0"/>
          <p:nvPr/>
        </p:nvPicPr>
        <p:blipFill>
          <a:blip r:embed="rId3">
            <a:alphaModFix/>
          </a:blip>
          <a:stretch>
            <a:fillRect/>
          </a:stretch>
        </p:blipFill>
        <p:spPr>
          <a:xfrm>
            <a:off x="859366" y="2258325"/>
            <a:ext cx="498000" cy="498000"/>
          </a:xfrm>
          <a:prstGeom prst="rect">
            <a:avLst/>
          </a:prstGeom>
          <a:noFill/>
          <a:ln>
            <a:noFill/>
          </a:ln>
        </p:spPr>
      </p:pic>
      <p:sp>
        <p:nvSpPr>
          <p:cNvPr id="174" name="Google Shape;174;p21"/>
          <p:cNvSpPr txBox="1"/>
          <p:nvPr/>
        </p:nvSpPr>
        <p:spPr>
          <a:xfrm>
            <a:off x="673818" y="2858102"/>
            <a:ext cx="869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Small Table</a:t>
            </a:r>
            <a:endParaRPr>
              <a:latin typeface="Roboto"/>
              <a:ea typeface="Roboto"/>
              <a:cs typeface="Roboto"/>
              <a:sym typeface="Roboto"/>
            </a:endParaRPr>
          </a:p>
        </p:txBody>
      </p:sp>
      <p:sp>
        <p:nvSpPr>
          <p:cNvPr id="175" name="Google Shape;175;p21"/>
          <p:cNvSpPr/>
          <p:nvPr/>
        </p:nvSpPr>
        <p:spPr>
          <a:xfrm>
            <a:off x="2284416" y="2365025"/>
            <a:ext cx="1255500" cy="572700"/>
          </a:xfrm>
          <a:prstGeom prst="rect">
            <a:avLst/>
          </a:prstGeom>
          <a:solidFill>
            <a:schemeClr val="lt1"/>
          </a:solidFill>
          <a:ln cap="flat" cmpd="sng" w="19050">
            <a:solidFill>
              <a:srgbClr val="55555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HashTable Files</a:t>
            </a:r>
            <a:endParaRPr>
              <a:latin typeface="Roboto"/>
              <a:ea typeface="Roboto"/>
              <a:cs typeface="Roboto"/>
              <a:sym typeface="Roboto"/>
            </a:endParaRPr>
          </a:p>
        </p:txBody>
      </p:sp>
      <p:sp>
        <p:nvSpPr>
          <p:cNvPr id="176" name="Google Shape;176;p21"/>
          <p:cNvSpPr/>
          <p:nvPr/>
        </p:nvSpPr>
        <p:spPr>
          <a:xfrm>
            <a:off x="2327625" y="3589400"/>
            <a:ext cx="1169100" cy="572700"/>
          </a:xfrm>
          <a:prstGeom prst="roundRect">
            <a:avLst>
              <a:gd fmla="val 16667" name="adj"/>
            </a:avLst>
          </a:prstGeom>
          <a:solidFill>
            <a:schemeClr val="lt1"/>
          </a:solidFill>
          <a:ln cap="flat" cmpd="sng" w="19050">
            <a:solidFill>
              <a:srgbClr val="55555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Distributed</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Cache</a:t>
            </a:r>
            <a:endParaRPr>
              <a:latin typeface="Roboto"/>
              <a:ea typeface="Roboto"/>
              <a:cs typeface="Roboto"/>
              <a:sym typeface="Roboto"/>
            </a:endParaRPr>
          </a:p>
        </p:txBody>
      </p:sp>
      <p:cxnSp>
        <p:nvCxnSpPr>
          <p:cNvPr id="177" name="Google Shape;177;p21"/>
          <p:cNvCxnSpPr>
            <a:stCxn id="171" idx="3"/>
            <a:endCxn id="172" idx="1"/>
          </p:cNvCxnSpPr>
          <p:nvPr/>
        </p:nvCxnSpPr>
        <p:spPr>
          <a:xfrm>
            <a:off x="1357374" y="1638025"/>
            <a:ext cx="348900" cy="0"/>
          </a:xfrm>
          <a:prstGeom prst="straightConnector1">
            <a:avLst/>
          </a:prstGeom>
          <a:noFill/>
          <a:ln cap="flat" cmpd="sng" w="19050">
            <a:solidFill>
              <a:srgbClr val="434343"/>
            </a:solidFill>
            <a:prstDash val="solid"/>
            <a:round/>
            <a:headEnd len="med" w="med" type="none"/>
            <a:tailEnd len="med" w="med" type="triangle"/>
          </a:ln>
        </p:spPr>
      </p:cxnSp>
      <p:cxnSp>
        <p:nvCxnSpPr>
          <p:cNvPr id="178" name="Google Shape;178;p21"/>
          <p:cNvCxnSpPr>
            <a:stCxn id="173" idx="0"/>
            <a:endCxn id="172" idx="2"/>
          </p:cNvCxnSpPr>
          <p:nvPr/>
        </p:nvCxnSpPr>
        <p:spPr>
          <a:xfrm flipH="1" rot="10800000">
            <a:off x="1108366" y="2004225"/>
            <a:ext cx="1352400" cy="254100"/>
          </a:xfrm>
          <a:prstGeom prst="straightConnector1">
            <a:avLst/>
          </a:prstGeom>
          <a:noFill/>
          <a:ln cap="flat" cmpd="sng" w="19050">
            <a:solidFill>
              <a:srgbClr val="434343"/>
            </a:solidFill>
            <a:prstDash val="solid"/>
            <a:round/>
            <a:headEnd len="med" w="med" type="none"/>
            <a:tailEnd len="med" w="med" type="triangle"/>
          </a:ln>
        </p:spPr>
      </p:cxnSp>
      <p:cxnSp>
        <p:nvCxnSpPr>
          <p:cNvPr id="179" name="Google Shape;179;p21"/>
          <p:cNvCxnSpPr>
            <a:stCxn id="172" idx="2"/>
            <a:endCxn id="175" idx="0"/>
          </p:cNvCxnSpPr>
          <p:nvPr/>
        </p:nvCxnSpPr>
        <p:spPr>
          <a:xfrm>
            <a:off x="2460650" y="2004325"/>
            <a:ext cx="451500" cy="360600"/>
          </a:xfrm>
          <a:prstGeom prst="straightConnector1">
            <a:avLst/>
          </a:prstGeom>
          <a:noFill/>
          <a:ln cap="flat" cmpd="sng" w="19050">
            <a:solidFill>
              <a:srgbClr val="434343"/>
            </a:solidFill>
            <a:prstDash val="solid"/>
            <a:round/>
            <a:headEnd len="med" w="med" type="none"/>
            <a:tailEnd len="med" w="med" type="triangle"/>
          </a:ln>
        </p:spPr>
      </p:cxnSp>
      <p:cxnSp>
        <p:nvCxnSpPr>
          <p:cNvPr id="180" name="Google Shape;180;p21"/>
          <p:cNvCxnSpPr>
            <a:stCxn id="175" idx="2"/>
            <a:endCxn id="176" idx="0"/>
          </p:cNvCxnSpPr>
          <p:nvPr/>
        </p:nvCxnSpPr>
        <p:spPr>
          <a:xfrm>
            <a:off x="2912166" y="2937725"/>
            <a:ext cx="0" cy="651600"/>
          </a:xfrm>
          <a:prstGeom prst="straightConnector1">
            <a:avLst/>
          </a:prstGeom>
          <a:noFill/>
          <a:ln cap="flat" cmpd="sng" w="19050">
            <a:solidFill>
              <a:srgbClr val="434343"/>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Map-Side Join</a:t>
            </a:r>
            <a:endParaRPr sz="2800">
              <a:solidFill>
                <a:srgbClr val="FF0000"/>
              </a:solidFill>
              <a:latin typeface="Roboto"/>
              <a:ea typeface="Roboto"/>
              <a:cs typeface="Roboto"/>
              <a:sym typeface="Roboto"/>
            </a:endParaRPr>
          </a:p>
        </p:txBody>
      </p:sp>
      <p:sp>
        <p:nvSpPr>
          <p:cNvPr id="186" name="Google Shape;186;p22"/>
          <p:cNvSpPr/>
          <p:nvPr/>
        </p:nvSpPr>
        <p:spPr>
          <a:xfrm>
            <a:off x="188274" y="1389025"/>
            <a:ext cx="1169100" cy="498000"/>
          </a:xfrm>
          <a:prstGeom prst="roundRect">
            <a:avLst>
              <a:gd fmla="val 16667" name="adj"/>
            </a:avLst>
          </a:prstGeom>
          <a:solidFill>
            <a:srgbClr val="FCE5CD"/>
          </a:solidFill>
          <a:ln cap="flat" cmpd="sng" w="19050">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Task</a:t>
            </a:r>
            <a:endParaRPr>
              <a:latin typeface="Roboto"/>
              <a:ea typeface="Roboto"/>
              <a:cs typeface="Roboto"/>
              <a:sym typeface="Roboto"/>
            </a:endParaRPr>
          </a:p>
        </p:txBody>
      </p:sp>
      <p:sp>
        <p:nvSpPr>
          <p:cNvPr id="187" name="Google Shape;187;p22"/>
          <p:cNvSpPr/>
          <p:nvPr/>
        </p:nvSpPr>
        <p:spPr>
          <a:xfrm>
            <a:off x="1706150" y="1271725"/>
            <a:ext cx="1509000" cy="732600"/>
          </a:xfrm>
          <a:prstGeom prst="roundRect">
            <a:avLst>
              <a:gd fmla="val 16667" name="adj"/>
            </a:avLst>
          </a:prstGeom>
          <a:solidFill>
            <a:srgbClr val="C9DAF8"/>
          </a:solid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MapReduce</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Local</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Task</a:t>
            </a:r>
            <a:endParaRPr>
              <a:latin typeface="Roboto"/>
              <a:ea typeface="Roboto"/>
              <a:cs typeface="Roboto"/>
              <a:sym typeface="Roboto"/>
            </a:endParaRPr>
          </a:p>
        </p:txBody>
      </p:sp>
      <p:pic>
        <p:nvPicPr>
          <p:cNvPr id="188" name="Google Shape;188;p22"/>
          <p:cNvPicPr preferRelativeResize="0"/>
          <p:nvPr/>
        </p:nvPicPr>
        <p:blipFill>
          <a:blip r:embed="rId3">
            <a:alphaModFix/>
          </a:blip>
          <a:stretch>
            <a:fillRect/>
          </a:stretch>
        </p:blipFill>
        <p:spPr>
          <a:xfrm>
            <a:off x="859366" y="2258325"/>
            <a:ext cx="498000" cy="498000"/>
          </a:xfrm>
          <a:prstGeom prst="rect">
            <a:avLst/>
          </a:prstGeom>
          <a:noFill/>
          <a:ln>
            <a:noFill/>
          </a:ln>
        </p:spPr>
      </p:pic>
      <p:sp>
        <p:nvSpPr>
          <p:cNvPr id="189" name="Google Shape;189;p22"/>
          <p:cNvSpPr txBox="1"/>
          <p:nvPr/>
        </p:nvSpPr>
        <p:spPr>
          <a:xfrm>
            <a:off x="673818" y="2858102"/>
            <a:ext cx="869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Small Table</a:t>
            </a:r>
            <a:endParaRPr>
              <a:latin typeface="Roboto"/>
              <a:ea typeface="Roboto"/>
              <a:cs typeface="Roboto"/>
              <a:sym typeface="Roboto"/>
            </a:endParaRPr>
          </a:p>
        </p:txBody>
      </p:sp>
      <p:sp>
        <p:nvSpPr>
          <p:cNvPr id="190" name="Google Shape;190;p22"/>
          <p:cNvSpPr/>
          <p:nvPr/>
        </p:nvSpPr>
        <p:spPr>
          <a:xfrm>
            <a:off x="2284416" y="2365025"/>
            <a:ext cx="1255500" cy="572700"/>
          </a:xfrm>
          <a:prstGeom prst="rect">
            <a:avLst/>
          </a:prstGeom>
          <a:solidFill>
            <a:schemeClr val="lt1"/>
          </a:solidFill>
          <a:ln cap="flat" cmpd="sng" w="19050">
            <a:solidFill>
              <a:srgbClr val="55555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HashTable Files</a:t>
            </a:r>
            <a:endParaRPr>
              <a:latin typeface="Roboto"/>
              <a:ea typeface="Roboto"/>
              <a:cs typeface="Roboto"/>
              <a:sym typeface="Roboto"/>
            </a:endParaRPr>
          </a:p>
        </p:txBody>
      </p:sp>
      <p:sp>
        <p:nvSpPr>
          <p:cNvPr id="191" name="Google Shape;191;p22"/>
          <p:cNvSpPr/>
          <p:nvPr/>
        </p:nvSpPr>
        <p:spPr>
          <a:xfrm>
            <a:off x="2327625" y="3589400"/>
            <a:ext cx="1169100" cy="572700"/>
          </a:xfrm>
          <a:prstGeom prst="roundRect">
            <a:avLst>
              <a:gd fmla="val 16667" name="adj"/>
            </a:avLst>
          </a:prstGeom>
          <a:solidFill>
            <a:schemeClr val="lt1"/>
          </a:solidFill>
          <a:ln cap="flat" cmpd="sng" w="19050">
            <a:solidFill>
              <a:srgbClr val="55555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Distributed</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Cache</a:t>
            </a:r>
            <a:endParaRPr>
              <a:latin typeface="Roboto"/>
              <a:ea typeface="Roboto"/>
              <a:cs typeface="Roboto"/>
              <a:sym typeface="Roboto"/>
            </a:endParaRPr>
          </a:p>
        </p:txBody>
      </p:sp>
      <p:cxnSp>
        <p:nvCxnSpPr>
          <p:cNvPr id="192" name="Google Shape;192;p22"/>
          <p:cNvCxnSpPr>
            <a:stCxn id="186" idx="3"/>
            <a:endCxn id="187" idx="1"/>
          </p:cNvCxnSpPr>
          <p:nvPr/>
        </p:nvCxnSpPr>
        <p:spPr>
          <a:xfrm>
            <a:off x="1357374" y="1638025"/>
            <a:ext cx="348900" cy="0"/>
          </a:xfrm>
          <a:prstGeom prst="straightConnector1">
            <a:avLst/>
          </a:prstGeom>
          <a:noFill/>
          <a:ln cap="flat" cmpd="sng" w="19050">
            <a:solidFill>
              <a:srgbClr val="434343"/>
            </a:solidFill>
            <a:prstDash val="solid"/>
            <a:round/>
            <a:headEnd len="med" w="med" type="none"/>
            <a:tailEnd len="med" w="med" type="triangle"/>
          </a:ln>
        </p:spPr>
      </p:cxnSp>
      <p:cxnSp>
        <p:nvCxnSpPr>
          <p:cNvPr id="193" name="Google Shape;193;p22"/>
          <p:cNvCxnSpPr>
            <a:stCxn id="188" idx="0"/>
            <a:endCxn id="187" idx="2"/>
          </p:cNvCxnSpPr>
          <p:nvPr/>
        </p:nvCxnSpPr>
        <p:spPr>
          <a:xfrm flipH="1" rot="10800000">
            <a:off x="1108366" y="2004225"/>
            <a:ext cx="1352400" cy="254100"/>
          </a:xfrm>
          <a:prstGeom prst="straightConnector1">
            <a:avLst/>
          </a:prstGeom>
          <a:noFill/>
          <a:ln cap="flat" cmpd="sng" w="19050">
            <a:solidFill>
              <a:srgbClr val="434343"/>
            </a:solidFill>
            <a:prstDash val="solid"/>
            <a:round/>
            <a:headEnd len="med" w="med" type="none"/>
            <a:tailEnd len="med" w="med" type="triangle"/>
          </a:ln>
        </p:spPr>
      </p:cxnSp>
      <p:cxnSp>
        <p:nvCxnSpPr>
          <p:cNvPr id="194" name="Google Shape;194;p22"/>
          <p:cNvCxnSpPr>
            <a:stCxn id="187" idx="2"/>
            <a:endCxn id="190" idx="0"/>
          </p:cNvCxnSpPr>
          <p:nvPr/>
        </p:nvCxnSpPr>
        <p:spPr>
          <a:xfrm>
            <a:off x="2460650" y="2004325"/>
            <a:ext cx="451500" cy="360600"/>
          </a:xfrm>
          <a:prstGeom prst="straightConnector1">
            <a:avLst/>
          </a:prstGeom>
          <a:noFill/>
          <a:ln cap="flat" cmpd="sng" w="19050">
            <a:solidFill>
              <a:srgbClr val="434343"/>
            </a:solidFill>
            <a:prstDash val="solid"/>
            <a:round/>
            <a:headEnd len="med" w="med" type="none"/>
            <a:tailEnd len="med" w="med" type="triangle"/>
          </a:ln>
        </p:spPr>
      </p:cxnSp>
      <p:cxnSp>
        <p:nvCxnSpPr>
          <p:cNvPr id="195" name="Google Shape;195;p22"/>
          <p:cNvCxnSpPr>
            <a:stCxn id="190" idx="2"/>
            <a:endCxn id="191" idx="0"/>
          </p:cNvCxnSpPr>
          <p:nvPr/>
        </p:nvCxnSpPr>
        <p:spPr>
          <a:xfrm>
            <a:off x="2912166" y="2937725"/>
            <a:ext cx="0" cy="651600"/>
          </a:xfrm>
          <a:prstGeom prst="straightConnector1">
            <a:avLst/>
          </a:prstGeom>
          <a:noFill/>
          <a:ln cap="flat" cmpd="sng" w="19050">
            <a:solidFill>
              <a:srgbClr val="434343"/>
            </a:solidFill>
            <a:prstDash val="solid"/>
            <a:round/>
            <a:headEnd len="med" w="med" type="none"/>
            <a:tailEnd len="med" w="med" type="triangle"/>
          </a:ln>
        </p:spPr>
      </p:cxnSp>
      <p:sp>
        <p:nvSpPr>
          <p:cNvPr id="196" name="Google Shape;196;p22"/>
          <p:cNvSpPr/>
          <p:nvPr/>
        </p:nvSpPr>
        <p:spPr>
          <a:xfrm>
            <a:off x="4346675" y="2268025"/>
            <a:ext cx="1383300" cy="572700"/>
          </a:xfrm>
          <a:prstGeom prst="rect">
            <a:avLst/>
          </a:prstGeom>
          <a:solidFill>
            <a:schemeClr val="lt1"/>
          </a:solidFill>
          <a:ln cap="flat" cmpd="sng" w="19050">
            <a:solidFill>
              <a:srgbClr val="55555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HashTable Files</a:t>
            </a:r>
            <a:endParaRPr>
              <a:latin typeface="Roboto"/>
              <a:ea typeface="Roboto"/>
              <a:cs typeface="Roboto"/>
              <a:sym typeface="Roboto"/>
            </a:endParaRPr>
          </a:p>
        </p:txBody>
      </p:sp>
      <p:sp>
        <p:nvSpPr>
          <p:cNvPr id="197" name="Google Shape;197;p22"/>
          <p:cNvSpPr/>
          <p:nvPr/>
        </p:nvSpPr>
        <p:spPr>
          <a:xfrm>
            <a:off x="4346675" y="3318725"/>
            <a:ext cx="1383300" cy="572700"/>
          </a:xfrm>
          <a:prstGeom prst="rect">
            <a:avLst/>
          </a:prstGeom>
          <a:solidFill>
            <a:schemeClr val="lt1"/>
          </a:solidFill>
          <a:ln cap="flat" cmpd="sng" w="19050">
            <a:solidFill>
              <a:srgbClr val="55555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HashTable Files</a:t>
            </a:r>
            <a:endParaRPr>
              <a:latin typeface="Roboto"/>
              <a:ea typeface="Roboto"/>
              <a:cs typeface="Roboto"/>
              <a:sym typeface="Roboto"/>
            </a:endParaRPr>
          </a:p>
        </p:txBody>
      </p:sp>
      <p:sp>
        <p:nvSpPr>
          <p:cNvPr id="198" name="Google Shape;198;p22"/>
          <p:cNvSpPr/>
          <p:nvPr/>
        </p:nvSpPr>
        <p:spPr>
          <a:xfrm>
            <a:off x="6228324" y="2305375"/>
            <a:ext cx="1169100" cy="498000"/>
          </a:xfrm>
          <a:prstGeom prst="roundRect">
            <a:avLst>
              <a:gd fmla="val 16667" name="adj"/>
            </a:avLst>
          </a:prstGeom>
          <a:solidFill>
            <a:srgbClr val="B6D7A8"/>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Mapper</a:t>
            </a:r>
            <a:endParaRPr>
              <a:latin typeface="Roboto"/>
              <a:ea typeface="Roboto"/>
              <a:cs typeface="Roboto"/>
              <a:sym typeface="Roboto"/>
            </a:endParaRPr>
          </a:p>
        </p:txBody>
      </p:sp>
      <p:sp>
        <p:nvSpPr>
          <p:cNvPr id="199" name="Google Shape;199;p22"/>
          <p:cNvSpPr/>
          <p:nvPr/>
        </p:nvSpPr>
        <p:spPr>
          <a:xfrm>
            <a:off x="6228324" y="3356075"/>
            <a:ext cx="1169100" cy="498000"/>
          </a:xfrm>
          <a:prstGeom prst="roundRect">
            <a:avLst>
              <a:gd fmla="val 16667" name="adj"/>
            </a:avLst>
          </a:prstGeom>
          <a:solidFill>
            <a:srgbClr val="B6D7A8"/>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Mapper</a:t>
            </a:r>
            <a:endParaRPr>
              <a:latin typeface="Roboto"/>
              <a:ea typeface="Roboto"/>
              <a:cs typeface="Roboto"/>
              <a:sym typeface="Roboto"/>
            </a:endParaRPr>
          </a:p>
        </p:txBody>
      </p:sp>
      <p:cxnSp>
        <p:nvCxnSpPr>
          <p:cNvPr id="200" name="Google Shape;200;p22"/>
          <p:cNvCxnSpPr>
            <a:stCxn id="196" idx="3"/>
            <a:endCxn id="198" idx="1"/>
          </p:cNvCxnSpPr>
          <p:nvPr/>
        </p:nvCxnSpPr>
        <p:spPr>
          <a:xfrm>
            <a:off x="5729975" y="2554375"/>
            <a:ext cx="498300" cy="0"/>
          </a:xfrm>
          <a:prstGeom prst="straightConnector1">
            <a:avLst/>
          </a:prstGeom>
          <a:noFill/>
          <a:ln cap="flat" cmpd="sng" w="19050">
            <a:solidFill>
              <a:srgbClr val="434343"/>
            </a:solidFill>
            <a:prstDash val="solid"/>
            <a:round/>
            <a:headEnd len="med" w="med" type="none"/>
            <a:tailEnd len="med" w="med" type="triangle"/>
          </a:ln>
        </p:spPr>
      </p:cxnSp>
      <p:cxnSp>
        <p:nvCxnSpPr>
          <p:cNvPr id="201" name="Google Shape;201;p22"/>
          <p:cNvCxnSpPr>
            <a:stCxn id="197" idx="3"/>
            <a:endCxn id="199" idx="1"/>
          </p:cNvCxnSpPr>
          <p:nvPr/>
        </p:nvCxnSpPr>
        <p:spPr>
          <a:xfrm>
            <a:off x="5729975" y="3605075"/>
            <a:ext cx="498300" cy="0"/>
          </a:xfrm>
          <a:prstGeom prst="straightConnector1">
            <a:avLst/>
          </a:prstGeom>
          <a:noFill/>
          <a:ln cap="flat" cmpd="sng" w="19050">
            <a:solidFill>
              <a:srgbClr val="434343"/>
            </a:solidFill>
            <a:prstDash val="solid"/>
            <a:round/>
            <a:headEnd len="med" w="med" type="none"/>
            <a:tailEnd len="med" w="med" type="triangle"/>
          </a:ln>
        </p:spPr>
      </p:cxnSp>
      <p:cxnSp>
        <p:nvCxnSpPr>
          <p:cNvPr id="202" name="Google Shape;202;p22"/>
          <p:cNvCxnSpPr>
            <a:stCxn id="191" idx="3"/>
            <a:endCxn id="196" idx="1"/>
          </p:cNvCxnSpPr>
          <p:nvPr/>
        </p:nvCxnSpPr>
        <p:spPr>
          <a:xfrm flipH="1" rot="10800000">
            <a:off x="3496725" y="2554250"/>
            <a:ext cx="849900" cy="1321500"/>
          </a:xfrm>
          <a:prstGeom prst="straightConnector1">
            <a:avLst/>
          </a:prstGeom>
          <a:noFill/>
          <a:ln cap="flat" cmpd="sng" w="19050">
            <a:solidFill>
              <a:srgbClr val="434343"/>
            </a:solidFill>
            <a:prstDash val="solid"/>
            <a:round/>
            <a:headEnd len="med" w="med" type="none"/>
            <a:tailEnd len="med" w="med" type="triangle"/>
          </a:ln>
        </p:spPr>
      </p:cxnSp>
      <p:cxnSp>
        <p:nvCxnSpPr>
          <p:cNvPr id="203" name="Google Shape;203;p22"/>
          <p:cNvCxnSpPr>
            <a:stCxn id="191" idx="3"/>
            <a:endCxn id="197" idx="1"/>
          </p:cNvCxnSpPr>
          <p:nvPr/>
        </p:nvCxnSpPr>
        <p:spPr>
          <a:xfrm flipH="1" rot="10800000">
            <a:off x="3496725" y="3605150"/>
            <a:ext cx="849900" cy="270600"/>
          </a:xfrm>
          <a:prstGeom prst="straightConnector1">
            <a:avLst/>
          </a:prstGeom>
          <a:noFill/>
          <a:ln cap="flat" cmpd="sng" w="19050">
            <a:solidFill>
              <a:srgbClr val="434343"/>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Map-Side Join</a:t>
            </a:r>
            <a:endParaRPr sz="2800">
              <a:solidFill>
                <a:srgbClr val="FF0000"/>
              </a:solidFill>
              <a:latin typeface="Roboto"/>
              <a:ea typeface="Roboto"/>
              <a:cs typeface="Roboto"/>
              <a:sym typeface="Roboto"/>
            </a:endParaRPr>
          </a:p>
        </p:txBody>
      </p:sp>
      <p:sp>
        <p:nvSpPr>
          <p:cNvPr id="209" name="Google Shape;209;p23"/>
          <p:cNvSpPr/>
          <p:nvPr/>
        </p:nvSpPr>
        <p:spPr>
          <a:xfrm>
            <a:off x="188274" y="1389025"/>
            <a:ext cx="1169100" cy="498000"/>
          </a:xfrm>
          <a:prstGeom prst="roundRect">
            <a:avLst>
              <a:gd fmla="val 16667" name="adj"/>
            </a:avLst>
          </a:prstGeom>
          <a:solidFill>
            <a:srgbClr val="FCE5CD"/>
          </a:solidFill>
          <a:ln cap="flat" cmpd="sng" w="19050">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Task</a:t>
            </a:r>
            <a:endParaRPr>
              <a:latin typeface="Roboto"/>
              <a:ea typeface="Roboto"/>
              <a:cs typeface="Roboto"/>
              <a:sym typeface="Roboto"/>
            </a:endParaRPr>
          </a:p>
        </p:txBody>
      </p:sp>
      <p:sp>
        <p:nvSpPr>
          <p:cNvPr id="210" name="Google Shape;210;p23"/>
          <p:cNvSpPr/>
          <p:nvPr/>
        </p:nvSpPr>
        <p:spPr>
          <a:xfrm>
            <a:off x="1706150" y="1271725"/>
            <a:ext cx="1509000" cy="732600"/>
          </a:xfrm>
          <a:prstGeom prst="roundRect">
            <a:avLst>
              <a:gd fmla="val 16667" name="adj"/>
            </a:avLst>
          </a:prstGeom>
          <a:solidFill>
            <a:srgbClr val="C9DAF8"/>
          </a:solid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MapReduce</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Local</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Task</a:t>
            </a:r>
            <a:endParaRPr>
              <a:latin typeface="Roboto"/>
              <a:ea typeface="Roboto"/>
              <a:cs typeface="Roboto"/>
              <a:sym typeface="Roboto"/>
            </a:endParaRPr>
          </a:p>
        </p:txBody>
      </p:sp>
      <p:pic>
        <p:nvPicPr>
          <p:cNvPr id="211" name="Google Shape;211;p23"/>
          <p:cNvPicPr preferRelativeResize="0"/>
          <p:nvPr/>
        </p:nvPicPr>
        <p:blipFill>
          <a:blip r:embed="rId3">
            <a:alphaModFix/>
          </a:blip>
          <a:stretch>
            <a:fillRect/>
          </a:stretch>
        </p:blipFill>
        <p:spPr>
          <a:xfrm>
            <a:off x="859366" y="2258325"/>
            <a:ext cx="498000" cy="498000"/>
          </a:xfrm>
          <a:prstGeom prst="rect">
            <a:avLst/>
          </a:prstGeom>
          <a:noFill/>
          <a:ln>
            <a:noFill/>
          </a:ln>
        </p:spPr>
      </p:pic>
      <p:sp>
        <p:nvSpPr>
          <p:cNvPr id="212" name="Google Shape;212;p23"/>
          <p:cNvSpPr txBox="1"/>
          <p:nvPr/>
        </p:nvSpPr>
        <p:spPr>
          <a:xfrm>
            <a:off x="673818" y="2858102"/>
            <a:ext cx="869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Small Table</a:t>
            </a:r>
            <a:endParaRPr>
              <a:latin typeface="Roboto"/>
              <a:ea typeface="Roboto"/>
              <a:cs typeface="Roboto"/>
              <a:sym typeface="Roboto"/>
            </a:endParaRPr>
          </a:p>
        </p:txBody>
      </p:sp>
      <p:sp>
        <p:nvSpPr>
          <p:cNvPr id="213" name="Google Shape;213;p23"/>
          <p:cNvSpPr/>
          <p:nvPr/>
        </p:nvSpPr>
        <p:spPr>
          <a:xfrm>
            <a:off x="2284416" y="2365025"/>
            <a:ext cx="1255500" cy="572700"/>
          </a:xfrm>
          <a:prstGeom prst="rect">
            <a:avLst/>
          </a:prstGeom>
          <a:solidFill>
            <a:schemeClr val="lt1"/>
          </a:solidFill>
          <a:ln cap="flat" cmpd="sng" w="19050">
            <a:solidFill>
              <a:srgbClr val="55555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HashTable Files</a:t>
            </a:r>
            <a:endParaRPr>
              <a:latin typeface="Roboto"/>
              <a:ea typeface="Roboto"/>
              <a:cs typeface="Roboto"/>
              <a:sym typeface="Roboto"/>
            </a:endParaRPr>
          </a:p>
        </p:txBody>
      </p:sp>
      <p:sp>
        <p:nvSpPr>
          <p:cNvPr id="214" name="Google Shape;214;p23"/>
          <p:cNvSpPr/>
          <p:nvPr/>
        </p:nvSpPr>
        <p:spPr>
          <a:xfrm>
            <a:off x="2327625" y="3589400"/>
            <a:ext cx="1169100" cy="572700"/>
          </a:xfrm>
          <a:prstGeom prst="roundRect">
            <a:avLst>
              <a:gd fmla="val 16667" name="adj"/>
            </a:avLst>
          </a:prstGeom>
          <a:solidFill>
            <a:schemeClr val="lt1"/>
          </a:solidFill>
          <a:ln cap="flat" cmpd="sng" w="19050">
            <a:solidFill>
              <a:srgbClr val="55555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Distributed</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Cache</a:t>
            </a:r>
            <a:endParaRPr>
              <a:latin typeface="Roboto"/>
              <a:ea typeface="Roboto"/>
              <a:cs typeface="Roboto"/>
              <a:sym typeface="Roboto"/>
            </a:endParaRPr>
          </a:p>
        </p:txBody>
      </p:sp>
      <p:cxnSp>
        <p:nvCxnSpPr>
          <p:cNvPr id="215" name="Google Shape;215;p23"/>
          <p:cNvCxnSpPr>
            <a:stCxn id="209" idx="3"/>
            <a:endCxn id="210" idx="1"/>
          </p:cNvCxnSpPr>
          <p:nvPr/>
        </p:nvCxnSpPr>
        <p:spPr>
          <a:xfrm>
            <a:off x="1357374" y="1638025"/>
            <a:ext cx="348900" cy="0"/>
          </a:xfrm>
          <a:prstGeom prst="straightConnector1">
            <a:avLst/>
          </a:prstGeom>
          <a:noFill/>
          <a:ln cap="flat" cmpd="sng" w="19050">
            <a:solidFill>
              <a:srgbClr val="434343"/>
            </a:solidFill>
            <a:prstDash val="solid"/>
            <a:round/>
            <a:headEnd len="med" w="med" type="none"/>
            <a:tailEnd len="med" w="med" type="triangle"/>
          </a:ln>
        </p:spPr>
      </p:cxnSp>
      <p:cxnSp>
        <p:nvCxnSpPr>
          <p:cNvPr id="216" name="Google Shape;216;p23"/>
          <p:cNvCxnSpPr>
            <a:stCxn id="211" idx="0"/>
            <a:endCxn id="210" idx="2"/>
          </p:cNvCxnSpPr>
          <p:nvPr/>
        </p:nvCxnSpPr>
        <p:spPr>
          <a:xfrm flipH="1" rot="10800000">
            <a:off x="1108366" y="2004225"/>
            <a:ext cx="1352400" cy="254100"/>
          </a:xfrm>
          <a:prstGeom prst="straightConnector1">
            <a:avLst/>
          </a:prstGeom>
          <a:noFill/>
          <a:ln cap="flat" cmpd="sng" w="19050">
            <a:solidFill>
              <a:srgbClr val="434343"/>
            </a:solidFill>
            <a:prstDash val="solid"/>
            <a:round/>
            <a:headEnd len="med" w="med" type="none"/>
            <a:tailEnd len="med" w="med" type="triangle"/>
          </a:ln>
        </p:spPr>
      </p:cxnSp>
      <p:cxnSp>
        <p:nvCxnSpPr>
          <p:cNvPr id="217" name="Google Shape;217;p23"/>
          <p:cNvCxnSpPr>
            <a:stCxn id="210" idx="2"/>
            <a:endCxn id="213" idx="0"/>
          </p:cNvCxnSpPr>
          <p:nvPr/>
        </p:nvCxnSpPr>
        <p:spPr>
          <a:xfrm>
            <a:off x="2460650" y="2004325"/>
            <a:ext cx="451500" cy="360600"/>
          </a:xfrm>
          <a:prstGeom prst="straightConnector1">
            <a:avLst/>
          </a:prstGeom>
          <a:noFill/>
          <a:ln cap="flat" cmpd="sng" w="19050">
            <a:solidFill>
              <a:srgbClr val="434343"/>
            </a:solidFill>
            <a:prstDash val="solid"/>
            <a:round/>
            <a:headEnd len="med" w="med" type="none"/>
            <a:tailEnd len="med" w="med" type="triangle"/>
          </a:ln>
        </p:spPr>
      </p:cxnSp>
      <p:cxnSp>
        <p:nvCxnSpPr>
          <p:cNvPr id="218" name="Google Shape;218;p23"/>
          <p:cNvCxnSpPr>
            <a:stCxn id="213" idx="2"/>
            <a:endCxn id="214" idx="0"/>
          </p:cNvCxnSpPr>
          <p:nvPr/>
        </p:nvCxnSpPr>
        <p:spPr>
          <a:xfrm>
            <a:off x="2912166" y="2937725"/>
            <a:ext cx="0" cy="651600"/>
          </a:xfrm>
          <a:prstGeom prst="straightConnector1">
            <a:avLst/>
          </a:prstGeom>
          <a:noFill/>
          <a:ln cap="flat" cmpd="sng" w="19050">
            <a:solidFill>
              <a:srgbClr val="434343"/>
            </a:solidFill>
            <a:prstDash val="solid"/>
            <a:round/>
            <a:headEnd len="med" w="med" type="none"/>
            <a:tailEnd len="med" w="med" type="triangle"/>
          </a:ln>
        </p:spPr>
      </p:cxnSp>
      <p:sp>
        <p:nvSpPr>
          <p:cNvPr id="219" name="Google Shape;219;p23"/>
          <p:cNvSpPr/>
          <p:nvPr/>
        </p:nvSpPr>
        <p:spPr>
          <a:xfrm>
            <a:off x="4346675" y="2268025"/>
            <a:ext cx="1383300" cy="572700"/>
          </a:xfrm>
          <a:prstGeom prst="rect">
            <a:avLst/>
          </a:prstGeom>
          <a:solidFill>
            <a:schemeClr val="lt1"/>
          </a:solidFill>
          <a:ln cap="flat" cmpd="sng" w="19050">
            <a:solidFill>
              <a:srgbClr val="55555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HashTable Files</a:t>
            </a:r>
            <a:endParaRPr>
              <a:latin typeface="Roboto"/>
              <a:ea typeface="Roboto"/>
              <a:cs typeface="Roboto"/>
              <a:sym typeface="Roboto"/>
            </a:endParaRPr>
          </a:p>
        </p:txBody>
      </p:sp>
      <p:sp>
        <p:nvSpPr>
          <p:cNvPr id="220" name="Google Shape;220;p23"/>
          <p:cNvSpPr/>
          <p:nvPr/>
        </p:nvSpPr>
        <p:spPr>
          <a:xfrm>
            <a:off x="4346675" y="3318725"/>
            <a:ext cx="1383300" cy="572700"/>
          </a:xfrm>
          <a:prstGeom prst="rect">
            <a:avLst/>
          </a:prstGeom>
          <a:solidFill>
            <a:schemeClr val="lt1"/>
          </a:solidFill>
          <a:ln cap="flat" cmpd="sng" w="19050">
            <a:solidFill>
              <a:srgbClr val="55555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HashTable Files</a:t>
            </a:r>
            <a:endParaRPr>
              <a:latin typeface="Roboto"/>
              <a:ea typeface="Roboto"/>
              <a:cs typeface="Roboto"/>
              <a:sym typeface="Roboto"/>
            </a:endParaRPr>
          </a:p>
        </p:txBody>
      </p:sp>
      <p:sp>
        <p:nvSpPr>
          <p:cNvPr id="221" name="Google Shape;221;p23"/>
          <p:cNvSpPr/>
          <p:nvPr/>
        </p:nvSpPr>
        <p:spPr>
          <a:xfrm>
            <a:off x="6228324" y="2305375"/>
            <a:ext cx="1169100" cy="498000"/>
          </a:xfrm>
          <a:prstGeom prst="roundRect">
            <a:avLst>
              <a:gd fmla="val 16667" name="adj"/>
            </a:avLst>
          </a:prstGeom>
          <a:solidFill>
            <a:srgbClr val="B6D7A8"/>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Mapper</a:t>
            </a:r>
            <a:endParaRPr>
              <a:latin typeface="Roboto"/>
              <a:ea typeface="Roboto"/>
              <a:cs typeface="Roboto"/>
              <a:sym typeface="Roboto"/>
            </a:endParaRPr>
          </a:p>
        </p:txBody>
      </p:sp>
      <p:sp>
        <p:nvSpPr>
          <p:cNvPr id="222" name="Google Shape;222;p23"/>
          <p:cNvSpPr/>
          <p:nvPr/>
        </p:nvSpPr>
        <p:spPr>
          <a:xfrm>
            <a:off x="6228324" y="3356075"/>
            <a:ext cx="1169100" cy="498000"/>
          </a:xfrm>
          <a:prstGeom prst="roundRect">
            <a:avLst>
              <a:gd fmla="val 16667" name="adj"/>
            </a:avLst>
          </a:prstGeom>
          <a:solidFill>
            <a:srgbClr val="B6D7A8"/>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Mapper</a:t>
            </a:r>
            <a:endParaRPr>
              <a:latin typeface="Roboto"/>
              <a:ea typeface="Roboto"/>
              <a:cs typeface="Roboto"/>
              <a:sym typeface="Roboto"/>
            </a:endParaRPr>
          </a:p>
        </p:txBody>
      </p:sp>
      <p:cxnSp>
        <p:nvCxnSpPr>
          <p:cNvPr id="223" name="Google Shape;223;p23"/>
          <p:cNvCxnSpPr>
            <a:stCxn id="219" idx="3"/>
            <a:endCxn id="221" idx="1"/>
          </p:cNvCxnSpPr>
          <p:nvPr/>
        </p:nvCxnSpPr>
        <p:spPr>
          <a:xfrm>
            <a:off x="5729975" y="2554375"/>
            <a:ext cx="498300" cy="0"/>
          </a:xfrm>
          <a:prstGeom prst="straightConnector1">
            <a:avLst/>
          </a:prstGeom>
          <a:noFill/>
          <a:ln cap="flat" cmpd="sng" w="19050">
            <a:solidFill>
              <a:srgbClr val="434343"/>
            </a:solidFill>
            <a:prstDash val="solid"/>
            <a:round/>
            <a:headEnd len="med" w="med" type="none"/>
            <a:tailEnd len="med" w="med" type="triangle"/>
          </a:ln>
        </p:spPr>
      </p:cxnSp>
      <p:cxnSp>
        <p:nvCxnSpPr>
          <p:cNvPr id="224" name="Google Shape;224;p23"/>
          <p:cNvCxnSpPr>
            <a:stCxn id="220" idx="3"/>
            <a:endCxn id="222" idx="1"/>
          </p:cNvCxnSpPr>
          <p:nvPr/>
        </p:nvCxnSpPr>
        <p:spPr>
          <a:xfrm>
            <a:off x="5729975" y="3605075"/>
            <a:ext cx="498300" cy="0"/>
          </a:xfrm>
          <a:prstGeom prst="straightConnector1">
            <a:avLst/>
          </a:prstGeom>
          <a:noFill/>
          <a:ln cap="flat" cmpd="sng" w="19050">
            <a:solidFill>
              <a:srgbClr val="434343"/>
            </a:solidFill>
            <a:prstDash val="solid"/>
            <a:round/>
            <a:headEnd len="med" w="med" type="none"/>
            <a:tailEnd len="med" w="med" type="triangle"/>
          </a:ln>
        </p:spPr>
      </p:cxnSp>
      <p:cxnSp>
        <p:nvCxnSpPr>
          <p:cNvPr id="225" name="Google Shape;225;p23"/>
          <p:cNvCxnSpPr>
            <a:stCxn id="214" idx="3"/>
            <a:endCxn id="219" idx="1"/>
          </p:cNvCxnSpPr>
          <p:nvPr/>
        </p:nvCxnSpPr>
        <p:spPr>
          <a:xfrm flipH="1" rot="10800000">
            <a:off x="3496725" y="2554250"/>
            <a:ext cx="849900" cy="1321500"/>
          </a:xfrm>
          <a:prstGeom prst="straightConnector1">
            <a:avLst/>
          </a:prstGeom>
          <a:noFill/>
          <a:ln cap="flat" cmpd="sng" w="19050">
            <a:solidFill>
              <a:srgbClr val="434343"/>
            </a:solidFill>
            <a:prstDash val="solid"/>
            <a:round/>
            <a:headEnd len="med" w="med" type="none"/>
            <a:tailEnd len="med" w="med" type="triangle"/>
          </a:ln>
        </p:spPr>
      </p:cxnSp>
      <p:cxnSp>
        <p:nvCxnSpPr>
          <p:cNvPr id="226" name="Google Shape;226;p23"/>
          <p:cNvCxnSpPr>
            <a:stCxn id="214" idx="3"/>
            <a:endCxn id="220" idx="1"/>
          </p:cNvCxnSpPr>
          <p:nvPr/>
        </p:nvCxnSpPr>
        <p:spPr>
          <a:xfrm flipH="1" rot="10800000">
            <a:off x="3496725" y="3605150"/>
            <a:ext cx="849900" cy="270600"/>
          </a:xfrm>
          <a:prstGeom prst="straightConnector1">
            <a:avLst/>
          </a:prstGeom>
          <a:noFill/>
          <a:ln cap="flat" cmpd="sng" w="19050">
            <a:solidFill>
              <a:srgbClr val="434343"/>
            </a:solidFill>
            <a:prstDash val="solid"/>
            <a:round/>
            <a:headEnd len="med" w="med" type="none"/>
            <a:tailEnd len="med" w="med" type="triangle"/>
          </a:ln>
        </p:spPr>
      </p:cxnSp>
      <p:cxnSp>
        <p:nvCxnSpPr>
          <p:cNvPr id="227" name="Google Shape;227;p23"/>
          <p:cNvCxnSpPr>
            <a:endCxn id="221" idx="3"/>
          </p:cNvCxnSpPr>
          <p:nvPr/>
        </p:nvCxnSpPr>
        <p:spPr>
          <a:xfrm>
            <a:off x="3215124" y="1637875"/>
            <a:ext cx="4182300" cy="916500"/>
          </a:xfrm>
          <a:prstGeom prst="bentConnector3">
            <a:avLst>
              <a:gd fmla="val 117819" name="adj1"/>
            </a:avLst>
          </a:prstGeom>
          <a:noFill/>
          <a:ln cap="flat" cmpd="sng" w="19050">
            <a:solidFill>
              <a:srgbClr val="434343"/>
            </a:solidFill>
            <a:prstDash val="solid"/>
            <a:round/>
            <a:headEnd len="med" w="med" type="none"/>
            <a:tailEnd len="med" w="med" type="triangle"/>
          </a:ln>
        </p:spPr>
      </p:cxnSp>
      <p:cxnSp>
        <p:nvCxnSpPr>
          <p:cNvPr id="228" name="Google Shape;228;p23"/>
          <p:cNvCxnSpPr>
            <a:stCxn id="210" idx="3"/>
            <a:endCxn id="222" idx="3"/>
          </p:cNvCxnSpPr>
          <p:nvPr/>
        </p:nvCxnSpPr>
        <p:spPr>
          <a:xfrm>
            <a:off x="3215150" y="1638025"/>
            <a:ext cx="4182300" cy="1967100"/>
          </a:xfrm>
          <a:prstGeom prst="bentConnector3">
            <a:avLst>
              <a:gd fmla="val 118165" name="adj1"/>
            </a:avLst>
          </a:prstGeom>
          <a:noFill/>
          <a:ln cap="flat" cmpd="sng" w="19050">
            <a:solidFill>
              <a:srgbClr val="434343"/>
            </a:solidFill>
            <a:prstDash val="solid"/>
            <a:round/>
            <a:headEnd len="med" w="med" type="none"/>
            <a:tailEnd len="med" w="med" type="triangle"/>
          </a:ln>
        </p:spPr>
      </p:cxnSp>
      <p:grpSp>
        <p:nvGrpSpPr>
          <p:cNvPr id="229" name="Google Shape;229;p23"/>
          <p:cNvGrpSpPr/>
          <p:nvPr/>
        </p:nvGrpSpPr>
        <p:grpSpPr>
          <a:xfrm>
            <a:off x="7397470" y="1798058"/>
            <a:ext cx="869100" cy="773119"/>
            <a:chOff x="3799120" y="2852871"/>
            <a:chExt cx="869100" cy="773119"/>
          </a:xfrm>
        </p:grpSpPr>
        <p:pic>
          <p:nvPicPr>
            <p:cNvPr id="230" name="Google Shape;230;p23"/>
            <p:cNvPicPr preferRelativeResize="0"/>
            <p:nvPr/>
          </p:nvPicPr>
          <p:blipFill>
            <a:blip r:embed="rId3">
              <a:alphaModFix/>
            </a:blip>
            <a:stretch>
              <a:fillRect/>
            </a:stretch>
          </p:blipFill>
          <p:spPr>
            <a:xfrm>
              <a:off x="4045298" y="2852871"/>
              <a:ext cx="348900" cy="348900"/>
            </a:xfrm>
            <a:prstGeom prst="rect">
              <a:avLst/>
            </a:prstGeom>
            <a:noFill/>
            <a:ln>
              <a:noFill/>
            </a:ln>
          </p:spPr>
        </p:pic>
        <p:sp>
          <p:nvSpPr>
            <p:cNvPr id="231" name="Google Shape;231;p23"/>
            <p:cNvSpPr txBox="1"/>
            <p:nvPr/>
          </p:nvSpPr>
          <p:spPr>
            <a:xfrm>
              <a:off x="3799120" y="3133390"/>
              <a:ext cx="869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Big Table</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Records</a:t>
              </a:r>
              <a:endParaRPr sz="1000">
                <a:latin typeface="Roboto"/>
                <a:ea typeface="Roboto"/>
                <a:cs typeface="Roboto"/>
                <a:sym typeface="Roboto"/>
              </a:endParaRPr>
            </a:p>
          </p:txBody>
        </p:sp>
      </p:grpSp>
      <p:grpSp>
        <p:nvGrpSpPr>
          <p:cNvPr id="232" name="Google Shape;232;p23"/>
          <p:cNvGrpSpPr/>
          <p:nvPr/>
        </p:nvGrpSpPr>
        <p:grpSpPr>
          <a:xfrm>
            <a:off x="7397470" y="2864858"/>
            <a:ext cx="869100" cy="773119"/>
            <a:chOff x="3799120" y="2852871"/>
            <a:chExt cx="869100" cy="773119"/>
          </a:xfrm>
        </p:grpSpPr>
        <p:pic>
          <p:nvPicPr>
            <p:cNvPr id="233" name="Google Shape;233;p23"/>
            <p:cNvPicPr preferRelativeResize="0"/>
            <p:nvPr/>
          </p:nvPicPr>
          <p:blipFill>
            <a:blip r:embed="rId3">
              <a:alphaModFix/>
            </a:blip>
            <a:stretch>
              <a:fillRect/>
            </a:stretch>
          </p:blipFill>
          <p:spPr>
            <a:xfrm>
              <a:off x="4045298" y="2852871"/>
              <a:ext cx="348900" cy="348900"/>
            </a:xfrm>
            <a:prstGeom prst="rect">
              <a:avLst/>
            </a:prstGeom>
            <a:noFill/>
            <a:ln>
              <a:noFill/>
            </a:ln>
          </p:spPr>
        </p:pic>
        <p:sp>
          <p:nvSpPr>
            <p:cNvPr id="234" name="Google Shape;234;p23"/>
            <p:cNvSpPr txBox="1"/>
            <p:nvPr/>
          </p:nvSpPr>
          <p:spPr>
            <a:xfrm>
              <a:off x="3799120" y="3133390"/>
              <a:ext cx="869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Big Table</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Records</a:t>
              </a:r>
              <a:endParaRPr sz="1000">
                <a:latin typeface="Roboto"/>
                <a:ea typeface="Roboto"/>
                <a:cs typeface="Roboto"/>
                <a:sym typeface="Roboto"/>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Map-Side Join</a:t>
            </a:r>
            <a:endParaRPr sz="2800">
              <a:solidFill>
                <a:srgbClr val="FF0000"/>
              </a:solidFill>
              <a:latin typeface="Roboto"/>
              <a:ea typeface="Roboto"/>
              <a:cs typeface="Roboto"/>
              <a:sym typeface="Roboto"/>
            </a:endParaRPr>
          </a:p>
        </p:txBody>
      </p:sp>
      <p:sp>
        <p:nvSpPr>
          <p:cNvPr id="240" name="Google Shape;240;p24"/>
          <p:cNvSpPr/>
          <p:nvPr/>
        </p:nvSpPr>
        <p:spPr>
          <a:xfrm>
            <a:off x="188274" y="1389025"/>
            <a:ext cx="1169100" cy="498000"/>
          </a:xfrm>
          <a:prstGeom prst="roundRect">
            <a:avLst>
              <a:gd fmla="val 16667" name="adj"/>
            </a:avLst>
          </a:prstGeom>
          <a:solidFill>
            <a:srgbClr val="FCE5CD"/>
          </a:solidFill>
          <a:ln cap="flat" cmpd="sng" w="19050">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Task</a:t>
            </a:r>
            <a:endParaRPr>
              <a:latin typeface="Roboto"/>
              <a:ea typeface="Roboto"/>
              <a:cs typeface="Roboto"/>
              <a:sym typeface="Roboto"/>
            </a:endParaRPr>
          </a:p>
        </p:txBody>
      </p:sp>
      <p:sp>
        <p:nvSpPr>
          <p:cNvPr id="241" name="Google Shape;241;p24"/>
          <p:cNvSpPr/>
          <p:nvPr/>
        </p:nvSpPr>
        <p:spPr>
          <a:xfrm>
            <a:off x="1706150" y="1271725"/>
            <a:ext cx="1509000" cy="732600"/>
          </a:xfrm>
          <a:prstGeom prst="roundRect">
            <a:avLst>
              <a:gd fmla="val 16667" name="adj"/>
            </a:avLst>
          </a:prstGeom>
          <a:solidFill>
            <a:srgbClr val="C9DAF8"/>
          </a:solid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MapReduce</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Local</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Task</a:t>
            </a:r>
            <a:endParaRPr>
              <a:latin typeface="Roboto"/>
              <a:ea typeface="Roboto"/>
              <a:cs typeface="Roboto"/>
              <a:sym typeface="Roboto"/>
            </a:endParaRPr>
          </a:p>
        </p:txBody>
      </p:sp>
      <p:pic>
        <p:nvPicPr>
          <p:cNvPr id="242" name="Google Shape;242;p24"/>
          <p:cNvPicPr preferRelativeResize="0"/>
          <p:nvPr/>
        </p:nvPicPr>
        <p:blipFill>
          <a:blip r:embed="rId4">
            <a:alphaModFix/>
          </a:blip>
          <a:stretch>
            <a:fillRect/>
          </a:stretch>
        </p:blipFill>
        <p:spPr>
          <a:xfrm>
            <a:off x="859366" y="2258325"/>
            <a:ext cx="498000" cy="498000"/>
          </a:xfrm>
          <a:prstGeom prst="rect">
            <a:avLst/>
          </a:prstGeom>
          <a:noFill/>
          <a:ln>
            <a:noFill/>
          </a:ln>
        </p:spPr>
      </p:pic>
      <p:sp>
        <p:nvSpPr>
          <p:cNvPr id="243" name="Google Shape;243;p24"/>
          <p:cNvSpPr txBox="1"/>
          <p:nvPr/>
        </p:nvSpPr>
        <p:spPr>
          <a:xfrm>
            <a:off x="673818" y="2858102"/>
            <a:ext cx="869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Small Table</a:t>
            </a:r>
            <a:endParaRPr>
              <a:latin typeface="Roboto"/>
              <a:ea typeface="Roboto"/>
              <a:cs typeface="Roboto"/>
              <a:sym typeface="Roboto"/>
            </a:endParaRPr>
          </a:p>
        </p:txBody>
      </p:sp>
      <p:sp>
        <p:nvSpPr>
          <p:cNvPr id="244" name="Google Shape;244;p24"/>
          <p:cNvSpPr/>
          <p:nvPr/>
        </p:nvSpPr>
        <p:spPr>
          <a:xfrm>
            <a:off x="2284416" y="2365025"/>
            <a:ext cx="1255500" cy="572700"/>
          </a:xfrm>
          <a:prstGeom prst="rect">
            <a:avLst/>
          </a:prstGeom>
          <a:solidFill>
            <a:schemeClr val="lt1"/>
          </a:solidFill>
          <a:ln cap="flat" cmpd="sng" w="19050">
            <a:solidFill>
              <a:srgbClr val="55555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HashTable Files</a:t>
            </a:r>
            <a:endParaRPr>
              <a:latin typeface="Roboto"/>
              <a:ea typeface="Roboto"/>
              <a:cs typeface="Roboto"/>
              <a:sym typeface="Roboto"/>
            </a:endParaRPr>
          </a:p>
        </p:txBody>
      </p:sp>
      <p:sp>
        <p:nvSpPr>
          <p:cNvPr id="245" name="Google Shape;245;p24"/>
          <p:cNvSpPr/>
          <p:nvPr/>
        </p:nvSpPr>
        <p:spPr>
          <a:xfrm>
            <a:off x="2327625" y="3589400"/>
            <a:ext cx="1169100" cy="572700"/>
          </a:xfrm>
          <a:prstGeom prst="roundRect">
            <a:avLst>
              <a:gd fmla="val 16667" name="adj"/>
            </a:avLst>
          </a:prstGeom>
          <a:solidFill>
            <a:schemeClr val="lt1"/>
          </a:solidFill>
          <a:ln cap="flat" cmpd="sng" w="19050">
            <a:solidFill>
              <a:srgbClr val="55555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Distributed</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Cache</a:t>
            </a:r>
            <a:endParaRPr>
              <a:latin typeface="Roboto"/>
              <a:ea typeface="Roboto"/>
              <a:cs typeface="Roboto"/>
              <a:sym typeface="Roboto"/>
            </a:endParaRPr>
          </a:p>
        </p:txBody>
      </p:sp>
      <p:cxnSp>
        <p:nvCxnSpPr>
          <p:cNvPr id="246" name="Google Shape;246;p24"/>
          <p:cNvCxnSpPr>
            <a:stCxn id="240" idx="3"/>
            <a:endCxn id="241" idx="1"/>
          </p:cNvCxnSpPr>
          <p:nvPr/>
        </p:nvCxnSpPr>
        <p:spPr>
          <a:xfrm>
            <a:off x="1357374" y="1638025"/>
            <a:ext cx="348900" cy="0"/>
          </a:xfrm>
          <a:prstGeom prst="straightConnector1">
            <a:avLst/>
          </a:prstGeom>
          <a:noFill/>
          <a:ln cap="flat" cmpd="sng" w="19050">
            <a:solidFill>
              <a:srgbClr val="434343"/>
            </a:solidFill>
            <a:prstDash val="solid"/>
            <a:round/>
            <a:headEnd len="med" w="med" type="none"/>
            <a:tailEnd len="med" w="med" type="triangle"/>
          </a:ln>
        </p:spPr>
      </p:cxnSp>
      <p:cxnSp>
        <p:nvCxnSpPr>
          <p:cNvPr id="247" name="Google Shape;247;p24"/>
          <p:cNvCxnSpPr>
            <a:stCxn id="242" idx="0"/>
            <a:endCxn id="241" idx="2"/>
          </p:cNvCxnSpPr>
          <p:nvPr/>
        </p:nvCxnSpPr>
        <p:spPr>
          <a:xfrm flipH="1" rot="10800000">
            <a:off x="1108366" y="2004225"/>
            <a:ext cx="1352400" cy="254100"/>
          </a:xfrm>
          <a:prstGeom prst="straightConnector1">
            <a:avLst/>
          </a:prstGeom>
          <a:noFill/>
          <a:ln cap="flat" cmpd="sng" w="19050">
            <a:solidFill>
              <a:srgbClr val="434343"/>
            </a:solidFill>
            <a:prstDash val="solid"/>
            <a:round/>
            <a:headEnd len="med" w="med" type="none"/>
            <a:tailEnd len="med" w="med" type="triangle"/>
          </a:ln>
        </p:spPr>
      </p:cxnSp>
      <p:cxnSp>
        <p:nvCxnSpPr>
          <p:cNvPr id="248" name="Google Shape;248;p24"/>
          <p:cNvCxnSpPr>
            <a:stCxn id="241" idx="2"/>
            <a:endCxn id="244" idx="0"/>
          </p:cNvCxnSpPr>
          <p:nvPr/>
        </p:nvCxnSpPr>
        <p:spPr>
          <a:xfrm>
            <a:off x="2460650" y="2004325"/>
            <a:ext cx="451500" cy="360600"/>
          </a:xfrm>
          <a:prstGeom prst="straightConnector1">
            <a:avLst/>
          </a:prstGeom>
          <a:noFill/>
          <a:ln cap="flat" cmpd="sng" w="19050">
            <a:solidFill>
              <a:srgbClr val="434343"/>
            </a:solidFill>
            <a:prstDash val="solid"/>
            <a:round/>
            <a:headEnd len="med" w="med" type="none"/>
            <a:tailEnd len="med" w="med" type="triangle"/>
          </a:ln>
        </p:spPr>
      </p:cxnSp>
      <p:cxnSp>
        <p:nvCxnSpPr>
          <p:cNvPr id="249" name="Google Shape;249;p24"/>
          <p:cNvCxnSpPr>
            <a:stCxn id="244" idx="2"/>
            <a:endCxn id="245" idx="0"/>
          </p:cNvCxnSpPr>
          <p:nvPr/>
        </p:nvCxnSpPr>
        <p:spPr>
          <a:xfrm>
            <a:off x="2912166" y="2937725"/>
            <a:ext cx="0" cy="651600"/>
          </a:xfrm>
          <a:prstGeom prst="straightConnector1">
            <a:avLst/>
          </a:prstGeom>
          <a:noFill/>
          <a:ln cap="flat" cmpd="sng" w="19050">
            <a:solidFill>
              <a:srgbClr val="434343"/>
            </a:solidFill>
            <a:prstDash val="solid"/>
            <a:round/>
            <a:headEnd len="med" w="med" type="none"/>
            <a:tailEnd len="med" w="med" type="triangle"/>
          </a:ln>
        </p:spPr>
      </p:cxnSp>
      <p:sp>
        <p:nvSpPr>
          <p:cNvPr id="250" name="Google Shape;250;p24"/>
          <p:cNvSpPr/>
          <p:nvPr/>
        </p:nvSpPr>
        <p:spPr>
          <a:xfrm>
            <a:off x="4346675" y="2268025"/>
            <a:ext cx="1383300" cy="572700"/>
          </a:xfrm>
          <a:prstGeom prst="rect">
            <a:avLst/>
          </a:prstGeom>
          <a:solidFill>
            <a:schemeClr val="lt1"/>
          </a:solidFill>
          <a:ln cap="flat" cmpd="sng" w="19050">
            <a:solidFill>
              <a:srgbClr val="55555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HashTable Files</a:t>
            </a:r>
            <a:endParaRPr>
              <a:latin typeface="Roboto"/>
              <a:ea typeface="Roboto"/>
              <a:cs typeface="Roboto"/>
              <a:sym typeface="Roboto"/>
            </a:endParaRPr>
          </a:p>
        </p:txBody>
      </p:sp>
      <p:sp>
        <p:nvSpPr>
          <p:cNvPr id="251" name="Google Shape;251;p24"/>
          <p:cNvSpPr/>
          <p:nvPr/>
        </p:nvSpPr>
        <p:spPr>
          <a:xfrm>
            <a:off x="4346675" y="3318725"/>
            <a:ext cx="1383300" cy="572700"/>
          </a:xfrm>
          <a:prstGeom prst="rect">
            <a:avLst/>
          </a:prstGeom>
          <a:solidFill>
            <a:schemeClr val="lt1"/>
          </a:solidFill>
          <a:ln cap="flat" cmpd="sng" w="19050">
            <a:solidFill>
              <a:srgbClr val="55555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HashTable Files</a:t>
            </a:r>
            <a:endParaRPr>
              <a:latin typeface="Roboto"/>
              <a:ea typeface="Roboto"/>
              <a:cs typeface="Roboto"/>
              <a:sym typeface="Roboto"/>
            </a:endParaRPr>
          </a:p>
        </p:txBody>
      </p:sp>
      <p:sp>
        <p:nvSpPr>
          <p:cNvPr id="252" name="Google Shape;252;p24"/>
          <p:cNvSpPr/>
          <p:nvPr/>
        </p:nvSpPr>
        <p:spPr>
          <a:xfrm>
            <a:off x="6228324" y="2305375"/>
            <a:ext cx="1169100" cy="498000"/>
          </a:xfrm>
          <a:prstGeom prst="roundRect">
            <a:avLst>
              <a:gd fmla="val 16667" name="adj"/>
            </a:avLst>
          </a:prstGeom>
          <a:solidFill>
            <a:srgbClr val="B6D7A8"/>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Mapper</a:t>
            </a:r>
            <a:endParaRPr>
              <a:latin typeface="Roboto"/>
              <a:ea typeface="Roboto"/>
              <a:cs typeface="Roboto"/>
              <a:sym typeface="Roboto"/>
            </a:endParaRPr>
          </a:p>
        </p:txBody>
      </p:sp>
      <p:sp>
        <p:nvSpPr>
          <p:cNvPr id="253" name="Google Shape;253;p24"/>
          <p:cNvSpPr/>
          <p:nvPr/>
        </p:nvSpPr>
        <p:spPr>
          <a:xfrm>
            <a:off x="6228324" y="3356075"/>
            <a:ext cx="1169100" cy="498000"/>
          </a:xfrm>
          <a:prstGeom prst="roundRect">
            <a:avLst>
              <a:gd fmla="val 16667" name="adj"/>
            </a:avLst>
          </a:prstGeom>
          <a:solidFill>
            <a:srgbClr val="B6D7A8"/>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Mapper</a:t>
            </a:r>
            <a:endParaRPr>
              <a:latin typeface="Roboto"/>
              <a:ea typeface="Roboto"/>
              <a:cs typeface="Roboto"/>
              <a:sym typeface="Roboto"/>
            </a:endParaRPr>
          </a:p>
        </p:txBody>
      </p:sp>
      <p:cxnSp>
        <p:nvCxnSpPr>
          <p:cNvPr id="254" name="Google Shape;254;p24"/>
          <p:cNvCxnSpPr>
            <a:stCxn id="250" idx="3"/>
            <a:endCxn id="252" idx="1"/>
          </p:cNvCxnSpPr>
          <p:nvPr/>
        </p:nvCxnSpPr>
        <p:spPr>
          <a:xfrm>
            <a:off x="5729975" y="2554375"/>
            <a:ext cx="498300" cy="0"/>
          </a:xfrm>
          <a:prstGeom prst="straightConnector1">
            <a:avLst/>
          </a:prstGeom>
          <a:noFill/>
          <a:ln cap="flat" cmpd="sng" w="19050">
            <a:solidFill>
              <a:srgbClr val="434343"/>
            </a:solidFill>
            <a:prstDash val="solid"/>
            <a:round/>
            <a:headEnd len="med" w="med" type="none"/>
            <a:tailEnd len="med" w="med" type="triangle"/>
          </a:ln>
        </p:spPr>
      </p:cxnSp>
      <p:cxnSp>
        <p:nvCxnSpPr>
          <p:cNvPr id="255" name="Google Shape;255;p24"/>
          <p:cNvCxnSpPr>
            <a:stCxn id="251" idx="3"/>
            <a:endCxn id="253" idx="1"/>
          </p:cNvCxnSpPr>
          <p:nvPr/>
        </p:nvCxnSpPr>
        <p:spPr>
          <a:xfrm>
            <a:off x="5729975" y="3605075"/>
            <a:ext cx="498300" cy="0"/>
          </a:xfrm>
          <a:prstGeom prst="straightConnector1">
            <a:avLst/>
          </a:prstGeom>
          <a:noFill/>
          <a:ln cap="flat" cmpd="sng" w="19050">
            <a:solidFill>
              <a:srgbClr val="434343"/>
            </a:solidFill>
            <a:prstDash val="solid"/>
            <a:round/>
            <a:headEnd len="med" w="med" type="none"/>
            <a:tailEnd len="med" w="med" type="triangle"/>
          </a:ln>
        </p:spPr>
      </p:cxnSp>
      <p:cxnSp>
        <p:nvCxnSpPr>
          <p:cNvPr id="256" name="Google Shape;256;p24"/>
          <p:cNvCxnSpPr>
            <a:stCxn id="245" idx="3"/>
            <a:endCxn id="250" idx="1"/>
          </p:cNvCxnSpPr>
          <p:nvPr/>
        </p:nvCxnSpPr>
        <p:spPr>
          <a:xfrm flipH="1" rot="10800000">
            <a:off x="3496725" y="2554250"/>
            <a:ext cx="849900" cy="1321500"/>
          </a:xfrm>
          <a:prstGeom prst="straightConnector1">
            <a:avLst/>
          </a:prstGeom>
          <a:noFill/>
          <a:ln cap="flat" cmpd="sng" w="19050">
            <a:solidFill>
              <a:srgbClr val="434343"/>
            </a:solidFill>
            <a:prstDash val="solid"/>
            <a:round/>
            <a:headEnd len="med" w="med" type="none"/>
            <a:tailEnd len="med" w="med" type="triangle"/>
          </a:ln>
        </p:spPr>
      </p:cxnSp>
      <p:cxnSp>
        <p:nvCxnSpPr>
          <p:cNvPr id="257" name="Google Shape;257;p24"/>
          <p:cNvCxnSpPr>
            <a:stCxn id="245" idx="3"/>
            <a:endCxn id="251" idx="1"/>
          </p:cNvCxnSpPr>
          <p:nvPr/>
        </p:nvCxnSpPr>
        <p:spPr>
          <a:xfrm flipH="1" rot="10800000">
            <a:off x="3496725" y="3605150"/>
            <a:ext cx="849900" cy="270600"/>
          </a:xfrm>
          <a:prstGeom prst="straightConnector1">
            <a:avLst/>
          </a:prstGeom>
          <a:noFill/>
          <a:ln cap="flat" cmpd="sng" w="19050">
            <a:solidFill>
              <a:srgbClr val="434343"/>
            </a:solidFill>
            <a:prstDash val="solid"/>
            <a:round/>
            <a:headEnd len="med" w="med" type="none"/>
            <a:tailEnd len="med" w="med" type="triangle"/>
          </a:ln>
        </p:spPr>
      </p:cxnSp>
      <p:cxnSp>
        <p:nvCxnSpPr>
          <p:cNvPr id="258" name="Google Shape;258;p24"/>
          <p:cNvCxnSpPr>
            <a:endCxn id="252" idx="3"/>
          </p:cNvCxnSpPr>
          <p:nvPr/>
        </p:nvCxnSpPr>
        <p:spPr>
          <a:xfrm>
            <a:off x="3215124" y="1637875"/>
            <a:ext cx="4182300" cy="916500"/>
          </a:xfrm>
          <a:prstGeom prst="bentConnector3">
            <a:avLst>
              <a:gd fmla="val 117819" name="adj1"/>
            </a:avLst>
          </a:prstGeom>
          <a:noFill/>
          <a:ln cap="flat" cmpd="sng" w="19050">
            <a:solidFill>
              <a:srgbClr val="434343"/>
            </a:solidFill>
            <a:prstDash val="solid"/>
            <a:round/>
            <a:headEnd len="med" w="med" type="none"/>
            <a:tailEnd len="med" w="med" type="triangle"/>
          </a:ln>
        </p:spPr>
      </p:cxnSp>
      <p:cxnSp>
        <p:nvCxnSpPr>
          <p:cNvPr id="259" name="Google Shape;259;p24"/>
          <p:cNvCxnSpPr>
            <a:stCxn id="241" idx="3"/>
            <a:endCxn id="253" idx="3"/>
          </p:cNvCxnSpPr>
          <p:nvPr/>
        </p:nvCxnSpPr>
        <p:spPr>
          <a:xfrm>
            <a:off x="3215150" y="1638025"/>
            <a:ext cx="4182300" cy="1967100"/>
          </a:xfrm>
          <a:prstGeom prst="bentConnector3">
            <a:avLst>
              <a:gd fmla="val 118165" name="adj1"/>
            </a:avLst>
          </a:prstGeom>
          <a:noFill/>
          <a:ln cap="flat" cmpd="sng" w="19050">
            <a:solidFill>
              <a:srgbClr val="434343"/>
            </a:solidFill>
            <a:prstDash val="solid"/>
            <a:round/>
            <a:headEnd len="med" w="med" type="none"/>
            <a:tailEnd len="med" w="med" type="triangle"/>
          </a:ln>
        </p:spPr>
      </p:cxnSp>
      <p:sp>
        <p:nvSpPr>
          <p:cNvPr id="260" name="Google Shape;260;p24"/>
          <p:cNvSpPr/>
          <p:nvPr/>
        </p:nvSpPr>
        <p:spPr>
          <a:xfrm>
            <a:off x="6228324" y="4336700"/>
            <a:ext cx="1169100" cy="498000"/>
          </a:xfrm>
          <a:prstGeom prst="roundRect">
            <a:avLst>
              <a:gd fmla="val 16667" name="adj"/>
            </a:avLst>
          </a:prstGeom>
          <a:solidFill>
            <a:srgbClr val="FCE5CD"/>
          </a:solidFill>
          <a:ln cap="flat" cmpd="sng" w="19050">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Output</a:t>
            </a:r>
            <a:endParaRPr>
              <a:latin typeface="Roboto"/>
              <a:ea typeface="Roboto"/>
              <a:cs typeface="Roboto"/>
              <a:sym typeface="Roboto"/>
            </a:endParaRPr>
          </a:p>
        </p:txBody>
      </p:sp>
      <p:cxnSp>
        <p:nvCxnSpPr>
          <p:cNvPr id="261" name="Google Shape;261;p24"/>
          <p:cNvCxnSpPr>
            <a:stCxn id="253" idx="2"/>
            <a:endCxn id="260" idx="0"/>
          </p:cNvCxnSpPr>
          <p:nvPr/>
        </p:nvCxnSpPr>
        <p:spPr>
          <a:xfrm>
            <a:off x="6812874" y="3854075"/>
            <a:ext cx="0" cy="482700"/>
          </a:xfrm>
          <a:prstGeom prst="straightConnector1">
            <a:avLst/>
          </a:prstGeom>
          <a:noFill/>
          <a:ln cap="flat" cmpd="sng" w="19050">
            <a:solidFill>
              <a:srgbClr val="434343"/>
            </a:solidFill>
            <a:prstDash val="solid"/>
            <a:round/>
            <a:headEnd len="med" w="med" type="none"/>
            <a:tailEnd len="med" w="med" type="triangle"/>
          </a:ln>
        </p:spPr>
      </p:cxnSp>
      <p:grpSp>
        <p:nvGrpSpPr>
          <p:cNvPr id="262" name="Google Shape;262;p24"/>
          <p:cNvGrpSpPr/>
          <p:nvPr/>
        </p:nvGrpSpPr>
        <p:grpSpPr>
          <a:xfrm>
            <a:off x="7397470" y="1798058"/>
            <a:ext cx="869100" cy="773119"/>
            <a:chOff x="3799120" y="2852871"/>
            <a:chExt cx="869100" cy="773119"/>
          </a:xfrm>
        </p:grpSpPr>
        <p:pic>
          <p:nvPicPr>
            <p:cNvPr id="263" name="Google Shape;263;p24"/>
            <p:cNvPicPr preferRelativeResize="0"/>
            <p:nvPr/>
          </p:nvPicPr>
          <p:blipFill>
            <a:blip r:embed="rId4">
              <a:alphaModFix/>
            </a:blip>
            <a:stretch>
              <a:fillRect/>
            </a:stretch>
          </p:blipFill>
          <p:spPr>
            <a:xfrm>
              <a:off x="4045298" y="2852871"/>
              <a:ext cx="348900" cy="348900"/>
            </a:xfrm>
            <a:prstGeom prst="rect">
              <a:avLst/>
            </a:prstGeom>
            <a:noFill/>
            <a:ln>
              <a:noFill/>
            </a:ln>
          </p:spPr>
        </p:pic>
        <p:sp>
          <p:nvSpPr>
            <p:cNvPr id="264" name="Google Shape;264;p24"/>
            <p:cNvSpPr txBox="1"/>
            <p:nvPr/>
          </p:nvSpPr>
          <p:spPr>
            <a:xfrm>
              <a:off x="3799120" y="3133390"/>
              <a:ext cx="869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Big Table</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Records</a:t>
              </a:r>
              <a:endParaRPr sz="1000">
                <a:latin typeface="Roboto"/>
                <a:ea typeface="Roboto"/>
                <a:cs typeface="Roboto"/>
                <a:sym typeface="Roboto"/>
              </a:endParaRPr>
            </a:p>
          </p:txBody>
        </p:sp>
      </p:grpSp>
      <p:grpSp>
        <p:nvGrpSpPr>
          <p:cNvPr id="265" name="Google Shape;265;p24"/>
          <p:cNvGrpSpPr/>
          <p:nvPr/>
        </p:nvGrpSpPr>
        <p:grpSpPr>
          <a:xfrm>
            <a:off x="7397470" y="2864858"/>
            <a:ext cx="869100" cy="773119"/>
            <a:chOff x="3799120" y="2852871"/>
            <a:chExt cx="869100" cy="773119"/>
          </a:xfrm>
        </p:grpSpPr>
        <p:pic>
          <p:nvPicPr>
            <p:cNvPr id="266" name="Google Shape;266;p24"/>
            <p:cNvPicPr preferRelativeResize="0"/>
            <p:nvPr/>
          </p:nvPicPr>
          <p:blipFill>
            <a:blip r:embed="rId4">
              <a:alphaModFix/>
            </a:blip>
            <a:stretch>
              <a:fillRect/>
            </a:stretch>
          </p:blipFill>
          <p:spPr>
            <a:xfrm>
              <a:off x="4045298" y="2852871"/>
              <a:ext cx="348900" cy="348900"/>
            </a:xfrm>
            <a:prstGeom prst="rect">
              <a:avLst/>
            </a:prstGeom>
            <a:noFill/>
            <a:ln>
              <a:noFill/>
            </a:ln>
          </p:spPr>
        </p:pic>
        <p:sp>
          <p:nvSpPr>
            <p:cNvPr id="267" name="Google Shape;267;p24"/>
            <p:cNvSpPr txBox="1"/>
            <p:nvPr/>
          </p:nvSpPr>
          <p:spPr>
            <a:xfrm>
              <a:off x="3799120" y="3133390"/>
              <a:ext cx="869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Big Table</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Records</a:t>
              </a:r>
              <a:endParaRPr sz="1000">
                <a:latin typeface="Roboto"/>
                <a:ea typeface="Roboto"/>
                <a:cs typeface="Roboto"/>
                <a:sym typeface="Robot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5"/>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2500">
                <a:solidFill>
                  <a:srgbClr val="FF0000"/>
                </a:solidFill>
                <a:latin typeface="Roboto"/>
                <a:ea typeface="Roboto"/>
                <a:cs typeface="Roboto"/>
                <a:sym typeface="Roboto"/>
              </a:rPr>
              <a:t>Thank You!</a:t>
            </a:r>
            <a:endParaRPr sz="2500">
              <a:solidFill>
                <a:srgbClr val="FF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10"/>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Joins in Hive</a:t>
            </a:r>
            <a:endParaRPr sz="2800">
              <a:solidFill>
                <a:srgbClr val="FF0000"/>
              </a:solidFill>
              <a:latin typeface="Roboto"/>
              <a:ea typeface="Roboto"/>
              <a:cs typeface="Roboto"/>
              <a:sym typeface="Roboto"/>
            </a:endParaRPr>
          </a:p>
        </p:txBody>
      </p:sp>
      <p:sp>
        <p:nvSpPr>
          <p:cNvPr id="41" name="Google Shape;41;p10"/>
          <p:cNvSpPr/>
          <p:nvPr/>
        </p:nvSpPr>
        <p:spPr>
          <a:xfrm>
            <a:off x="172449" y="2322750"/>
            <a:ext cx="1169100" cy="498000"/>
          </a:xfrm>
          <a:prstGeom prst="roundRect">
            <a:avLst>
              <a:gd fmla="val 16667" name="adj"/>
            </a:avLst>
          </a:prstGeom>
          <a:solidFill>
            <a:srgbClr val="FCE5CD"/>
          </a:solidFill>
          <a:ln cap="flat" cmpd="sng" w="19050">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Task</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1"/>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Joins in Hive</a:t>
            </a:r>
            <a:endParaRPr sz="2800">
              <a:solidFill>
                <a:srgbClr val="FF0000"/>
              </a:solidFill>
              <a:latin typeface="Roboto"/>
              <a:ea typeface="Roboto"/>
              <a:cs typeface="Roboto"/>
              <a:sym typeface="Roboto"/>
            </a:endParaRPr>
          </a:p>
        </p:txBody>
      </p:sp>
      <p:sp>
        <p:nvSpPr>
          <p:cNvPr id="47" name="Google Shape;47;p11"/>
          <p:cNvSpPr/>
          <p:nvPr/>
        </p:nvSpPr>
        <p:spPr>
          <a:xfrm>
            <a:off x="1874952" y="1507801"/>
            <a:ext cx="861600" cy="498000"/>
          </a:xfrm>
          <a:prstGeom prst="roundRect">
            <a:avLst>
              <a:gd fmla="val 16667" name="adj"/>
            </a:avLst>
          </a:prstGeom>
          <a:solidFill>
            <a:srgbClr val="9FC5E8"/>
          </a:solid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Table 1</a:t>
            </a:r>
            <a:endParaRPr>
              <a:latin typeface="Roboto"/>
              <a:ea typeface="Roboto"/>
              <a:cs typeface="Roboto"/>
              <a:sym typeface="Roboto"/>
            </a:endParaRPr>
          </a:p>
        </p:txBody>
      </p:sp>
      <p:sp>
        <p:nvSpPr>
          <p:cNvPr id="48" name="Google Shape;48;p11"/>
          <p:cNvSpPr/>
          <p:nvPr/>
        </p:nvSpPr>
        <p:spPr>
          <a:xfrm>
            <a:off x="172449" y="2322750"/>
            <a:ext cx="1169100" cy="498000"/>
          </a:xfrm>
          <a:prstGeom prst="roundRect">
            <a:avLst>
              <a:gd fmla="val 16667" name="adj"/>
            </a:avLst>
          </a:prstGeom>
          <a:solidFill>
            <a:srgbClr val="FCE5CD"/>
          </a:solidFill>
          <a:ln cap="flat" cmpd="sng" w="19050">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Task</a:t>
            </a:r>
            <a:endParaRPr>
              <a:latin typeface="Roboto"/>
              <a:ea typeface="Roboto"/>
              <a:cs typeface="Roboto"/>
              <a:sym typeface="Roboto"/>
            </a:endParaRPr>
          </a:p>
        </p:txBody>
      </p:sp>
      <p:sp>
        <p:nvSpPr>
          <p:cNvPr id="49" name="Google Shape;49;p11"/>
          <p:cNvSpPr/>
          <p:nvPr/>
        </p:nvSpPr>
        <p:spPr>
          <a:xfrm>
            <a:off x="1874952" y="3031801"/>
            <a:ext cx="861600" cy="498000"/>
          </a:xfrm>
          <a:prstGeom prst="roundRect">
            <a:avLst>
              <a:gd fmla="val 16667" name="adj"/>
            </a:avLst>
          </a:prstGeom>
          <a:solidFill>
            <a:srgbClr val="9FC5E8"/>
          </a:solid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Table 1</a:t>
            </a:r>
            <a:endParaRPr>
              <a:latin typeface="Roboto"/>
              <a:ea typeface="Roboto"/>
              <a:cs typeface="Roboto"/>
              <a:sym typeface="Roboto"/>
            </a:endParaRPr>
          </a:p>
        </p:txBody>
      </p:sp>
      <p:cxnSp>
        <p:nvCxnSpPr>
          <p:cNvPr id="50" name="Google Shape;50;p11"/>
          <p:cNvCxnSpPr>
            <a:stCxn id="48" idx="3"/>
            <a:endCxn id="47" idx="1"/>
          </p:cNvCxnSpPr>
          <p:nvPr/>
        </p:nvCxnSpPr>
        <p:spPr>
          <a:xfrm flipH="1" rot="10800000">
            <a:off x="1341549" y="1756950"/>
            <a:ext cx="533400" cy="814800"/>
          </a:xfrm>
          <a:prstGeom prst="straightConnector1">
            <a:avLst/>
          </a:prstGeom>
          <a:noFill/>
          <a:ln cap="flat" cmpd="sng" w="19050">
            <a:solidFill>
              <a:srgbClr val="434343"/>
            </a:solidFill>
            <a:prstDash val="solid"/>
            <a:round/>
            <a:headEnd len="med" w="med" type="none"/>
            <a:tailEnd len="med" w="med" type="triangle"/>
          </a:ln>
        </p:spPr>
      </p:cxnSp>
      <p:cxnSp>
        <p:nvCxnSpPr>
          <p:cNvPr id="51" name="Google Shape;51;p11"/>
          <p:cNvCxnSpPr>
            <a:stCxn id="48" idx="3"/>
            <a:endCxn id="49" idx="1"/>
          </p:cNvCxnSpPr>
          <p:nvPr/>
        </p:nvCxnSpPr>
        <p:spPr>
          <a:xfrm>
            <a:off x="1341549" y="2571750"/>
            <a:ext cx="533400" cy="709200"/>
          </a:xfrm>
          <a:prstGeom prst="straightConnector1">
            <a:avLst/>
          </a:prstGeom>
          <a:noFill/>
          <a:ln cap="flat" cmpd="sng" w="19050">
            <a:solidFill>
              <a:srgbClr val="434343"/>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2"/>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Joins in Hive</a:t>
            </a:r>
            <a:endParaRPr sz="2800">
              <a:solidFill>
                <a:srgbClr val="FF0000"/>
              </a:solidFill>
              <a:latin typeface="Roboto"/>
              <a:ea typeface="Roboto"/>
              <a:cs typeface="Roboto"/>
              <a:sym typeface="Roboto"/>
            </a:endParaRPr>
          </a:p>
        </p:txBody>
      </p:sp>
      <p:sp>
        <p:nvSpPr>
          <p:cNvPr id="57" name="Google Shape;57;p12"/>
          <p:cNvSpPr/>
          <p:nvPr/>
        </p:nvSpPr>
        <p:spPr>
          <a:xfrm>
            <a:off x="1874952" y="1507801"/>
            <a:ext cx="861600" cy="498000"/>
          </a:xfrm>
          <a:prstGeom prst="roundRect">
            <a:avLst>
              <a:gd fmla="val 16667" name="adj"/>
            </a:avLst>
          </a:prstGeom>
          <a:solidFill>
            <a:srgbClr val="9FC5E8"/>
          </a:solid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Table 1</a:t>
            </a:r>
            <a:endParaRPr>
              <a:latin typeface="Roboto"/>
              <a:ea typeface="Roboto"/>
              <a:cs typeface="Roboto"/>
              <a:sym typeface="Roboto"/>
            </a:endParaRPr>
          </a:p>
        </p:txBody>
      </p:sp>
      <p:sp>
        <p:nvSpPr>
          <p:cNvPr id="58" name="Google Shape;58;p12"/>
          <p:cNvSpPr/>
          <p:nvPr/>
        </p:nvSpPr>
        <p:spPr>
          <a:xfrm>
            <a:off x="3317174" y="1507800"/>
            <a:ext cx="1169100" cy="498000"/>
          </a:xfrm>
          <a:prstGeom prst="roundRect">
            <a:avLst>
              <a:gd fmla="val 16667" name="adj"/>
            </a:avLst>
          </a:prstGeom>
          <a:solidFill>
            <a:srgbClr val="B6D7A8"/>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Mapper</a:t>
            </a:r>
            <a:endParaRPr>
              <a:latin typeface="Roboto"/>
              <a:ea typeface="Roboto"/>
              <a:cs typeface="Roboto"/>
              <a:sym typeface="Roboto"/>
            </a:endParaRPr>
          </a:p>
        </p:txBody>
      </p:sp>
      <p:sp>
        <p:nvSpPr>
          <p:cNvPr id="59" name="Google Shape;59;p12"/>
          <p:cNvSpPr/>
          <p:nvPr/>
        </p:nvSpPr>
        <p:spPr>
          <a:xfrm>
            <a:off x="3317174" y="3031800"/>
            <a:ext cx="1169100" cy="498000"/>
          </a:xfrm>
          <a:prstGeom prst="roundRect">
            <a:avLst>
              <a:gd fmla="val 16667" name="adj"/>
            </a:avLst>
          </a:prstGeom>
          <a:solidFill>
            <a:srgbClr val="B6D7A8"/>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Mapper</a:t>
            </a:r>
            <a:endParaRPr>
              <a:latin typeface="Roboto"/>
              <a:ea typeface="Roboto"/>
              <a:cs typeface="Roboto"/>
              <a:sym typeface="Roboto"/>
            </a:endParaRPr>
          </a:p>
        </p:txBody>
      </p:sp>
      <p:cxnSp>
        <p:nvCxnSpPr>
          <p:cNvPr id="60" name="Google Shape;60;p12"/>
          <p:cNvCxnSpPr>
            <a:stCxn id="57" idx="3"/>
            <a:endCxn id="58" idx="1"/>
          </p:cNvCxnSpPr>
          <p:nvPr/>
        </p:nvCxnSpPr>
        <p:spPr>
          <a:xfrm>
            <a:off x="2736552" y="1756801"/>
            <a:ext cx="580500" cy="0"/>
          </a:xfrm>
          <a:prstGeom prst="straightConnector1">
            <a:avLst/>
          </a:prstGeom>
          <a:noFill/>
          <a:ln cap="flat" cmpd="sng" w="19050">
            <a:solidFill>
              <a:srgbClr val="434343"/>
            </a:solidFill>
            <a:prstDash val="solid"/>
            <a:round/>
            <a:headEnd len="med" w="med" type="none"/>
            <a:tailEnd len="med" w="med" type="triangle"/>
          </a:ln>
        </p:spPr>
      </p:cxnSp>
      <p:cxnSp>
        <p:nvCxnSpPr>
          <p:cNvPr id="61" name="Google Shape;61;p12"/>
          <p:cNvCxnSpPr>
            <a:stCxn id="62" idx="3"/>
            <a:endCxn id="59" idx="1"/>
          </p:cNvCxnSpPr>
          <p:nvPr/>
        </p:nvCxnSpPr>
        <p:spPr>
          <a:xfrm>
            <a:off x="2736552" y="3280801"/>
            <a:ext cx="580500" cy="0"/>
          </a:xfrm>
          <a:prstGeom prst="straightConnector1">
            <a:avLst/>
          </a:prstGeom>
          <a:noFill/>
          <a:ln cap="flat" cmpd="sng" w="19050">
            <a:solidFill>
              <a:srgbClr val="434343"/>
            </a:solidFill>
            <a:prstDash val="solid"/>
            <a:round/>
            <a:headEnd len="med" w="med" type="none"/>
            <a:tailEnd len="med" w="med" type="triangle"/>
          </a:ln>
        </p:spPr>
      </p:cxnSp>
      <p:sp>
        <p:nvSpPr>
          <p:cNvPr id="63" name="Google Shape;63;p12"/>
          <p:cNvSpPr/>
          <p:nvPr/>
        </p:nvSpPr>
        <p:spPr>
          <a:xfrm>
            <a:off x="172449" y="2322750"/>
            <a:ext cx="1169100" cy="498000"/>
          </a:xfrm>
          <a:prstGeom prst="roundRect">
            <a:avLst>
              <a:gd fmla="val 16667" name="adj"/>
            </a:avLst>
          </a:prstGeom>
          <a:solidFill>
            <a:srgbClr val="FCE5CD"/>
          </a:solidFill>
          <a:ln cap="flat" cmpd="sng" w="19050">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Task</a:t>
            </a:r>
            <a:endParaRPr>
              <a:latin typeface="Roboto"/>
              <a:ea typeface="Roboto"/>
              <a:cs typeface="Roboto"/>
              <a:sym typeface="Roboto"/>
            </a:endParaRPr>
          </a:p>
        </p:txBody>
      </p:sp>
      <p:sp>
        <p:nvSpPr>
          <p:cNvPr id="62" name="Google Shape;62;p12"/>
          <p:cNvSpPr/>
          <p:nvPr/>
        </p:nvSpPr>
        <p:spPr>
          <a:xfrm>
            <a:off x="1874952" y="3031801"/>
            <a:ext cx="861600" cy="498000"/>
          </a:xfrm>
          <a:prstGeom prst="roundRect">
            <a:avLst>
              <a:gd fmla="val 16667" name="adj"/>
            </a:avLst>
          </a:prstGeom>
          <a:solidFill>
            <a:srgbClr val="9FC5E8"/>
          </a:solid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Table 1</a:t>
            </a:r>
            <a:endParaRPr>
              <a:latin typeface="Roboto"/>
              <a:ea typeface="Roboto"/>
              <a:cs typeface="Roboto"/>
              <a:sym typeface="Roboto"/>
            </a:endParaRPr>
          </a:p>
        </p:txBody>
      </p:sp>
      <p:cxnSp>
        <p:nvCxnSpPr>
          <p:cNvPr id="64" name="Google Shape;64;p12"/>
          <p:cNvCxnSpPr>
            <a:stCxn id="63" idx="3"/>
            <a:endCxn id="57" idx="1"/>
          </p:cNvCxnSpPr>
          <p:nvPr/>
        </p:nvCxnSpPr>
        <p:spPr>
          <a:xfrm flipH="1" rot="10800000">
            <a:off x="1341549" y="1756950"/>
            <a:ext cx="533400" cy="814800"/>
          </a:xfrm>
          <a:prstGeom prst="straightConnector1">
            <a:avLst/>
          </a:prstGeom>
          <a:noFill/>
          <a:ln cap="flat" cmpd="sng" w="19050">
            <a:solidFill>
              <a:srgbClr val="434343"/>
            </a:solidFill>
            <a:prstDash val="solid"/>
            <a:round/>
            <a:headEnd len="med" w="med" type="none"/>
            <a:tailEnd len="med" w="med" type="triangle"/>
          </a:ln>
        </p:spPr>
      </p:cxnSp>
      <p:cxnSp>
        <p:nvCxnSpPr>
          <p:cNvPr id="65" name="Google Shape;65;p12"/>
          <p:cNvCxnSpPr>
            <a:stCxn id="63" idx="3"/>
            <a:endCxn id="62" idx="1"/>
          </p:cNvCxnSpPr>
          <p:nvPr/>
        </p:nvCxnSpPr>
        <p:spPr>
          <a:xfrm>
            <a:off x="1341549" y="2571750"/>
            <a:ext cx="533400" cy="709200"/>
          </a:xfrm>
          <a:prstGeom prst="straightConnector1">
            <a:avLst/>
          </a:prstGeom>
          <a:noFill/>
          <a:ln cap="flat" cmpd="sng" w="19050">
            <a:solidFill>
              <a:srgbClr val="434343"/>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3"/>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Joins in Hive</a:t>
            </a:r>
            <a:endParaRPr sz="2800">
              <a:solidFill>
                <a:srgbClr val="FF0000"/>
              </a:solidFill>
              <a:latin typeface="Roboto"/>
              <a:ea typeface="Roboto"/>
              <a:cs typeface="Roboto"/>
              <a:sym typeface="Roboto"/>
            </a:endParaRPr>
          </a:p>
        </p:txBody>
      </p:sp>
      <p:sp>
        <p:nvSpPr>
          <p:cNvPr id="71" name="Google Shape;71;p13"/>
          <p:cNvSpPr/>
          <p:nvPr/>
        </p:nvSpPr>
        <p:spPr>
          <a:xfrm>
            <a:off x="1874952" y="1507801"/>
            <a:ext cx="861600" cy="498000"/>
          </a:xfrm>
          <a:prstGeom prst="roundRect">
            <a:avLst>
              <a:gd fmla="val 16667" name="adj"/>
            </a:avLst>
          </a:prstGeom>
          <a:solidFill>
            <a:srgbClr val="9FC5E8"/>
          </a:solid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Table 1</a:t>
            </a:r>
            <a:endParaRPr>
              <a:latin typeface="Roboto"/>
              <a:ea typeface="Roboto"/>
              <a:cs typeface="Roboto"/>
              <a:sym typeface="Roboto"/>
            </a:endParaRPr>
          </a:p>
        </p:txBody>
      </p:sp>
      <p:sp>
        <p:nvSpPr>
          <p:cNvPr id="72" name="Google Shape;72;p13"/>
          <p:cNvSpPr/>
          <p:nvPr/>
        </p:nvSpPr>
        <p:spPr>
          <a:xfrm>
            <a:off x="3317174" y="1507800"/>
            <a:ext cx="1169100" cy="498000"/>
          </a:xfrm>
          <a:prstGeom prst="roundRect">
            <a:avLst>
              <a:gd fmla="val 16667" name="adj"/>
            </a:avLst>
          </a:prstGeom>
          <a:solidFill>
            <a:srgbClr val="B6D7A8"/>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Mapper</a:t>
            </a:r>
            <a:endParaRPr>
              <a:latin typeface="Roboto"/>
              <a:ea typeface="Roboto"/>
              <a:cs typeface="Roboto"/>
              <a:sym typeface="Roboto"/>
            </a:endParaRPr>
          </a:p>
        </p:txBody>
      </p:sp>
      <p:sp>
        <p:nvSpPr>
          <p:cNvPr id="73" name="Google Shape;73;p13"/>
          <p:cNvSpPr/>
          <p:nvPr/>
        </p:nvSpPr>
        <p:spPr>
          <a:xfrm>
            <a:off x="3317174" y="3031800"/>
            <a:ext cx="1169100" cy="498000"/>
          </a:xfrm>
          <a:prstGeom prst="roundRect">
            <a:avLst>
              <a:gd fmla="val 16667" name="adj"/>
            </a:avLst>
          </a:prstGeom>
          <a:solidFill>
            <a:srgbClr val="B6D7A8"/>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Mapper</a:t>
            </a:r>
            <a:endParaRPr>
              <a:latin typeface="Roboto"/>
              <a:ea typeface="Roboto"/>
              <a:cs typeface="Roboto"/>
              <a:sym typeface="Roboto"/>
            </a:endParaRPr>
          </a:p>
        </p:txBody>
      </p:sp>
      <p:cxnSp>
        <p:nvCxnSpPr>
          <p:cNvPr id="74" name="Google Shape;74;p13"/>
          <p:cNvCxnSpPr>
            <a:stCxn id="71" idx="3"/>
            <a:endCxn id="72" idx="1"/>
          </p:cNvCxnSpPr>
          <p:nvPr/>
        </p:nvCxnSpPr>
        <p:spPr>
          <a:xfrm>
            <a:off x="2736552" y="1756801"/>
            <a:ext cx="580500" cy="0"/>
          </a:xfrm>
          <a:prstGeom prst="straightConnector1">
            <a:avLst/>
          </a:prstGeom>
          <a:noFill/>
          <a:ln cap="flat" cmpd="sng" w="19050">
            <a:solidFill>
              <a:srgbClr val="434343"/>
            </a:solidFill>
            <a:prstDash val="solid"/>
            <a:round/>
            <a:headEnd len="med" w="med" type="none"/>
            <a:tailEnd len="med" w="med" type="triangle"/>
          </a:ln>
        </p:spPr>
      </p:cxnSp>
      <p:cxnSp>
        <p:nvCxnSpPr>
          <p:cNvPr id="75" name="Google Shape;75;p13"/>
          <p:cNvCxnSpPr>
            <a:stCxn id="76" idx="3"/>
            <a:endCxn id="73" idx="1"/>
          </p:cNvCxnSpPr>
          <p:nvPr/>
        </p:nvCxnSpPr>
        <p:spPr>
          <a:xfrm>
            <a:off x="2736552" y="3280801"/>
            <a:ext cx="580500" cy="0"/>
          </a:xfrm>
          <a:prstGeom prst="straightConnector1">
            <a:avLst/>
          </a:prstGeom>
          <a:noFill/>
          <a:ln cap="flat" cmpd="sng" w="19050">
            <a:solidFill>
              <a:srgbClr val="434343"/>
            </a:solidFill>
            <a:prstDash val="solid"/>
            <a:round/>
            <a:headEnd len="med" w="med" type="none"/>
            <a:tailEnd len="med" w="med" type="triangle"/>
          </a:ln>
        </p:spPr>
      </p:cxnSp>
      <p:cxnSp>
        <p:nvCxnSpPr>
          <p:cNvPr id="77" name="Google Shape;77;p13"/>
          <p:cNvCxnSpPr>
            <a:stCxn id="72" idx="3"/>
            <a:endCxn id="78" idx="1"/>
          </p:cNvCxnSpPr>
          <p:nvPr/>
        </p:nvCxnSpPr>
        <p:spPr>
          <a:xfrm>
            <a:off x="4486274" y="1756800"/>
            <a:ext cx="678600" cy="815100"/>
          </a:xfrm>
          <a:prstGeom prst="straightConnector1">
            <a:avLst/>
          </a:prstGeom>
          <a:noFill/>
          <a:ln cap="flat" cmpd="sng" w="19050">
            <a:solidFill>
              <a:srgbClr val="434343"/>
            </a:solidFill>
            <a:prstDash val="solid"/>
            <a:round/>
            <a:headEnd len="med" w="med" type="none"/>
            <a:tailEnd len="med" w="med" type="triangle"/>
          </a:ln>
        </p:spPr>
      </p:cxnSp>
      <p:cxnSp>
        <p:nvCxnSpPr>
          <p:cNvPr id="79" name="Google Shape;79;p13"/>
          <p:cNvCxnSpPr>
            <a:stCxn id="73" idx="3"/>
            <a:endCxn id="78" idx="1"/>
          </p:cNvCxnSpPr>
          <p:nvPr/>
        </p:nvCxnSpPr>
        <p:spPr>
          <a:xfrm flipH="1" rot="10800000">
            <a:off x="4486274" y="2571900"/>
            <a:ext cx="678600" cy="708900"/>
          </a:xfrm>
          <a:prstGeom prst="straightConnector1">
            <a:avLst/>
          </a:prstGeom>
          <a:noFill/>
          <a:ln cap="flat" cmpd="sng" w="19050">
            <a:solidFill>
              <a:srgbClr val="434343"/>
            </a:solidFill>
            <a:prstDash val="solid"/>
            <a:round/>
            <a:headEnd len="med" w="med" type="none"/>
            <a:tailEnd len="med" w="med" type="triangle"/>
          </a:ln>
        </p:spPr>
      </p:cxnSp>
      <p:sp>
        <p:nvSpPr>
          <p:cNvPr id="80" name="Google Shape;80;p13"/>
          <p:cNvSpPr/>
          <p:nvPr/>
        </p:nvSpPr>
        <p:spPr>
          <a:xfrm>
            <a:off x="172449" y="2322750"/>
            <a:ext cx="1169100" cy="498000"/>
          </a:xfrm>
          <a:prstGeom prst="roundRect">
            <a:avLst>
              <a:gd fmla="val 16667" name="adj"/>
            </a:avLst>
          </a:prstGeom>
          <a:solidFill>
            <a:srgbClr val="FCE5CD"/>
          </a:solidFill>
          <a:ln cap="flat" cmpd="sng" w="19050">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Task</a:t>
            </a:r>
            <a:endParaRPr>
              <a:latin typeface="Roboto"/>
              <a:ea typeface="Roboto"/>
              <a:cs typeface="Roboto"/>
              <a:sym typeface="Roboto"/>
            </a:endParaRPr>
          </a:p>
        </p:txBody>
      </p:sp>
      <p:sp>
        <p:nvSpPr>
          <p:cNvPr id="76" name="Google Shape;76;p13"/>
          <p:cNvSpPr/>
          <p:nvPr/>
        </p:nvSpPr>
        <p:spPr>
          <a:xfrm>
            <a:off x="1874952" y="3031801"/>
            <a:ext cx="861600" cy="498000"/>
          </a:xfrm>
          <a:prstGeom prst="roundRect">
            <a:avLst>
              <a:gd fmla="val 16667" name="adj"/>
            </a:avLst>
          </a:prstGeom>
          <a:solidFill>
            <a:srgbClr val="9FC5E8"/>
          </a:solid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Table 1</a:t>
            </a:r>
            <a:endParaRPr>
              <a:latin typeface="Roboto"/>
              <a:ea typeface="Roboto"/>
              <a:cs typeface="Roboto"/>
              <a:sym typeface="Roboto"/>
            </a:endParaRPr>
          </a:p>
        </p:txBody>
      </p:sp>
      <p:cxnSp>
        <p:nvCxnSpPr>
          <p:cNvPr id="81" name="Google Shape;81;p13"/>
          <p:cNvCxnSpPr>
            <a:stCxn id="80" idx="3"/>
            <a:endCxn id="71" idx="1"/>
          </p:cNvCxnSpPr>
          <p:nvPr/>
        </p:nvCxnSpPr>
        <p:spPr>
          <a:xfrm flipH="1" rot="10800000">
            <a:off x="1341549" y="1756950"/>
            <a:ext cx="533400" cy="814800"/>
          </a:xfrm>
          <a:prstGeom prst="straightConnector1">
            <a:avLst/>
          </a:prstGeom>
          <a:noFill/>
          <a:ln cap="flat" cmpd="sng" w="19050">
            <a:solidFill>
              <a:srgbClr val="434343"/>
            </a:solidFill>
            <a:prstDash val="solid"/>
            <a:round/>
            <a:headEnd len="med" w="med" type="none"/>
            <a:tailEnd len="med" w="med" type="triangle"/>
          </a:ln>
        </p:spPr>
      </p:cxnSp>
      <p:cxnSp>
        <p:nvCxnSpPr>
          <p:cNvPr id="82" name="Google Shape;82;p13"/>
          <p:cNvCxnSpPr>
            <a:stCxn id="80" idx="3"/>
            <a:endCxn id="76" idx="1"/>
          </p:cNvCxnSpPr>
          <p:nvPr/>
        </p:nvCxnSpPr>
        <p:spPr>
          <a:xfrm>
            <a:off x="1341549" y="2571750"/>
            <a:ext cx="533400" cy="709200"/>
          </a:xfrm>
          <a:prstGeom prst="straightConnector1">
            <a:avLst/>
          </a:prstGeom>
          <a:noFill/>
          <a:ln cap="flat" cmpd="sng" w="19050">
            <a:solidFill>
              <a:srgbClr val="434343"/>
            </a:solidFill>
            <a:prstDash val="solid"/>
            <a:round/>
            <a:headEnd len="med" w="med" type="none"/>
            <a:tailEnd len="med" w="med" type="triangle"/>
          </a:ln>
        </p:spPr>
      </p:cxnSp>
      <p:sp>
        <p:nvSpPr>
          <p:cNvPr id="78" name="Google Shape;78;p13"/>
          <p:cNvSpPr/>
          <p:nvPr/>
        </p:nvSpPr>
        <p:spPr>
          <a:xfrm>
            <a:off x="5164875" y="2285400"/>
            <a:ext cx="861600" cy="572700"/>
          </a:xfrm>
          <a:prstGeom prst="rect">
            <a:avLst/>
          </a:prstGeom>
          <a:solidFill>
            <a:srgbClr val="D9D9D9"/>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Shuffle</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Joins in Hive</a:t>
            </a:r>
            <a:endParaRPr sz="2800">
              <a:solidFill>
                <a:srgbClr val="FF0000"/>
              </a:solidFill>
              <a:latin typeface="Roboto"/>
              <a:ea typeface="Roboto"/>
              <a:cs typeface="Roboto"/>
              <a:sym typeface="Roboto"/>
            </a:endParaRPr>
          </a:p>
        </p:txBody>
      </p:sp>
      <p:sp>
        <p:nvSpPr>
          <p:cNvPr id="88" name="Google Shape;88;p14"/>
          <p:cNvSpPr/>
          <p:nvPr/>
        </p:nvSpPr>
        <p:spPr>
          <a:xfrm>
            <a:off x="1874952" y="1507801"/>
            <a:ext cx="861600" cy="498000"/>
          </a:xfrm>
          <a:prstGeom prst="roundRect">
            <a:avLst>
              <a:gd fmla="val 16667" name="adj"/>
            </a:avLst>
          </a:prstGeom>
          <a:solidFill>
            <a:srgbClr val="9FC5E8"/>
          </a:solid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Table 1</a:t>
            </a:r>
            <a:endParaRPr>
              <a:latin typeface="Roboto"/>
              <a:ea typeface="Roboto"/>
              <a:cs typeface="Roboto"/>
              <a:sym typeface="Roboto"/>
            </a:endParaRPr>
          </a:p>
        </p:txBody>
      </p:sp>
      <p:sp>
        <p:nvSpPr>
          <p:cNvPr id="89" name="Google Shape;89;p14"/>
          <p:cNvSpPr/>
          <p:nvPr/>
        </p:nvSpPr>
        <p:spPr>
          <a:xfrm>
            <a:off x="3317174" y="1507800"/>
            <a:ext cx="1169100" cy="498000"/>
          </a:xfrm>
          <a:prstGeom prst="roundRect">
            <a:avLst>
              <a:gd fmla="val 16667" name="adj"/>
            </a:avLst>
          </a:prstGeom>
          <a:solidFill>
            <a:srgbClr val="B6D7A8"/>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Mapper</a:t>
            </a:r>
            <a:endParaRPr>
              <a:latin typeface="Roboto"/>
              <a:ea typeface="Roboto"/>
              <a:cs typeface="Roboto"/>
              <a:sym typeface="Roboto"/>
            </a:endParaRPr>
          </a:p>
        </p:txBody>
      </p:sp>
      <p:sp>
        <p:nvSpPr>
          <p:cNvPr id="90" name="Google Shape;90;p14"/>
          <p:cNvSpPr/>
          <p:nvPr/>
        </p:nvSpPr>
        <p:spPr>
          <a:xfrm>
            <a:off x="3317174" y="3031800"/>
            <a:ext cx="1169100" cy="498000"/>
          </a:xfrm>
          <a:prstGeom prst="roundRect">
            <a:avLst>
              <a:gd fmla="val 16667" name="adj"/>
            </a:avLst>
          </a:prstGeom>
          <a:solidFill>
            <a:srgbClr val="B6D7A8"/>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Mapper</a:t>
            </a:r>
            <a:endParaRPr>
              <a:latin typeface="Roboto"/>
              <a:ea typeface="Roboto"/>
              <a:cs typeface="Roboto"/>
              <a:sym typeface="Roboto"/>
            </a:endParaRPr>
          </a:p>
        </p:txBody>
      </p:sp>
      <p:sp>
        <p:nvSpPr>
          <p:cNvPr id="91" name="Google Shape;91;p14"/>
          <p:cNvSpPr/>
          <p:nvPr/>
        </p:nvSpPr>
        <p:spPr>
          <a:xfrm>
            <a:off x="6409549" y="2322750"/>
            <a:ext cx="1169100" cy="498000"/>
          </a:xfrm>
          <a:prstGeom prst="roundRect">
            <a:avLst>
              <a:gd fmla="val 16667" name="adj"/>
            </a:avLst>
          </a:prstGeom>
          <a:solidFill>
            <a:srgbClr val="EAD1DC"/>
          </a:solidFill>
          <a:ln cap="flat" cmpd="sng" w="19050">
            <a:solidFill>
              <a:srgbClr val="D5A6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Reducer</a:t>
            </a:r>
            <a:endParaRPr>
              <a:latin typeface="Roboto"/>
              <a:ea typeface="Roboto"/>
              <a:cs typeface="Roboto"/>
              <a:sym typeface="Roboto"/>
            </a:endParaRPr>
          </a:p>
        </p:txBody>
      </p:sp>
      <p:cxnSp>
        <p:nvCxnSpPr>
          <p:cNvPr id="92" name="Google Shape;92;p14"/>
          <p:cNvCxnSpPr>
            <a:stCxn id="88" idx="3"/>
            <a:endCxn id="89" idx="1"/>
          </p:cNvCxnSpPr>
          <p:nvPr/>
        </p:nvCxnSpPr>
        <p:spPr>
          <a:xfrm>
            <a:off x="2736552" y="1756801"/>
            <a:ext cx="580500" cy="0"/>
          </a:xfrm>
          <a:prstGeom prst="straightConnector1">
            <a:avLst/>
          </a:prstGeom>
          <a:noFill/>
          <a:ln cap="flat" cmpd="sng" w="19050">
            <a:solidFill>
              <a:srgbClr val="434343"/>
            </a:solidFill>
            <a:prstDash val="solid"/>
            <a:round/>
            <a:headEnd len="med" w="med" type="none"/>
            <a:tailEnd len="med" w="med" type="triangle"/>
          </a:ln>
        </p:spPr>
      </p:cxnSp>
      <p:cxnSp>
        <p:nvCxnSpPr>
          <p:cNvPr id="93" name="Google Shape;93;p14"/>
          <p:cNvCxnSpPr>
            <a:stCxn id="94" idx="3"/>
            <a:endCxn id="90" idx="1"/>
          </p:cNvCxnSpPr>
          <p:nvPr/>
        </p:nvCxnSpPr>
        <p:spPr>
          <a:xfrm>
            <a:off x="2736552" y="3280801"/>
            <a:ext cx="580500" cy="0"/>
          </a:xfrm>
          <a:prstGeom prst="straightConnector1">
            <a:avLst/>
          </a:prstGeom>
          <a:noFill/>
          <a:ln cap="flat" cmpd="sng" w="19050">
            <a:solidFill>
              <a:srgbClr val="434343"/>
            </a:solidFill>
            <a:prstDash val="solid"/>
            <a:round/>
            <a:headEnd len="med" w="med" type="none"/>
            <a:tailEnd len="med" w="med" type="triangle"/>
          </a:ln>
        </p:spPr>
      </p:cxnSp>
      <p:cxnSp>
        <p:nvCxnSpPr>
          <p:cNvPr id="95" name="Google Shape;95;p14"/>
          <p:cNvCxnSpPr>
            <a:stCxn id="89" idx="3"/>
            <a:endCxn id="96" idx="1"/>
          </p:cNvCxnSpPr>
          <p:nvPr/>
        </p:nvCxnSpPr>
        <p:spPr>
          <a:xfrm>
            <a:off x="4486274" y="1756800"/>
            <a:ext cx="678600" cy="815100"/>
          </a:xfrm>
          <a:prstGeom prst="straightConnector1">
            <a:avLst/>
          </a:prstGeom>
          <a:noFill/>
          <a:ln cap="flat" cmpd="sng" w="19050">
            <a:solidFill>
              <a:srgbClr val="434343"/>
            </a:solidFill>
            <a:prstDash val="solid"/>
            <a:round/>
            <a:headEnd len="med" w="med" type="none"/>
            <a:tailEnd len="med" w="med" type="triangle"/>
          </a:ln>
        </p:spPr>
      </p:cxnSp>
      <p:cxnSp>
        <p:nvCxnSpPr>
          <p:cNvPr id="97" name="Google Shape;97;p14"/>
          <p:cNvCxnSpPr>
            <a:stCxn id="90" idx="3"/>
            <a:endCxn id="96" idx="1"/>
          </p:cNvCxnSpPr>
          <p:nvPr/>
        </p:nvCxnSpPr>
        <p:spPr>
          <a:xfrm flipH="1" rot="10800000">
            <a:off x="4486274" y="2571900"/>
            <a:ext cx="678600" cy="708900"/>
          </a:xfrm>
          <a:prstGeom prst="straightConnector1">
            <a:avLst/>
          </a:prstGeom>
          <a:noFill/>
          <a:ln cap="flat" cmpd="sng" w="19050">
            <a:solidFill>
              <a:srgbClr val="434343"/>
            </a:solidFill>
            <a:prstDash val="solid"/>
            <a:round/>
            <a:headEnd len="med" w="med" type="none"/>
            <a:tailEnd len="med" w="med" type="triangle"/>
          </a:ln>
        </p:spPr>
      </p:cxnSp>
      <p:sp>
        <p:nvSpPr>
          <p:cNvPr id="98" name="Google Shape;98;p14"/>
          <p:cNvSpPr/>
          <p:nvPr/>
        </p:nvSpPr>
        <p:spPr>
          <a:xfrm>
            <a:off x="172449" y="2322750"/>
            <a:ext cx="1169100" cy="498000"/>
          </a:xfrm>
          <a:prstGeom prst="roundRect">
            <a:avLst>
              <a:gd fmla="val 16667" name="adj"/>
            </a:avLst>
          </a:prstGeom>
          <a:solidFill>
            <a:srgbClr val="FCE5CD"/>
          </a:solidFill>
          <a:ln cap="flat" cmpd="sng" w="19050">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Task</a:t>
            </a:r>
            <a:endParaRPr>
              <a:latin typeface="Roboto"/>
              <a:ea typeface="Roboto"/>
              <a:cs typeface="Roboto"/>
              <a:sym typeface="Roboto"/>
            </a:endParaRPr>
          </a:p>
        </p:txBody>
      </p:sp>
      <p:sp>
        <p:nvSpPr>
          <p:cNvPr id="94" name="Google Shape;94;p14"/>
          <p:cNvSpPr/>
          <p:nvPr/>
        </p:nvSpPr>
        <p:spPr>
          <a:xfrm>
            <a:off x="1874952" y="3031801"/>
            <a:ext cx="861600" cy="498000"/>
          </a:xfrm>
          <a:prstGeom prst="roundRect">
            <a:avLst>
              <a:gd fmla="val 16667" name="adj"/>
            </a:avLst>
          </a:prstGeom>
          <a:solidFill>
            <a:srgbClr val="9FC5E8"/>
          </a:solid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Table 1</a:t>
            </a:r>
            <a:endParaRPr>
              <a:latin typeface="Roboto"/>
              <a:ea typeface="Roboto"/>
              <a:cs typeface="Roboto"/>
              <a:sym typeface="Roboto"/>
            </a:endParaRPr>
          </a:p>
        </p:txBody>
      </p:sp>
      <p:cxnSp>
        <p:nvCxnSpPr>
          <p:cNvPr id="99" name="Google Shape;99;p14"/>
          <p:cNvCxnSpPr>
            <a:stCxn id="98" idx="3"/>
            <a:endCxn id="88" idx="1"/>
          </p:cNvCxnSpPr>
          <p:nvPr/>
        </p:nvCxnSpPr>
        <p:spPr>
          <a:xfrm flipH="1" rot="10800000">
            <a:off x="1341549" y="1756950"/>
            <a:ext cx="533400" cy="814800"/>
          </a:xfrm>
          <a:prstGeom prst="straightConnector1">
            <a:avLst/>
          </a:prstGeom>
          <a:noFill/>
          <a:ln cap="flat" cmpd="sng" w="19050">
            <a:solidFill>
              <a:srgbClr val="434343"/>
            </a:solidFill>
            <a:prstDash val="solid"/>
            <a:round/>
            <a:headEnd len="med" w="med" type="none"/>
            <a:tailEnd len="med" w="med" type="triangle"/>
          </a:ln>
        </p:spPr>
      </p:cxnSp>
      <p:cxnSp>
        <p:nvCxnSpPr>
          <p:cNvPr id="100" name="Google Shape;100;p14"/>
          <p:cNvCxnSpPr>
            <a:stCxn id="98" idx="3"/>
            <a:endCxn id="94" idx="1"/>
          </p:cNvCxnSpPr>
          <p:nvPr/>
        </p:nvCxnSpPr>
        <p:spPr>
          <a:xfrm>
            <a:off x="1341549" y="2571750"/>
            <a:ext cx="533400" cy="709200"/>
          </a:xfrm>
          <a:prstGeom prst="straightConnector1">
            <a:avLst/>
          </a:prstGeom>
          <a:noFill/>
          <a:ln cap="flat" cmpd="sng" w="19050">
            <a:solidFill>
              <a:srgbClr val="434343"/>
            </a:solidFill>
            <a:prstDash val="solid"/>
            <a:round/>
            <a:headEnd len="med" w="med" type="none"/>
            <a:tailEnd len="med" w="med" type="triangle"/>
          </a:ln>
        </p:spPr>
      </p:cxnSp>
      <p:sp>
        <p:nvSpPr>
          <p:cNvPr id="96" name="Google Shape;96;p14"/>
          <p:cNvSpPr/>
          <p:nvPr/>
        </p:nvSpPr>
        <p:spPr>
          <a:xfrm>
            <a:off x="5164875" y="2285400"/>
            <a:ext cx="861600" cy="572700"/>
          </a:xfrm>
          <a:prstGeom prst="rect">
            <a:avLst/>
          </a:prstGeom>
          <a:solidFill>
            <a:srgbClr val="D9D9D9"/>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Shuffle</a:t>
            </a:r>
            <a:endParaRPr>
              <a:latin typeface="Roboto"/>
              <a:ea typeface="Roboto"/>
              <a:cs typeface="Roboto"/>
              <a:sym typeface="Roboto"/>
            </a:endParaRPr>
          </a:p>
        </p:txBody>
      </p:sp>
      <p:cxnSp>
        <p:nvCxnSpPr>
          <p:cNvPr id="101" name="Google Shape;101;p14"/>
          <p:cNvCxnSpPr>
            <a:stCxn id="96" idx="3"/>
            <a:endCxn id="91" idx="1"/>
          </p:cNvCxnSpPr>
          <p:nvPr/>
        </p:nvCxnSpPr>
        <p:spPr>
          <a:xfrm>
            <a:off x="6026475" y="2571750"/>
            <a:ext cx="383100" cy="0"/>
          </a:xfrm>
          <a:prstGeom prst="straightConnector1">
            <a:avLst/>
          </a:prstGeom>
          <a:noFill/>
          <a:ln cap="flat" cmpd="sng" w="19050">
            <a:solidFill>
              <a:srgbClr val="434343"/>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Joins in Hive</a:t>
            </a:r>
            <a:endParaRPr sz="2800">
              <a:solidFill>
                <a:srgbClr val="FF0000"/>
              </a:solidFill>
              <a:latin typeface="Roboto"/>
              <a:ea typeface="Roboto"/>
              <a:cs typeface="Roboto"/>
              <a:sym typeface="Roboto"/>
            </a:endParaRPr>
          </a:p>
        </p:txBody>
      </p:sp>
      <p:sp>
        <p:nvSpPr>
          <p:cNvPr id="107" name="Google Shape;107;p15"/>
          <p:cNvSpPr/>
          <p:nvPr/>
        </p:nvSpPr>
        <p:spPr>
          <a:xfrm>
            <a:off x="1874952" y="1507801"/>
            <a:ext cx="861600" cy="498000"/>
          </a:xfrm>
          <a:prstGeom prst="roundRect">
            <a:avLst>
              <a:gd fmla="val 16667" name="adj"/>
            </a:avLst>
          </a:prstGeom>
          <a:solidFill>
            <a:srgbClr val="9FC5E8"/>
          </a:solid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Table 1</a:t>
            </a:r>
            <a:endParaRPr>
              <a:latin typeface="Roboto"/>
              <a:ea typeface="Roboto"/>
              <a:cs typeface="Roboto"/>
              <a:sym typeface="Roboto"/>
            </a:endParaRPr>
          </a:p>
        </p:txBody>
      </p:sp>
      <p:sp>
        <p:nvSpPr>
          <p:cNvPr id="108" name="Google Shape;108;p15"/>
          <p:cNvSpPr/>
          <p:nvPr/>
        </p:nvSpPr>
        <p:spPr>
          <a:xfrm>
            <a:off x="3317174" y="1507800"/>
            <a:ext cx="1169100" cy="498000"/>
          </a:xfrm>
          <a:prstGeom prst="roundRect">
            <a:avLst>
              <a:gd fmla="val 16667" name="adj"/>
            </a:avLst>
          </a:prstGeom>
          <a:solidFill>
            <a:srgbClr val="B6D7A8"/>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Mapper</a:t>
            </a:r>
            <a:endParaRPr>
              <a:latin typeface="Roboto"/>
              <a:ea typeface="Roboto"/>
              <a:cs typeface="Roboto"/>
              <a:sym typeface="Roboto"/>
            </a:endParaRPr>
          </a:p>
        </p:txBody>
      </p:sp>
      <p:sp>
        <p:nvSpPr>
          <p:cNvPr id="109" name="Google Shape;109;p15"/>
          <p:cNvSpPr/>
          <p:nvPr/>
        </p:nvSpPr>
        <p:spPr>
          <a:xfrm>
            <a:off x="3317174" y="3031800"/>
            <a:ext cx="1169100" cy="498000"/>
          </a:xfrm>
          <a:prstGeom prst="roundRect">
            <a:avLst>
              <a:gd fmla="val 16667" name="adj"/>
            </a:avLst>
          </a:prstGeom>
          <a:solidFill>
            <a:srgbClr val="B6D7A8"/>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Mapper</a:t>
            </a:r>
            <a:endParaRPr>
              <a:latin typeface="Roboto"/>
              <a:ea typeface="Roboto"/>
              <a:cs typeface="Roboto"/>
              <a:sym typeface="Roboto"/>
            </a:endParaRPr>
          </a:p>
        </p:txBody>
      </p:sp>
      <p:sp>
        <p:nvSpPr>
          <p:cNvPr id="110" name="Google Shape;110;p15"/>
          <p:cNvSpPr/>
          <p:nvPr/>
        </p:nvSpPr>
        <p:spPr>
          <a:xfrm>
            <a:off x="6409549" y="2322750"/>
            <a:ext cx="1169100" cy="498000"/>
          </a:xfrm>
          <a:prstGeom prst="roundRect">
            <a:avLst>
              <a:gd fmla="val 16667" name="adj"/>
            </a:avLst>
          </a:prstGeom>
          <a:solidFill>
            <a:srgbClr val="EAD1DC"/>
          </a:solidFill>
          <a:ln cap="flat" cmpd="sng" w="19050">
            <a:solidFill>
              <a:srgbClr val="D5A6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Reducer</a:t>
            </a:r>
            <a:endParaRPr>
              <a:latin typeface="Roboto"/>
              <a:ea typeface="Roboto"/>
              <a:cs typeface="Roboto"/>
              <a:sym typeface="Roboto"/>
            </a:endParaRPr>
          </a:p>
        </p:txBody>
      </p:sp>
      <p:cxnSp>
        <p:nvCxnSpPr>
          <p:cNvPr id="111" name="Google Shape;111;p15"/>
          <p:cNvCxnSpPr>
            <a:stCxn id="107" idx="3"/>
            <a:endCxn id="108" idx="1"/>
          </p:cNvCxnSpPr>
          <p:nvPr/>
        </p:nvCxnSpPr>
        <p:spPr>
          <a:xfrm>
            <a:off x="2736552" y="1756801"/>
            <a:ext cx="580500" cy="0"/>
          </a:xfrm>
          <a:prstGeom prst="straightConnector1">
            <a:avLst/>
          </a:prstGeom>
          <a:noFill/>
          <a:ln cap="flat" cmpd="sng" w="19050">
            <a:solidFill>
              <a:srgbClr val="434343"/>
            </a:solidFill>
            <a:prstDash val="solid"/>
            <a:round/>
            <a:headEnd len="med" w="med" type="none"/>
            <a:tailEnd len="med" w="med" type="triangle"/>
          </a:ln>
        </p:spPr>
      </p:cxnSp>
      <p:cxnSp>
        <p:nvCxnSpPr>
          <p:cNvPr id="112" name="Google Shape;112;p15"/>
          <p:cNvCxnSpPr>
            <a:stCxn id="113" idx="3"/>
            <a:endCxn id="109" idx="1"/>
          </p:cNvCxnSpPr>
          <p:nvPr/>
        </p:nvCxnSpPr>
        <p:spPr>
          <a:xfrm>
            <a:off x="2736552" y="3280801"/>
            <a:ext cx="580500" cy="0"/>
          </a:xfrm>
          <a:prstGeom prst="straightConnector1">
            <a:avLst/>
          </a:prstGeom>
          <a:noFill/>
          <a:ln cap="flat" cmpd="sng" w="19050">
            <a:solidFill>
              <a:srgbClr val="434343"/>
            </a:solidFill>
            <a:prstDash val="solid"/>
            <a:round/>
            <a:headEnd len="med" w="med" type="none"/>
            <a:tailEnd len="med" w="med" type="triangle"/>
          </a:ln>
        </p:spPr>
      </p:cxnSp>
      <p:cxnSp>
        <p:nvCxnSpPr>
          <p:cNvPr id="114" name="Google Shape;114;p15"/>
          <p:cNvCxnSpPr>
            <a:stCxn id="108" idx="3"/>
            <a:endCxn id="115" idx="1"/>
          </p:cNvCxnSpPr>
          <p:nvPr/>
        </p:nvCxnSpPr>
        <p:spPr>
          <a:xfrm>
            <a:off x="4486274" y="1756800"/>
            <a:ext cx="678600" cy="815100"/>
          </a:xfrm>
          <a:prstGeom prst="straightConnector1">
            <a:avLst/>
          </a:prstGeom>
          <a:noFill/>
          <a:ln cap="flat" cmpd="sng" w="19050">
            <a:solidFill>
              <a:srgbClr val="434343"/>
            </a:solidFill>
            <a:prstDash val="solid"/>
            <a:round/>
            <a:headEnd len="med" w="med" type="none"/>
            <a:tailEnd len="med" w="med" type="triangle"/>
          </a:ln>
        </p:spPr>
      </p:cxnSp>
      <p:cxnSp>
        <p:nvCxnSpPr>
          <p:cNvPr id="116" name="Google Shape;116;p15"/>
          <p:cNvCxnSpPr>
            <a:stCxn id="109" idx="3"/>
            <a:endCxn id="115" idx="1"/>
          </p:cNvCxnSpPr>
          <p:nvPr/>
        </p:nvCxnSpPr>
        <p:spPr>
          <a:xfrm flipH="1" rot="10800000">
            <a:off x="4486274" y="2571900"/>
            <a:ext cx="678600" cy="708900"/>
          </a:xfrm>
          <a:prstGeom prst="straightConnector1">
            <a:avLst/>
          </a:prstGeom>
          <a:noFill/>
          <a:ln cap="flat" cmpd="sng" w="19050">
            <a:solidFill>
              <a:srgbClr val="434343"/>
            </a:solidFill>
            <a:prstDash val="solid"/>
            <a:round/>
            <a:headEnd len="med" w="med" type="none"/>
            <a:tailEnd len="med" w="med" type="triangle"/>
          </a:ln>
        </p:spPr>
      </p:cxnSp>
      <p:sp>
        <p:nvSpPr>
          <p:cNvPr id="117" name="Google Shape;117;p15"/>
          <p:cNvSpPr/>
          <p:nvPr/>
        </p:nvSpPr>
        <p:spPr>
          <a:xfrm>
            <a:off x="7876849" y="2322750"/>
            <a:ext cx="1169100" cy="498000"/>
          </a:xfrm>
          <a:prstGeom prst="roundRect">
            <a:avLst>
              <a:gd fmla="val 16667" name="adj"/>
            </a:avLst>
          </a:prstGeom>
          <a:solidFill>
            <a:srgbClr val="FCE5CD"/>
          </a:solidFill>
          <a:ln cap="flat" cmpd="sng" w="19050">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Output</a:t>
            </a:r>
            <a:endParaRPr>
              <a:latin typeface="Roboto"/>
              <a:ea typeface="Roboto"/>
              <a:cs typeface="Roboto"/>
              <a:sym typeface="Roboto"/>
            </a:endParaRPr>
          </a:p>
        </p:txBody>
      </p:sp>
      <p:cxnSp>
        <p:nvCxnSpPr>
          <p:cNvPr id="118" name="Google Shape;118;p15"/>
          <p:cNvCxnSpPr>
            <a:stCxn id="110" idx="3"/>
            <a:endCxn id="117" idx="1"/>
          </p:cNvCxnSpPr>
          <p:nvPr/>
        </p:nvCxnSpPr>
        <p:spPr>
          <a:xfrm>
            <a:off x="7578649" y="2571750"/>
            <a:ext cx="298200" cy="0"/>
          </a:xfrm>
          <a:prstGeom prst="straightConnector1">
            <a:avLst/>
          </a:prstGeom>
          <a:noFill/>
          <a:ln cap="flat" cmpd="sng" w="19050">
            <a:solidFill>
              <a:srgbClr val="434343"/>
            </a:solidFill>
            <a:prstDash val="solid"/>
            <a:round/>
            <a:headEnd len="med" w="med" type="none"/>
            <a:tailEnd len="med" w="med" type="triangle"/>
          </a:ln>
        </p:spPr>
      </p:cxnSp>
      <p:sp>
        <p:nvSpPr>
          <p:cNvPr id="119" name="Google Shape;119;p15"/>
          <p:cNvSpPr/>
          <p:nvPr/>
        </p:nvSpPr>
        <p:spPr>
          <a:xfrm>
            <a:off x="172449" y="2322750"/>
            <a:ext cx="1169100" cy="498000"/>
          </a:xfrm>
          <a:prstGeom prst="roundRect">
            <a:avLst>
              <a:gd fmla="val 16667" name="adj"/>
            </a:avLst>
          </a:prstGeom>
          <a:solidFill>
            <a:srgbClr val="FCE5CD"/>
          </a:solidFill>
          <a:ln cap="flat" cmpd="sng" w="19050">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Task</a:t>
            </a:r>
            <a:endParaRPr>
              <a:latin typeface="Roboto"/>
              <a:ea typeface="Roboto"/>
              <a:cs typeface="Roboto"/>
              <a:sym typeface="Roboto"/>
            </a:endParaRPr>
          </a:p>
        </p:txBody>
      </p:sp>
      <p:sp>
        <p:nvSpPr>
          <p:cNvPr id="113" name="Google Shape;113;p15"/>
          <p:cNvSpPr/>
          <p:nvPr/>
        </p:nvSpPr>
        <p:spPr>
          <a:xfrm>
            <a:off x="1874952" y="3031801"/>
            <a:ext cx="861600" cy="498000"/>
          </a:xfrm>
          <a:prstGeom prst="roundRect">
            <a:avLst>
              <a:gd fmla="val 16667" name="adj"/>
            </a:avLst>
          </a:prstGeom>
          <a:solidFill>
            <a:srgbClr val="9FC5E8"/>
          </a:solid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Table 1</a:t>
            </a:r>
            <a:endParaRPr>
              <a:latin typeface="Roboto"/>
              <a:ea typeface="Roboto"/>
              <a:cs typeface="Roboto"/>
              <a:sym typeface="Roboto"/>
            </a:endParaRPr>
          </a:p>
        </p:txBody>
      </p:sp>
      <p:cxnSp>
        <p:nvCxnSpPr>
          <p:cNvPr id="120" name="Google Shape;120;p15"/>
          <p:cNvCxnSpPr>
            <a:stCxn id="119" idx="3"/>
            <a:endCxn id="107" idx="1"/>
          </p:cNvCxnSpPr>
          <p:nvPr/>
        </p:nvCxnSpPr>
        <p:spPr>
          <a:xfrm flipH="1" rot="10800000">
            <a:off x="1341549" y="1756950"/>
            <a:ext cx="533400" cy="814800"/>
          </a:xfrm>
          <a:prstGeom prst="straightConnector1">
            <a:avLst/>
          </a:prstGeom>
          <a:noFill/>
          <a:ln cap="flat" cmpd="sng" w="19050">
            <a:solidFill>
              <a:srgbClr val="434343"/>
            </a:solidFill>
            <a:prstDash val="solid"/>
            <a:round/>
            <a:headEnd len="med" w="med" type="none"/>
            <a:tailEnd len="med" w="med" type="triangle"/>
          </a:ln>
        </p:spPr>
      </p:cxnSp>
      <p:cxnSp>
        <p:nvCxnSpPr>
          <p:cNvPr id="121" name="Google Shape;121;p15"/>
          <p:cNvCxnSpPr>
            <a:stCxn id="119" idx="3"/>
            <a:endCxn id="113" idx="1"/>
          </p:cNvCxnSpPr>
          <p:nvPr/>
        </p:nvCxnSpPr>
        <p:spPr>
          <a:xfrm>
            <a:off x="1341549" y="2571750"/>
            <a:ext cx="533400" cy="709200"/>
          </a:xfrm>
          <a:prstGeom prst="straightConnector1">
            <a:avLst/>
          </a:prstGeom>
          <a:noFill/>
          <a:ln cap="flat" cmpd="sng" w="19050">
            <a:solidFill>
              <a:srgbClr val="434343"/>
            </a:solidFill>
            <a:prstDash val="solid"/>
            <a:round/>
            <a:headEnd len="med" w="med" type="none"/>
            <a:tailEnd len="med" w="med" type="triangle"/>
          </a:ln>
        </p:spPr>
      </p:cxnSp>
      <p:sp>
        <p:nvSpPr>
          <p:cNvPr id="115" name="Google Shape;115;p15"/>
          <p:cNvSpPr/>
          <p:nvPr/>
        </p:nvSpPr>
        <p:spPr>
          <a:xfrm>
            <a:off x="5164875" y="2285400"/>
            <a:ext cx="861600" cy="572700"/>
          </a:xfrm>
          <a:prstGeom prst="rect">
            <a:avLst/>
          </a:prstGeom>
          <a:solidFill>
            <a:srgbClr val="D9D9D9"/>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Shuffle</a:t>
            </a:r>
            <a:endParaRPr>
              <a:latin typeface="Roboto"/>
              <a:ea typeface="Roboto"/>
              <a:cs typeface="Roboto"/>
              <a:sym typeface="Roboto"/>
            </a:endParaRPr>
          </a:p>
        </p:txBody>
      </p:sp>
      <p:cxnSp>
        <p:nvCxnSpPr>
          <p:cNvPr id="122" name="Google Shape;122;p15"/>
          <p:cNvCxnSpPr>
            <a:stCxn id="115" idx="3"/>
            <a:endCxn id="110" idx="1"/>
          </p:cNvCxnSpPr>
          <p:nvPr/>
        </p:nvCxnSpPr>
        <p:spPr>
          <a:xfrm>
            <a:off x="6026475" y="2571750"/>
            <a:ext cx="383100" cy="0"/>
          </a:xfrm>
          <a:prstGeom prst="straightConnector1">
            <a:avLst/>
          </a:prstGeom>
          <a:noFill/>
          <a:ln cap="flat" cmpd="sng" w="19050">
            <a:solidFill>
              <a:srgbClr val="434343"/>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6"/>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Map-Side Join</a:t>
            </a:r>
            <a:endParaRPr sz="2800">
              <a:solidFill>
                <a:srgbClr val="FF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Map-Side Join</a:t>
            </a:r>
            <a:endParaRPr sz="2800">
              <a:solidFill>
                <a:srgbClr val="FF0000"/>
              </a:solidFill>
              <a:latin typeface="Roboto"/>
              <a:ea typeface="Roboto"/>
              <a:cs typeface="Roboto"/>
              <a:sym typeface="Roboto"/>
            </a:endParaRPr>
          </a:p>
        </p:txBody>
      </p:sp>
      <p:sp>
        <p:nvSpPr>
          <p:cNvPr id="133" name="Google Shape;133;p17"/>
          <p:cNvSpPr/>
          <p:nvPr/>
        </p:nvSpPr>
        <p:spPr>
          <a:xfrm>
            <a:off x="188274" y="1389025"/>
            <a:ext cx="1169100" cy="498000"/>
          </a:xfrm>
          <a:prstGeom prst="roundRect">
            <a:avLst>
              <a:gd fmla="val 16667" name="adj"/>
            </a:avLst>
          </a:prstGeom>
          <a:solidFill>
            <a:srgbClr val="FCE5CD"/>
          </a:solidFill>
          <a:ln cap="flat" cmpd="sng" w="19050">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Task</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pera Template">
  <a:themeElements>
    <a:clrScheme name="Opera Template 13">
      <a:dk1>
        <a:srgbClr val="000000"/>
      </a:dk1>
      <a:lt1>
        <a:srgbClr val="FFFFFF"/>
      </a:lt1>
      <a:dk2>
        <a:srgbClr val="143C8D"/>
      </a:dk2>
      <a:lt2>
        <a:srgbClr val="555555"/>
      </a:lt2>
      <a:accent1>
        <a:srgbClr val="8BAEDD"/>
      </a:accent1>
      <a:accent2>
        <a:srgbClr val="FF6804"/>
      </a:accent2>
      <a:accent3>
        <a:srgbClr val="FFFFFF"/>
      </a:accent3>
      <a:accent4>
        <a:srgbClr val="000000"/>
      </a:accent4>
      <a:accent5>
        <a:srgbClr val="C4D3EB"/>
      </a:accent5>
      <a:accent6>
        <a:srgbClr val="E75E03"/>
      </a:accent6>
      <a:hlink>
        <a:srgbClr val="221CD4"/>
      </a:hlink>
      <a:folHlink>
        <a:srgbClr val="00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