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10ea4b169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10ea4b169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Hi and welcome back. We know by now that Hive is designed to work with huge amounts of data. And for that it provides certain optimisation techniques. One of the most important ones is the technique of </a:t>
            </a:r>
            <a:r>
              <a:rPr lang="en" sz="1500"/>
              <a:t>Partitioning</a:t>
            </a:r>
            <a:r>
              <a:rPr lang="en" sz="1500"/>
              <a:t> the data in Hive which results in better querying performance. So let’s understand what is Partitioning. </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1bfddede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1bfddede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Say we write some query to…</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1bfddede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1bfddede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Count all the records in the gynecology department. Then, on reading this query…</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1bfddede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1bfddede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Hive will only look at the records in the gynecology department because the rest of the records are irrelevant for this query.</a:t>
            </a:r>
            <a:endParaRPr sz="1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1bfddede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1bfddede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So Hive will scan all the records in this subdirectory only and…</a:t>
            </a:r>
            <a:endParaRPr sz="15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1bfddede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1bfddede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Then return the result of the query. </a:t>
            </a:r>
            <a:endParaRPr sz="1500"/>
          </a:p>
          <a:p>
            <a:pPr indent="0" lvl="0" marL="0" rtl="0" algn="l">
              <a:spcBef>
                <a:spcPts val="0"/>
              </a:spcBef>
              <a:spcAft>
                <a:spcPts val="0"/>
              </a:spcAft>
              <a:buNone/>
            </a:pPr>
            <a:r>
              <a:rPr lang="en" sz="1500">
                <a:solidFill>
                  <a:schemeClr val="dk1"/>
                </a:solidFill>
              </a:rPr>
              <a:t>Now, we can even have further partitions of the data.</a:t>
            </a:r>
            <a:endParaRPr sz="15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0c1a39d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0c1a39d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Say </a:t>
            </a:r>
            <a:r>
              <a:rPr lang="en" sz="1500"/>
              <a:t>within</a:t>
            </a:r>
            <a:r>
              <a:rPr lang="en" sz="1500"/>
              <a:t> these </a:t>
            </a:r>
            <a:r>
              <a:rPr lang="en" sz="1500"/>
              <a:t>department partitions</a:t>
            </a:r>
            <a:r>
              <a:rPr lang="en" sz="1500"/>
              <a:t>, we want partitions for the severity of Illness as well and say for that we have two distinct values - minor and major. So we can further have subdirectories within each partition that segregates…</a:t>
            </a:r>
            <a:endParaRPr sz="1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0c1a39d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0c1a39d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Minor cases from the Major cases. So this further reduces the amount that needs to be scanned by Hive for each query.</a:t>
            </a:r>
            <a:endParaRPr sz="15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1bfddede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1bfddede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So, Hive will only need to scan a select few partitions to return the relevant result. This makes the queries </a:t>
            </a:r>
            <a:r>
              <a:rPr lang="en" sz="1500"/>
              <a:t>execution</a:t>
            </a:r>
            <a:r>
              <a:rPr lang="en" sz="1500"/>
              <a:t> a lot…</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t>faster than if we had not </a:t>
            </a:r>
            <a:r>
              <a:rPr lang="en" sz="1500"/>
              <a:t>partitioned</a:t>
            </a:r>
            <a:r>
              <a:rPr lang="en" sz="1500"/>
              <a:t> the table data. And this is extremely important especially when the size of the table you are dealing with is very large!</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solidFill>
                  <a:schemeClr val="dk1"/>
                </a:solidFill>
              </a:rPr>
              <a:t>However, we do need to include the WHERE clause in our query when we are querying partitioned data.</a:t>
            </a:r>
            <a:endParaRPr sz="15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02aa732f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02aa732f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will see how to partition data and query on it in the upcoming videos. I’ll see you there. 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ea4285559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ea4285559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So, so far we have seen that whenever we create a table in Hive, a directory is created inside the Hive warehouse directory for that particular table and…</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d1bfddede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d1bfddede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data is stored inside that directory. </a:t>
            </a:r>
            <a:r>
              <a:rPr lang="en" sz="1500">
                <a:solidFill>
                  <a:schemeClr val="dk1"/>
                </a:solidFill>
              </a:rPr>
              <a:t>And if we run any query on it, then…</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d1bfdded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d1bfdded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Hive would have to scan all the records in this table. Now, this is not the most efficient way of reading the data </a:t>
            </a:r>
            <a:endParaRPr sz="1500"/>
          </a:p>
          <a:p>
            <a:pPr indent="0" lvl="0" marL="0" rtl="0" algn="l">
              <a:spcBef>
                <a:spcPts val="0"/>
              </a:spcBef>
              <a:spcAft>
                <a:spcPts val="0"/>
              </a:spcAft>
              <a:buNone/>
            </a:pPr>
            <a:r>
              <a:rPr lang="en" sz="1500"/>
              <a:t>because it will hardly be the case that we need to read the entire table data! So…</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t>how can Hive prevent reading the entire set of data yet fetch the relevant information? </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1bfddede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1bfddede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Now that is where the </a:t>
            </a:r>
            <a:r>
              <a:rPr lang="en" sz="1500"/>
              <a:t>technique</a:t>
            </a:r>
            <a:r>
              <a:rPr lang="en" sz="1500"/>
              <a:t> of partitioning comes in handy.</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1bfddede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1bfddede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So lets take the example of this sample Patients table and say we were to partition the data. Then, instead of storing all the </a:t>
            </a:r>
            <a:r>
              <a:rPr lang="en" sz="1500"/>
              <a:t>record</a:t>
            </a:r>
            <a:r>
              <a:rPr lang="en" sz="1500"/>
              <a:t> in a single file inside the table directory…</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1bfddede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1bfddede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can actually ask Hive to create further sub-directories inside the table directory based on some column values. Let’s say we want to create the sub-directories based on the hospital department column.</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1bfddede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1bfddede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So, a sub-directory will be </a:t>
            </a:r>
            <a:r>
              <a:rPr lang="en" sz="1500"/>
              <a:t>created</a:t>
            </a:r>
            <a:r>
              <a:rPr lang="en" sz="1500"/>
              <a:t> for each distinct value in the hospital department column. So gynecology, pediatrics, ent are all the distinct values we have for the departments column. </a:t>
            </a:r>
            <a:r>
              <a:rPr lang="en" sz="1500"/>
              <a:t>n</a:t>
            </a:r>
            <a:r>
              <a:rPr lang="en" sz="1500"/>
              <a:t>ow…</a:t>
            </a:r>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1bfddede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1bfddede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records will be stored inside each of the sub-directories based on their respective department value. So all gynecology records will be inside the gynecology sub-directory, and all predicatrics records will be inside that subdirectory. This way we have segregated our data and it actually becomes very efficient for Hive to query the data.</a:t>
            </a:r>
            <a:endParaRPr sz="1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FFFFFF"/>
        </a:solidFill>
      </p:bgPr>
    </p:bg>
    <p:spTree>
      <p:nvGrpSpPr>
        <p:cNvPr id="9"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 name="Shape 10"/>
        <p:cNvGrpSpPr/>
        <p:nvPr/>
      </p:nvGrpSpPr>
      <p:grpSpPr>
        <a:xfrm>
          <a:off x="0" y="0"/>
          <a:ext cx="0" cy="0"/>
          <a:chOff x="0" y="0"/>
          <a:chExt cx="0" cy="0"/>
        </a:xfrm>
      </p:grpSpPr>
      <p:sp>
        <p:nvSpPr>
          <p:cNvPr id="11" name="Google Shape;11;p3"/>
          <p:cNvSpPr txBox="1"/>
          <p:nvPr>
            <p:ph type="title"/>
          </p:nvPr>
        </p:nvSpPr>
        <p:spPr>
          <a:xfrm>
            <a:off x="152402" y="232151"/>
            <a:ext cx="7348800" cy="1869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2" name="Google Shape;12;p3"/>
          <p:cNvSpPr txBox="1"/>
          <p:nvPr>
            <p:ph idx="1" type="body"/>
          </p:nvPr>
        </p:nvSpPr>
        <p:spPr>
          <a:xfrm>
            <a:off x="152402" y="524011"/>
            <a:ext cx="8818500" cy="161700"/>
          </a:xfrm>
          <a:prstGeom prst="rect">
            <a:avLst/>
          </a:prstGeom>
          <a:noFill/>
          <a:ln>
            <a:noFill/>
          </a:ln>
        </p:spPr>
        <p:txBody>
          <a:bodyPr anchorCtr="0" anchor="t" bIns="0" lIns="0" spcFirstLastPara="1" rIns="0" wrap="square" tIns="0">
            <a:noAutofit/>
          </a:bodyPr>
          <a:lstStyle>
            <a:lvl1pPr indent="-228600" lvl="0" marL="457200" rtl="0" algn="l">
              <a:spcBef>
                <a:spcPts val="400"/>
              </a:spcBef>
              <a:spcAft>
                <a:spcPts val="0"/>
              </a:spcAft>
              <a:buSzPts val="1400"/>
              <a:buNone/>
              <a:defRPr i="1" sz="1200">
                <a:solidFill>
                  <a:srgbClr val="3F3F3F"/>
                </a:solidFill>
                <a:latin typeface="Calibri"/>
                <a:ea typeface="Calibri"/>
                <a:cs typeface="Calibri"/>
                <a:sym typeface="Calibri"/>
              </a:defRPr>
            </a:lvl1pPr>
            <a:lvl2pPr indent="-330200" lvl="1" marL="914400" rtl="0" algn="l">
              <a:spcBef>
                <a:spcPts val="500"/>
              </a:spcBef>
              <a:spcAft>
                <a:spcPts val="0"/>
              </a:spcAft>
              <a:buSzPts val="1600"/>
              <a:buChar char="○"/>
              <a:defRPr/>
            </a:lvl2pPr>
            <a:lvl3pPr indent="-330200" lvl="2" marL="1371600" rtl="0" algn="l">
              <a:spcBef>
                <a:spcPts val="500"/>
              </a:spcBef>
              <a:spcAft>
                <a:spcPts val="0"/>
              </a:spcAft>
              <a:buSzPts val="1600"/>
              <a:buChar char="■"/>
              <a:defRPr/>
            </a:lvl3pPr>
            <a:lvl4pPr indent="-330200" lvl="3" marL="1828800" rtl="0" algn="l">
              <a:spcBef>
                <a:spcPts val="500"/>
              </a:spcBef>
              <a:spcAft>
                <a:spcPts val="0"/>
              </a:spcAft>
              <a:buSzPts val="1600"/>
              <a:buChar char="●"/>
              <a:defRPr/>
            </a:lvl4pPr>
            <a:lvl5pPr indent="-330200" lvl="4" marL="2286000" rtl="0" algn="l">
              <a:spcBef>
                <a:spcPts val="500"/>
              </a:spcBef>
              <a:spcAft>
                <a:spcPts val="0"/>
              </a:spcAft>
              <a:buSzPts val="1600"/>
              <a:buChar char="○"/>
              <a:defRPr/>
            </a:lvl5pPr>
            <a:lvl6pPr indent="-330200" lvl="5" marL="2743200" rtl="0" algn="l">
              <a:spcBef>
                <a:spcPts val="500"/>
              </a:spcBef>
              <a:spcAft>
                <a:spcPts val="0"/>
              </a:spcAft>
              <a:buSzPts val="1600"/>
              <a:buChar char="■"/>
              <a:defRPr/>
            </a:lvl6pPr>
            <a:lvl7pPr indent="-330200" lvl="6" marL="3200400" rtl="0" algn="l">
              <a:spcBef>
                <a:spcPts val="500"/>
              </a:spcBef>
              <a:spcAft>
                <a:spcPts val="0"/>
              </a:spcAft>
              <a:buSzPts val="1600"/>
              <a:buChar char="●"/>
              <a:defRPr/>
            </a:lvl7pPr>
            <a:lvl8pPr indent="-330200" lvl="7" marL="3657600" rtl="0" algn="l">
              <a:spcBef>
                <a:spcPts val="500"/>
              </a:spcBef>
              <a:spcAft>
                <a:spcPts val="0"/>
              </a:spcAft>
              <a:buSzPts val="1600"/>
              <a:buChar char="○"/>
              <a:defRPr/>
            </a:lvl8pPr>
            <a:lvl9pPr indent="-330200" lvl="8" marL="4114800" rtl="0" algn="l">
              <a:spcBef>
                <a:spcPts val="500"/>
              </a:spcBef>
              <a:spcAft>
                <a:spcPts val="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4"/>
          <p:cNvSpPr txBox="1"/>
          <p:nvPr>
            <p:ph type="title"/>
          </p:nvPr>
        </p:nvSpPr>
        <p:spPr>
          <a:xfrm>
            <a:off x="152402" y="232151"/>
            <a:ext cx="7348800" cy="1869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16" name="Shape 16"/>
        <p:cNvGrpSpPr/>
        <p:nvPr/>
      </p:nvGrpSpPr>
      <p:grpSpPr>
        <a:xfrm>
          <a:off x="0" y="0"/>
          <a:ext cx="0" cy="0"/>
          <a:chOff x="0" y="0"/>
          <a:chExt cx="0" cy="0"/>
        </a:xfrm>
      </p:grpSpPr>
      <p:sp>
        <p:nvSpPr>
          <p:cNvPr id="17" name="Google Shape;17;p6"/>
          <p:cNvSpPr txBox="1"/>
          <p:nvPr>
            <p:ph idx="12" type="sldNum"/>
          </p:nvPr>
        </p:nvSpPr>
        <p:spPr>
          <a:xfrm>
            <a:off x="8459915"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grpSp>
        <p:nvGrpSpPr>
          <p:cNvPr id="18" name="Google Shape;18;p6"/>
          <p:cNvGrpSpPr/>
          <p:nvPr/>
        </p:nvGrpSpPr>
        <p:grpSpPr>
          <a:xfrm>
            <a:off x="266702" y="3638550"/>
            <a:ext cx="7038642" cy="0"/>
            <a:chOff x="241" y="512"/>
            <a:chExt cx="5591" cy="0"/>
          </a:xfrm>
        </p:grpSpPr>
        <p:sp>
          <p:nvSpPr>
            <p:cNvPr id="19" name="Google Shape;19;p6"/>
            <p:cNvSpPr/>
            <p:nvPr/>
          </p:nvSpPr>
          <p:spPr>
            <a:xfrm>
              <a:off x="241" y="512"/>
              <a:ext cx="3900" cy="0"/>
            </a:xfrm>
            <a:prstGeom prst="rect">
              <a:avLst/>
            </a:prstGeom>
            <a:solidFill>
              <a:srgbClr val="143C8D"/>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b="1" i="0" sz="1200" u="none" cap="none" strike="noStrike">
                <a:solidFill>
                  <a:srgbClr val="FFFFFF"/>
                </a:solidFill>
                <a:latin typeface="Calibri"/>
                <a:ea typeface="Calibri"/>
                <a:cs typeface="Calibri"/>
                <a:sym typeface="Calibri"/>
              </a:endParaRPr>
            </a:p>
          </p:txBody>
        </p:sp>
        <p:sp>
          <p:nvSpPr>
            <p:cNvPr id="20" name="Google Shape;20;p6"/>
            <p:cNvSpPr/>
            <p:nvPr/>
          </p:nvSpPr>
          <p:spPr>
            <a:xfrm>
              <a:off x="4032" y="512"/>
              <a:ext cx="1800" cy="0"/>
            </a:xfrm>
            <a:prstGeom prst="rect">
              <a:avLst/>
            </a:prstGeom>
            <a:gradFill>
              <a:gsLst>
                <a:gs pos="0">
                  <a:srgbClr val="2A4590"/>
                </a:gs>
                <a:gs pos="100000">
                  <a:srgbClr val="143C8D">
                    <a:alpha val="0"/>
                  </a:srgbClr>
                </a:gs>
              </a:gsLst>
              <a:lin ang="0" scaled="0"/>
            </a:gra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b="1" i="0" sz="1200" u="none" cap="none" strike="noStrike">
                <a:solidFill>
                  <a:srgbClr val="FFFFFF"/>
                </a:solidFill>
                <a:latin typeface="Calibri"/>
                <a:ea typeface="Calibri"/>
                <a:cs typeface="Calibri"/>
                <a:sym typeface="Calibri"/>
              </a:endParaRPr>
            </a:p>
          </p:txBody>
        </p:sp>
      </p:grpSp>
      <p:sp>
        <p:nvSpPr>
          <p:cNvPr id="21" name="Google Shape;21;p6"/>
          <p:cNvSpPr txBox="1"/>
          <p:nvPr/>
        </p:nvSpPr>
        <p:spPr>
          <a:xfrm>
            <a:off x="209815" y="3303588"/>
            <a:ext cx="6452700" cy="332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t/>
            </a:r>
            <a:endParaRPr b="1" sz="2400">
              <a:solidFill>
                <a:srgbClr val="002060"/>
              </a:solidFill>
              <a:latin typeface="Calibri"/>
              <a:ea typeface="Calibri"/>
              <a:cs typeface="Calibri"/>
              <a:sym typeface="Calibri"/>
            </a:endParaRPr>
          </a:p>
        </p:txBody>
      </p:sp>
      <p:sp>
        <p:nvSpPr>
          <p:cNvPr id="22" name="Google Shape;22;p6"/>
          <p:cNvSpPr txBox="1"/>
          <p:nvPr/>
        </p:nvSpPr>
        <p:spPr>
          <a:xfrm>
            <a:off x="209815" y="3733800"/>
            <a:ext cx="6452700" cy="288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t/>
            </a:r>
            <a:endParaRPr b="1" i="1" sz="2100">
              <a:solidFill>
                <a:srgbClr val="00206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_2">
    <p:bg>
      <p:bgPr>
        <a:solidFill>
          <a:srgbClr val="FFFFFF"/>
        </a:solidFill>
      </p:bgPr>
    </p:bg>
    <p:spTree>
      <p:nvGrpSpPr>
        <p:cNvPr id="26" name="Shape 26"/>
        <p:cNvGrpSpPr/>
        <p:nvPr/>
      </p:nvGrpSpPr>
      <p:grpSpPr>
        <a:xfrm>
          <a:off x="0" y="0"/>
          <a:ext cx="0" cy="0"/>
          <a:chOff x="0" y="0"/>
          <a:chExt cx="0" cy="0"/>
        </a:xfrm>
      </p:grpSpPr>
      <p:grpSp>
        <p:nvGrpSpPr>
          <p:cNvPr id="27" name="Google Shape;27;p8"/>
          <p:cNvGrpSpPr/>
          <p:nvPr/>
        </p:nvGrpSpPr>
        <p:grpSpPr>
          <a:xfrm>
            <a:off x="246186" y="2728913"/>
            <a:ext cx="6497208" cy="0"/>
            <a:chOff x="241" y="512"/>
            <a:chExt cx="5591" cy="0"/>
          </a:xfrm>
        </p:grpSpPr>
        <p:sp>
          <p:nvSpPr>
            <p:cNvPr id="28" name="Google Shape;28;p8"/>
            <p:cNvSpPr/>
            <p:nvPr/>
          </p:nvSpPr>
          <p:spPr>
            <a:xfrm>
              <a:off x="241" y="512"/>
              <a:ext cx="3900" cy="0"/>
            </a:xfrm>
            <a:prstGeom prst="rect">
              <a:avLst/>
            </a:prstGeom>
            <a:solidFill>
              <a:srgbClr val="143C8D"/>
            </a:solidFill>
            <a:ln>
              <a:noFill/>
            </a:ln>
          </p:spPr>
          <p:txBody>
            <a:bodyPr anchorCtr="0" anchor="ctr" bIns="39550" lIns="39550" spcFirstLastPara="1" rIns="39550" wrap="square" tIns="39550">
              <a:noAutofit/>
            </a:bodyPr>
            <a:lstStyle/>
            <a:p>
              <a:pPr indent="0" lvl="0" marL="0" marR="0" rtl="0" algn="ctr">
                <a:spcBef>
                  <a:spcPts val="0"/>
                </a:spcBef>
                <a:spcAft>
                  <a:spcPts val="0"/>
                </a:spcAft>
                <a:buNone/>
              </a:pPr>
              <a:r>
                <a:t/>
              </a:r>
              <a:endParaRPr b="1" i="0" sz="1000" u="none" cap="none" strike="noStrike">
                <a:solidFill>
                  <a:schemeClr val="lt1"/>
                </a:solidFill>
                <a:latin typeface="Calibri"/>
                <a:ea typeface="Calibri"/>
                <a:cs typeface="Calibri"/>
                <a:sym typeface="Calibri"/>
              </a:endParaRPr>
            </a:p>
          </p:txBody>
        </p:sp>
        <p:sp>
          <p:nvSpPr>
            <p:cNvPr id="29" name="Google Shape;29;p8"/>
            <p:cNvSpPr/>
            <p:nvPr/>
          </p:nvSpPr>
          <p:spPr>
            <a:xfrm>
              <a:off x="4032" y="512"/>
              <a:ext cx="1800" cy="0"/>
            </a:xfrm>
            <a:prstGeom prst="rect">
              <a:avLst/>
            </a:prstGeom>
            <a:gradFill>
              <a:gsLst>
                <a:gs pos="0">
                  <a:srgbClr val="2A4590"/>
                </a:gs>
                <a:gs pos="100000">
                  <a:srgbClr val="143C8D">
                    <a:alpha val="0"/>
                  </a:srgbClr>
                </a:gs>
              </a:gsLst>
              <a:lin ang="0" scaled="0"/>
            </a:gradFill>
            <a:ln>
              <a:noFill/>
            </a:ln>
          </p:spPr>
          <p:txBody>
            <a:bodyPr anchorCtr="0" anchor="ctr" bIns="39550" lIns="39550" spcFirstLastPara="1" rIns="39550" wrap="square" tIns="39550">
              <a:noAutofit/>
            </a:bodyPr>
            <a:lstStyle/>
            <a:p>
              <a:pPr indent="0" lvl="0" marL="0" marR="0" rtl="0" algn="ctr">
                <a:spcBef>
                  <a:spcPts val="0"/>
                </a:spcBef>
                <a:spcAft>
                  <a:spcPts val="0"/>
                </a:spcAft>
                <a:buNone/>
              </a:pPr>
              <a:r>
                <a:t/>
              </a:r>
              <a:endParaRPr b="1" i="0" sz="1000" u="none" cap="none" strike="noStrike">
                <a:solidFill>
                  <a:schemeClr val="lt1"/>
                </a:solidFill>
                <a:latin typeface="Calibri"/>
                <a:ea typeface="Calibri"/>
                <a:cs typeface="Calibri"/>
                <a:sym typeface="Calibri"/>
              </a:endParaRPr>
            </a:p>
          </p:txBody>
        </p:sp>
      </p:grpSp>
      <p:pic>
        <p:nvPicPr>
          <p:cNvPr id="30" name="Google Shape;30;p8"/>
          <p:cNvPicPr preferRelativeResize="0"/>
          <p:nvPr/>
        </p:nvPicPr>
        <p:blipFill>
          <a:blip r:embed="rId2">
            <a:alphaModFix/>
          </a:blip>
          <a:stretch>
            <a:fillRect/>
          </a:stretch>
        </p:blipFill>
        <p:spPr>
          <a:xfrm>
            <a:off x="6522075" y="4399025"/>
            <a:ext cx="1666700" cy="5240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152400" y="581383"/>
            <a:ext cx="6994342" cy="3934317"/>
          </a:xfrm>
          <a:prstGeom prst="rect">
            <a:avLst/>
          </a:prstGeom>
          <a:noFill/>
          <a:ln>
            <a:noFill/>
          </a:ln>
        </p:spPr>
      </p:pic>
      <p:pic>
        <p:nvPicPr>
          <p:cNvPr id="7" name="Google Shape;7;p1"/>
          <p:cNvPicPr preferRelativeResize="0"/>
          <p:nvPr/>
        </p:nvPicPr>
        <p:blipFill rotWithShape="1">
          <a:blip r:embed="rId2">
            <a:alphaModFix/>
          </a:blip>
          <a:srcRect b="9280" l="0" r="0" t="0"/>
          <a:stretch/>
        </p:blipFill>
        <p:spPr>
          <a:xfrm>
            <a:off x="7477300" y="4668100"/>
            <a:ext cx="1666700" cy="475400"/>
          </a:xfrm>
          <a:prstGeom prst="rect">
            <a:avLst/>
          </a:prstGeom>
          <a:noFill/>
          <a:ln>
            <a:noFill/>
          </a:ln>
        </p:spPr>
      </p:pic>
      <p:sp>
        <p:nvSpPr>
          <p:cNvPr id="8" name="Google Shape;8;p1"/>
          <p:cNvSpPr txBox="1"/>
          <p:nvPr/>
        </p:nvSpPr>
        <p:spPr>
          <a:xfrm>
            <a:off x="1512" y="239383"/>
            <a:ext cx="7578300" cy="189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t/>
            </a:r>
            <a:endParaRPr b="1" sz="1800">
              <a:solidFill>
                <a:srgbClr val="00206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9"/>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What is Partitioning</a:t>
            </a:r>
            <a:endParaRPr sz="2500">
              <a:solidFill>
                <a:srgbClr val="FF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p:nvPr/>
        </p:nvSpPr>
        <p:spPr>
          <a:xfrm>
            <a:off x="2628450" y="1689060"/>
            <a:ext cx="3931800" cy="2045100"/>
          </a:xfrm>
          <a:prstGeom prst="roundRect">
            <a:avLst>
              <a:gd fmla="val 16667" name="adj"/>
            </a:avLst>
          </a:prstGeom>
          <a:solidFill>
            <a:srgbClr val="FFF2CC"/>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7" name="Google Shape;117;p18"/>
          <p:cNvSpPr/>
          <p:nvPr/>
        </p:nvSpPr>
        <p:spPr>
          <a:xfrm>
            <a:off x="29754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8" name="Google Shape;118;p18"/>
          <p:cNvSpPr/>
          <p:nvPr/>
        </p:nvSpPr>
        <p:spPr>
          <a:xfrm>
            <a:off x="4194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9" name="Google Shape;119;p18"/>
          <p:cNvSpPr/>
          <p:nvPr/>
        </p:nvSpPr>
        <p:spPr>
          <a:xfrm>
            <a:off x="5337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20" name="Google Shape;120;p18"/>
          <p:cNvPicPr preferRelativeResize="0"/>
          <p:nvPr/>
        </p:nvPicPr>
        <p:blipFill>
          <a:blip r:embed="rId3">
            <a:alphaModFix/>
          </a:blip>
          <a:stretch>
            <a:fillRect/>
          </a:stretch>
        </p:blipFill>
        <p:spPr>
          <a:xfrm>
            <a:off x="3260700" y="2447475"/>
            <a:ext cx="369300" cy="369300"/>
          </a:xfrm>
          <a:prstGeom prst="rect">
            <a:avLst/>
          </a:prstGeom>
          <a:noFill/>
          <a:ln>
            <a:noFill/>
          </a:ln>
        </p:spPr>
      </p:pic>
      <p:pic>
        <p:nvPicPr>
          <p:cNvPr id="121" name="Google Shape;121;p18"/>
          <p:cNvPicPr preferRelativeResize="0"/>
          <p:nvPr/>
        </p:nvPicPr>
        <p:blipFill>
          <a:blip r:embed="rId3">
            <a:alphaModFix/>
          </a:blip>
          <a:stretch>
            <a:fillRect/>
          </a:stretch>
        </p:blipFill>
        <p:spPr>
          <a:xfrm>
            <a:off x="4479900" y="2447475"/>
            <a:ext cx="369300" cy="369300"/>
          </a:xfrm>
          <a:prstGeom prst="rect">
            <a:avLst/>
          </a:prstGeom>
          <a:noFill/>
          <a:ln>
            <a:noFill/>
          </a:ln>
        </p:spPr>
      </p:pic>
      <p:pic>
        <p:nvPicPr>
          <p:cNvPr id="122" name="Google Shape;122;p18"/>
          <p:cNvPicPr preferRelativeResize="0"/>
          <p:nvPr/>
        </p:nvPicPr>
        <p:blipFill>
          <a:blip r:embed="rId3">
            <a:alphaModFix/>
          </a:blip>
          <a:stretch>
            <a:fillRect/>
          </a:stretch>
        </p:blipFill>
        <p:spPr>
          <a:xfrm>
            <a:off x="5622900" y="2447475"/>
            <a:ext cx="369300" cy="369300"/>
          </a:xfrm>
          <a:prstGeom prst="rect">
            <a:avLst/>
          </a:prstGeom>
          <a:noFill/>
          <a:ln>
            <a:noFill/>
          </a:ln>
        </p:spPr>
      </p:pic>
      <p:sp>
        <p:nvSpPr>
          <p:cNvPr id="123" name="Google Shape;123;p18"/>
          <p:cNvSpPr txBox="1"/>
          <p:nvPr/>
        </p:nvSpPr>
        <p:spPr>
          <a:xfrm>
            <a:off x="3891750" y="1319750"/>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Patient Table</a:t>
            </a:r>
            <a:endParaRPr sz="1200">
              <a:latin typeface="Roboto"/>
              <a:ea typeface="Roboto"/>
              <a:cs typeface="Roboto"/>
              <a:sym typeface="Roboto"/>
            </a:endParaRPr>
          </a:p>
        </p:txBody>
      </p:sp>
      <p:sp>
        <p:nvSpPr>
          <p:cNvPr id="124" name="Google Shape;124;p18"/>
          <p:cNvSpPr txBox="1"/>
          <p:nvPr/>
        </p:nvSpPr>
        <p:spPr>
          <a:xfrm>
            <a:off x="27427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Gynecology</a:t>
            </a:r>
            <a:endParaRPr sz="1200">
              <a:latin typeface="Roboto"/>
              <a:ea typeface="Roboto"/>
              <a:cs typeface="Roboto"/>
              <a:sym typeface="Roboto"/>
            </a:endParaRPr>
          </a:p>
        </p:txBody>
      </p:sp>
      <p:sp>
        <p:nvSpPr>
          <p:cNvPr id="125" name="Google Shape;125;p18"/>
          <p:cNvSpPr txBox="1"/>
          <p:nvPr/>
        </p:nvSpPr>
        <p:spPr>
          <a:xfrm>
            <a:off x="3961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Pediatrics</a:t>
            </a:r>
            <a:endParaRPr sz="1200">
              <a:latin typeface="Roboto"/>
              <a:ea typeface="Roboto"/>
              <a:cs typeface="Roboto"/>
              <a:sym typeface="Roboto"/>
            </a:endParaRPr>
          </a:p>
        </p:txBody>
      </p:sp>
      <p:sp>
        <p:nvSpPr>
          <p:cNvPr id="126" name="Google Shape;126;p18"/>
          <p:cNvSpPr txBox="1"/>
          <p:nvPr/>
        </p:nvSpPr>
        <p:spPr>
          <a:xfrm>
            <a:off x="5104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ENT</a:t>
            </a:r>
            <a:endParaRPr sz="1200">
              <a:latin typeface="Roboto"/>
              <a:ea typeface="Roboto"/>
              <a:cs typeface="Roboto"/>
              <a:sym typeface="Roboto"/>
            </a:endParaRPr>
          </a:p>
        </p:txBody>
      </p:sp>
      <p:pic>
        <p:nvPicPr>
          <p:cNvPr id="127" name="Google Shape;127;p18"/>
          <p:cNvPicPr preferRelativeResize="0"/>
          <p:nvPr/>
        </p:nvPicPr>
        <p:blipFill>
          <a:blip r:embed="rId4">
            <a:alphaModFix/>
          </a:blip>
          <a:stretch>
            <a:fillRect/>
          </a:stretch>
        </p:blipFill>
        <p:spPr>
          <a:xfrm>
            <a:off x="516525" y="3421375"/>
            <a:ext cx="1219200" cy="1219200"/>
          </a:xfrm>
          <a:prstGeom prst="rect">
            <a:avLst/>
          </a:prstGeom>
          <a:noFill/>
          <a:ln>
            <a:noFill/>
          </a:ln>
        </p:spPr>
      </p:pic>
      <p:sp>
        <p:nvSpPr>
          <p:cNvPr id="128" name="Google Shape;128;p18"/>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What is Partitioning?</a:t>
            </a:r>
            <a:endParaRPr sz="2800">
              <a:solidFill>
                <a:srgbClr val="FF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p:nvPr/>
        </p:nvSpPr>
        <p:spPr>
          <a:xfrm>
            <a:off x="2628450" y="1689060"/>
            <a:ext cx="3931800" cy="2045100"/>
          </a:xfrm>
          <a:prstGeom prst="roundRect">
            <a:avLst>
              <a:gd fmla="val 16667" name="adj"/>
            </a:avLst>
          </a:prstGeom>
          <a:solidFill>
            <a:srgbClr val="FFF2CC"/>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4" name="Google Shape;134;p19"/>
          <p:cNvSpPr/>
          <p:nvPr/>
        </p:nvSpPr>
        <p:spPr>
          <a:xfrm>
            <a:off x="29754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5" name="Google Shape;135;p19"/>
          <p:cNvSpPr/>
          <p:nvPr/>
        </p:nvSpPr>
        <p:spPr>
          <a:xfrm>
            <a:off x="4194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6" name="Google Shape;136;p19"/>
          <p:cNvSpPr/>
          <p:nvPr/>
        </p:nvSpPr>
        <p:spPr>
          <a:xfrm>
            <a:off x="5337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37" name="Google Shape;137;p19"/>
          <p:cNvPicPr preferRelativeResize="0"/>
          <p:nvPr/>
        </p:nvPicPr>
        <p:blipFill>
          <a:blip r:embed="rId3">
            <a:alphaModFix/>
          </a:blip>
          <a:stretch>
            <a:fillRect/>
          </a:stretch>
        </p:blipFill>
        <p:spPr>
          <a:xfrm>
            <a:off x="3260700" y="2447475"/>
            <a:ext cx="369300" cy="369300"/>
          </a:xfrm>
          <a:prstGeom prst="rect">
            <a:avLst/>
          </a:prstGeom>
          <a:noFill/>
          <a:ln>
            <a:noFill/>
          </a:ln>
        </p:spPr>
      </p:pic>
      <p:pic>
        <p:nvPicPr>
          <p:cNvPr id="138" name="Google Shape;138;p19"/>
          <p:cNvPicPr preferRelativeResize="0"/>
          <p:nvPr/>
        </p:nvPicPr>
        <p:blipFill>
          <a:blip r:embed="rId3">
            <a:alphaModFix/>
          </a:blip>
          <a:stretch>
            <a:fillRect/>
          </a:stretch>
        </p:blipFill>
        <p:spPr>
          <a:xfrm>
            <a:off x="4479900" y="2447475"/>
            <a:ext cx="369300" cy="369300"/>
          </a:xfrm>
          <a:prstGeom prst="rect">
            <a:avLst/>
          </a:prstGeom>
          <a:noFill/>
          <a:ln>
            <a:noFill/>
          </a:ln>
        </p:spPr>
      </p:pic>
      <p:pic>
        <p:nvPicPr>
          <p:cNvPr id="139" name="Google Shape;139;p19"/>
          <p:cNvPicPr preferRelativeResize="0"/>
          <p:nvPr/>
        </p:nvPicPr>
        <p:blipFill>
          <a:blip r:embed="rId3">
            <a:alphaModFix/>
          </a:blip>
          <a:stretch>
            <a:fillRect/>
          </a:stretch>
        </p:blipFill>
        <p:spPr>
          <a:xfrm>
            <a:off x="5622900" y="2447475"/>
            <a:ext cx="369300" cy="369300"/>
          </a:xfrm>
          <a:prstGeom prst="rect">
            <a:avLst/>
          </a:prstGeom>
          <a:noFill/>
          <a:ln>
            <a:noFill/>
          </a:ln>
        </p:spPr>
      </p:pic>
      <p:sp>
        <p:nvSpPr>
          <p:cNvPr id="140" name="Google Shape;140;p19"/>
          <p:cNvSpPr txBox="1"/>
          <p:nvPr/>
        </p:nvSpPr>
        <p:spPr>
          <a:xfrm>
            <a:off x="3891750" y="1319750"/>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Patient Table</a:t>
            </a:r>
            <a:endParaRPr sz="1200">
              <a:latin typeface="Roboto"/>
              <a:ea typeface="Roboto"/>
              <a:cs typeface="Roboto"/>
              <a:sym typeface="Roboto"/>
            </a:endParaRPr>
          </a:p>
        </p:txBody>
      </p:sp>
      <p:sp>
        <p:nvSpPr>
          <p:cNvPr id="141" name="Google Shape;141;p19"/>
          <p:cNvSpPr txBox="1"/>
          <p:nvPr/>
        </p:nvSpPr>
        <p:spPr>
          <a:xfrm>
            <a:off x="27427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Gynecology</a:t>
            </a:r>
            <a:endParaRPr sz="1200">
              <a:latin typeface="Roboto"/>
              <a:ea typeface="Roboto"/>
              <a:cs typeface="Roboto"/>
              <a:sym typeface="Roboto"/>
            </a:endParaRPr>
          </a:p>
        </p:txBody>
      </p:sp>
      <p:sp>
        <p:nvSpPr>
          <p:cNvPr id="142" name="Google Shape;142;p19"/>
          <p:cNvSpPr txBox="1"/>
          <p:nvPr/>
        </p:nvSpPr>
        <p:spPr>
          <a:xfrm>
            <a:off x="3961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Pediatrics</a:t>
            </a:r>
            <a:endParaRPr sz="1200">
              <a:latin typeface="Roboto"/>
              <a:ea typeface="Roboto"/>
              <a:cs typeface="Roboto"/>
              <a:sym typeface="Roboto"/>
            </a:endParaRPr>
          </a:p>
        </p:txBody>
      </p:sp>
      <p:sp>
        <p:nvSpPr>
          <p:cNvPr id="143" name="Google Shape;143;p19"/>
          <p:cNvSpPr txBox="1"/>
          <p:nvPr/>
        </p:nvSpPr>
        <p:spPr>
          <a:xfrm>
            <a:off x="5104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ENT</a:t>
            </a:r>
            <a:endParaRPr sz="1200">
              <a:latin typeface="Roboto"/>
              <a:ea typeface="Roboto"/>
              <a:cs typeface="Roboto"/>
              <a:sym typeface="Roboto"/>
            </a:endParaRPr>
          </a:p>
        </p:txBody>
      </p:sp>
      <p:pic>
        <p:nvPicPr>
          <p:cNvPr id="144" name="Google Shape;144;p19"/>
          <p:cNvPicPr preferRelativeResize="0"/>
          <p:nvPr/>
        </p:nvPicPr>
        <p:blipFill>
          <a:blip r:embed="rId4">
            <a:alphaModFix/>
          </a:blip>
          <a:stretch>
            <a:fillRect/>
          </a:stretch>
        </p:blipFill>
        <p:spPr>
          <a:xfrm>
            <a:off x="516525" y="3421375"/>
            <a:ext cx="1219200" cy="1219200"/>
          </a:xfrm>
          <a:prstGeom prst="rect">
            <a:avLst/>
          </a:prstGeom>
          <a:noFill/>
          <a:ln>
            <a:noFill/>
          </a:ln>
        </p:spPr>
      </p:pic>
      <p:sp>
        <p:nvSpPr>
          <p:cNvPr id="145" name="Google Shape;145;p19"/>
          <p:cNvSpPr/>
          <p:nvPr/>
        </p:nvSpPr>
        <p:spPr>
          <a:xfrm>
            <a:off x="1108000" y="2325575"/>
            <a:ext cx="1095900" cy="840000"/>
          </a:xfrm>
          <a:prstGeom prst="wedgeRoundRectCallout">
            <a:avLst>
              <a:gd fmla="val -20833" name="adj1"/>
              <a:gd fmla="val 62500" name="adj2"/>
              <a:gd fmla="val 0" name="adj3"/>
            </a:avLst>
          </a:prstGeom>
          <a:solidFill>
            <a:schemeClr val="lt1"/>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Roboto"/>
                <a:ea typeface="Roboto"/>
                <a:cs typeface="Roboto"/>
                <a:sym typeface="Roboto"/>
              </a:rPr>
              <a:t>Count Gynecology records</a:t>
            </a:r>
            <a:endParaRPr sz="1100">
              <a:latin typeface="Roboto"/>
              <a:ea typeface="Roboto"/>
              <a:cs typeface="Roboto"/>
              <a:sym typeface="Roboto"/>
            </a:endParaRPr>
          </a:p>
        </p:txBody>
      </p:sp>
      <p:sp>
        <p:nvSpPr>
          <p:cNvPr id="146" name="Google Shape;146;p1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What is Partitioning?</a:t>
            </a:r>
            <a:endParaRPr sz="2800">
              <a:solidFill>
                <a:srgbClr val="FF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p:nvPr/>
        </p:nvSpPr>
        <p:spPr>
          <a:xfrm>
            <a:off x="2628450" y="1689060"/>
            <a:ext cx="3931800" cy="2045100"/>
          </a:xfrm>
          <a:prstGeom prst="roundRect">
            <a:avLst>
              <a:gd fmla="val 16667" name="adj"/>
            </a:avLst>
          </a:prstGeom>
          <a:solidFill>
            <a:srgbClr val="FFF2CC"/>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2" name="Google Shape;152;p20"/>
          <p:cNvSpPr/>
          <p:nvPr/>
        </p:nvSpPr>
        <p:spPr>
          <a:xfrm>
            <a:off x="29754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3" name="Google Shape;153;p20"/>
          <p:cNvSpPr/>
          <p:nvPr/>
        </p:nvSpPr>
        <p:spPr>
          <a:xfrm>
            <a:off x="4194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4" name="Google Shape;154;p20"/>
          <p:cNvSpPr/>
          <p:nvPr/>
        </p:nvSpPr>
        <p:spPr>
          <a:xfrm>
            <a:off x="5337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55" name="Google Shape;155;p20"/>
          <p:cNvPicPr preferRelativeResize="0"/>
          <p:nvPr/>
        </p:nvPicPr>
        <p:blipFill>
          <a:blip r:embed="rId3">
            <a:alphaModFix/>
          </a:blip>
          <a:stretch>
            <a:fillRect/>
          </a:stretch>
        </p:blipFill>
        <p:spPr>
          <a:xfrm>
            <a:off x="3260700" y="2447475"/>
            <a:ext cx="369300" cy="369300"/>
          </a:xfrm>
          <a:prstGeom prst="rect">
            <a:avLst/>
          </a:prstGeom>
          <a:noFill/>
          <a:ln>
            <a:noFill/>
          </a:ln>
        </p:spPr>
      </p:pic>
      <p:pic>
        <p:nvPicPr>
          <p:cNvPr id="156" name="Google Shape;156;p20"/>
          <p:cNvPicPr preferRelativeResize="0"/>
          <p:nvPr/>
        </p:nvPicPr>
        <p:blipFill>
          <a:blip r:embed="rId3">
            <a:alphaModFix/>
          </a:blip>
          <a:stretch>
            <a:fillRect/>
          </a:stretch>
        </p:blipFill>
        <p:spPr>
          <a:xfrm>
            <a:off x="4479900" y="2447475"/>
            <a:ext cx="369300" cy="369300"/>
          </a:xfrm>
          <a:prstGeom prst="rect">
            <a:avLst/>
          </a:prstGeom>
          <a:noFill/>
          <a:ln>
            <a:noFill/>
          </a:ln>
        </p:spPr>
      </p:pic>
      <p:pic>
        <p:nvPicPr>
          <p:cNvPr id="157" name="Google Shape;157;p20"/>
          <p:cNvPicPr preferRelativeResize="0"/>
          <p:nvPr/>
        </p:nvPicPr>
        <p:blipFill>
          <a:blip r:embed="rId3">
            <a:alphaModFix/>
          </a:blip>
          <a:stretch>
            <a:fillRect/>
          </a:stretch>
        </p:blipFill>
        <p:spPr>
          <a:xfrm>
            <a:off x="5622900" y="2447475"/>
            <a:ext cx="369300" cy="369300"/>
          </a:xfrm>
          <a:prstGeom prst="rect">
            <a:avLst/>
          </a:prstGeom>
          <a:noFill/>
          <a:ln>
            <a:noFill/>
          </a:ln>
        </p:spPr>
      </p:pic>
      <p:sp>
        <p:nvSpPr>
          <p:cNvPr id="158" name="Google Shape;158;p20"/>
          <p:cNvSpPr txBox="1"/>
          <p:nvPr/>
        </p:nvSpPr>
        <p:spPr>
          <a:xfrm>
            <a:off x="3891750" y="1319750"/>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Patient Table</a:t>
            </a:r>
            <a:endParaRPr sz="1200">
              <a:latin typeface="Roboto"/>
              <a:ea typeface="Roboto"/>
              <a:cs typeface="Roboto"/>
              <a:sym typeface="Roboto"/>
            </a:endParaRPr>
          </a:p>
        </p:txBody>
      </p:sp>
      <p:sp>
        <p:nvSpPr>
          <p:cNvPr id="159" name="Google Shape;159;p20"/>
          <p:cNvSpPr txBox="1"/>
          <p:nvPr/>
        </p:nvSpPr>
        <p:spPr>
          <a:xfrm>
            <a:off x="27427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Gynecology</a:t>
            </a:r>
            <a:endParaRPr sz="1200">
              <a:latin typeface="Roboto"/>
              <a:ea typeface="Roboto"/>
              <a:cs typeface="Roboto"/>
              <a:sym typeface="Roboto"/>
            </a:endParaRPr>
          </a:p>
        </p:txBody>
      </p:sp>
      <p:sp>
        <p:nvSpPr>
          <p:cNvPr id="160" name="Google Shape;160;p20"/>
          <p:cNvSpPr txBox="1"/>
          <p:nvPr/>
        </p:nvSpPr>
        <p:spPr>
          <a:xfrm>
            <a:off x="3961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Pediatrics</a:t>
            </a:r>
            <a:endParaRPr sz="1200">
              <a:latin typeface="Roboto"/>
              <a:ea typeface="Roboto"/>
              <a:cs typeface="Roboto"/>
              <a:sym typeface="Roboto"/>
            </a:endParaRPr>
          </a:p>
        </p:txBody>
      </p:sp>
      <p:sp>
        <p:nvSpPr>
          <p:cNvPr id="161" name="Google Shape;161;p20"/>
          <p:cNvSpPr txBox="1"/>
          <p:nvPr/>
        </p:nvSpPr>
        <p:spPr>
          <a:xfrm>
            <a:off x="5104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ENT</a:t>
            </a:r>
            <a:endParaRPr sz="1200">
              <a:latin typeface="Roboto"/>
              <a:ea typeface="Roboto"/>
              <a:cs typeface="Roboto"/>
              <a:sym typeface="Roboto"/>
            </a:endParaRPr>
          </a:p>
        </p:txBody>
      </p:sp>
      <p:pic>
        <p:nvPicPr>
          <p:cNvPr id="162" name="Google Shape;162;p20"/>
          <p:cNvPicPr preferRelativeResize="0"/>
          <p:nvPr/>
        </p:nvPicPr>
        <p:blipFill>
          <a:blip r:embed="rId4">
            <a:alphaModFix/>
          </a:blip>
          <a:stretch>
            <a:fillRect/>
          </a:stretch>
        </p:blipFill>
        <p:spPr>
          <a:xfrm>
            <a:off x="516525" y="3421375"/>
            <a:ext cx="1219200" cy="1219200"/>
          </a:xfrm>
          <a:prstGeom prst="rect">
            <a:avLst/>
          </a:prstGeom>
          <a:noFill/>
          <a:ln>
            <a:noFill/>
          </a:ln>
        </p:spPr>
      </p:pic>
      <p:sp>
        <p:nvSpPr>
          <p:cNvPr id="163" name="Google Shape;163;p20"/>
          <p:cNvSpPr/>
          <p:nvPr/>
        </p:nvSpPr>
        <p:spPr>
          <a:xfrm>
            <a:off x="1108000" y="2325575"/>
            <a:ext cx="1095900" cy="840000"/>
          </a:xfrm>
          <a:prstGeom prst="wedgeRoundRectCallout">
            <a:avLst>
              <a:gd fmla="val -20833" name="adj1"/>
              <a:gd fmla="val 62500" name="adj2"/>
              <a:gd fmla="val 0" name="adj3"/>
            </a:avLst>
          </a:prstGeom>
          <a:solidFill>
            <a:schemeClr val="lt1"/>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Roboto"/>
                <a:ea typeface="Roboto"/>
                <a:cs typeface="Roboto"/>
                <a:sym typeface="Roboto"/>
              </a:rPr>
              <a:t>Count Gynecology records</a:t>
            </a:r>
            <a:endParaRPr sz="1100">
              <a:latin typeface="Roboto"/>
              <a:ea typeface="Roboto"/>
              <a:cs typeface="Roboto"/>
              <a:sym typeface="Roboto"/>
            </a:endParaRPr>
          </a:p>
        </p:txBody>
      </p:sp>
      <p:cxnSp>
        <p:nvCxnSpPr>
          <p:cNvPr id="164" name="Google Shape;164;p20"/>
          <p:cNvCxnSpPr>
            <a:endCxn id="159" idx="2"/>
          </p:cNvCxnSpPr>
          <p:nvPr/>
        </p:nvCxnSpPr>
        <p:spPr>
          <a:xfrm flipH="1" rot="10800000">
            <a:off x="1735650" y="3366525"/>
            <a:ext cx="1709700" cy="664500"/>
          </a:xfrm>
          <a:prstGeom prst="curvedConnector2">
            <a:avLst/>
          </a:prstGeom>
          <a:noFill/>
          <a:ln cap="flat" cmpd="sng" w="19050">
            <a:solidFill>
              <a:srgbClr val="434343"/>
            </a:solidFill>
            <a:prstDash val="solid"/>
            <a:round/>
            <a:headEnd len="med" w="med" type="none"/>
            <a:tailEnd len="med" w="med" type="triangle"/>
          </a:ln>
        </p:spPr>
      </p:cxnSp>
      <p:sp>
        <p:nvSpPr>
          <p:cNvPr id="165" name="Google Shape;165;p2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What is Partitioning?</a:t>
            </a:r>
            <a:endParaRPr sz="2800">
              <a:solidFill>
                <a:srgbClr val="FF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p:nvPr/>
        </p:nvSpPr>
        <p:spPr>
          <a:xfrm>
            <a:off x="2628450" y="1689060"/>
            <a:ext cx="3931800" cy="2045100"/>
          </a:xfrm>
          <a:prstGeom prst="roundRect">
            <a:avLst>
              <a:gd fmla="val 16667" name="adj"/>
            </a:avLst>
          </a:prstGeom>
          <a:solidFill>
            <a:srgbClr val="FFF2CC"/>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1" name="Google Shape;171;p21"/>
          <p:cNvSpPr/>
          <p:nvPr/>
        </p:nvSpPr>
        <p:spPr>
          <a:xfrm>
            <a:off x="2975400" y="2267032"/>
            <a:ext cx="939900" cy="730200"/>
          </a:xfrm>
          <a:prstGeom prst="roundRect">
            <a:avLst>
              <a:gd fmla="val 16667" name="adj"/>
            </a:avLst>
          </a:prstGeom>
          <a:solidFill>
            <a:srgbClr val="D9EAD3"/>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2" name="Google Shape;172;p21"/>
          <p:cNvSpPr/>
          <p:nvPr/>
        </p:nvSpPr>
        <p:spPr>
          <a:xfrm>
            <a:off x="4194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3" name="Google Shape;173;p21"/>
          <p:cNvSpPr/>
          <p:nvPr/>
        </p:nvSpPr>
        <p:spPr>
          <a:xfrm>
            <a:off x="5337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74" name="Google Shape;174;p21"/>
          <p:cNvPicPr preferRelativeResize="0"/>
          <p:nvPr/>
        </p:nvPicPr>
        <p:blipFill>
          <a:blip r:embed="rId3">
            <a:alphaModFix/>
          </a:blip>
          <a:stretch>
            <a:fillRect/>
          </a:stretch>
        </p:blipFill>
        <p:spPr>
          <a:xfrm>
            <a:off x="3260700" y="2447475"/>
            <a:ext cx="369300" cy="369300"/>
          </a:xfrm>
          <a:prstGeom prst="rect">
            <a:avLst/>
          </a:prstGeom>
          <a:noFill/>
          <a:ln>
            <a:noFill/>
          </a:ln>
        </p:spPr>
      </p:pic>
      <p:pic>
        <p:nvPicPr>
          <p:cNvPr id="175" name="Google Shape;175;p21"/>
          <p:cNvPicPr preferRelativeResize="0"/>
          <p:nvPr/>
        </p:nvPicPr>
        <p:blipFill>
          <a:blip r:embed="rId3">
            <a:alphaModFix/>
          </a:blip>
          <a:stretch>
            <a:fillRect/>
          </a:stretch>
        </p:blipFill>
        <p:spPr>
          <a:xfrm>
            <a:off x="4479900" y="2447475"/>
            <a:ext cx="369300" cy="369300"/>
          </a:xfrm>
          <a:prstGeom prst="rect">
            <a:avLst/>
          </a:prstGeom>
          <a:noFill/>
          <a:ln>
            <a:noFill/>
          </a:ln>
        </p:spPr>
      </p:pic>
      <p:pic>
        <p:nvPicPr>
          <p:cNvPr id="176" name="Google Shape;176;p21"/>
          <p:cNvPicPr preferRelativeResize="0"/>
          <p:nvPr/>
        </p:nvPicPr>
        <p:blipFill>
          <a:blip r:embed="rId3">
            <a:alphaModFix/>
          </a:blip>
          <a:stretch>
            <a:fillRect/>
          </a:stretch>
        </p:blipFill>
        <p:spPr>
          <a:xfrm>
            <a:off x="5622900" y="2447475"/>
            <a:ext cx="369300" cy="369300"/>
          </a:xfrm>
          <a:prstGeom prst="rect">
            <a:avLst/>
          </a:prstGeom>
          <a:noFill/>
          <a:ln>
            <a:noFill/>
          </a:ln>
        </p:spPr>
      </p:pic>
      <p:sp>
        <p:nvSpPr>
          <p:cNvPr id="177" name="Google Shape;177;p21"/>
          <p:cNvSpPr txBox="1"/>
          <p:nvPr/>
        </p:nvSpPr>
        <p:spPr>
          <a:xfrm>
            <a:off x="3891750" y="1319750"/>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Patient Table</a:t>
            </a:r>
            <a:endParaRPr sz="1200">
              <a:latin typeface="Roboto"/>
              <a:ea typeface="Roboto"/>
              <a:cs typeface="Roboto"/>
              <a:sym typeface="Roboto"/>
            </a:endParaRPr>
          </a:p>
        </p:txBody>
      </p:sp>
      <p:sp>
        <p:nvSpPr>
          <p:cNvPr id="178" name="Google Shape;178;p21"/>
          <p:cNvSpPr txBox="1"/>
          <p:nvPr/>
        </p:nvSpPr>
        <p:spPr>
          <a:xfrm>
            <a:off x="27427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Gynecology</a:t>
            </a:r>
            <a:endParaRPr sz="1200">
              <a:latin typeface="Roboto"/>
              <a:ea typeface="Roboto"/>
              <a:cs typeface="Roboto"/>
              <a:sym typeface="Roboto"/>
            </a:endParaRPr>
          </a:p>
        </p:txBody>
      </p:sp>
      <p:sp>
        <p:nvSpPr>
          <p:cNvPr id="179" name="Google Shape;179;p21"/>
          <p:cNvSpPr txBox="1"/>
          <p:nvPr/>
        </p:nvSpPr>
        <p:spPr>
          <a:xfrm>
            <a:off x="3961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Pediatrics</a:t>
            </a:r>
            <a:endParaRPr sz="1200">
              <a:latin typeface="Roboto"/>
              <a:ea typeface="Roboto"/>
              <a:cs typeface="Roboto"/>
              <a:sym typeface="Roboto"/>
            </a:endParaRPr>
          </a:p>
        </p:txBody>
      </p:sp>
      <p:sp>
        <p:nvSpPr>
          <p:cNvPr id="180" name="Google Shape;180;p21"/>
          <p:cNvSpPr txBox="1"/>
          <p:nvPr/>
        </p:nvSpPr>
        <p:spPr>
          <a:xfrm>
            <a:off x="5104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ENT</a:t>
            </a:r>
            <a:endParaRPr sz="1200">
              <a:latin typeface="Roboto"/>
              <a:ea typeface="Roboto"/>
              <a:cs typeface="Roboto"/>
              <a:sym typeface="Roboto"/>
            </a:endParaRPr>
          </a:p>
        </p:txBody>
      </p:sp>
      <p:pic>
        <p:nvPicPr>
          <p:cNvPr id="181" name="Google Shape;181;p21"/>
          <p:cNvPicPr preferRelativeResize="0"/>
          <p:nvPr/>
        </p:nvPicPr>
        <p:blipFill>
          <a:blip r:embed="rId4">
            <a:alphaModFix/>
          </a:blip>
          <a:stretch>
            <a:fillRect/>
          </a:stretch>
        </p:blipFill>
        <p:spPr>
          <a:xfrm>
            <a:off x="516525" y="3421375"/>
            <a:ext cx="1219200" cy="1219200"/>
          </a:xfrm>
          <a:prstGeom prst="rect">
            <a:avLst/>
          </a:prstGeom>
          <a:noFill/>
          <a:ln>
            <a:noFill/>
          </a:ln>
        </p:spPr>
      </p:pic>
      <p:sp>
        <p:nvSpPr>
          <p:cNvPr id="182" name="Google Shape;182;p21"/>
          <p:cNvSpPr/>
          <p:nvPr/>
        </p:nvSpPr>
        <p:spPr>
          <a:xfrm>
            <a:off x="1108000" y="2325575"/>
            <a:ext cx="1095900" cy="840000"/>
          </a:xfrm>
          <a:prstGeom prst="wedgeRoundRectCallout">
            <a:avLst>
              <a:gd fmla="val -20833" name="adj1"/>
              <a:gd fmla="val 62500" name="adj2"/>
              <a:gd fmla="val 0" name="adj3"/>
            </a:avLst>
          </a:prstGeom>
          <a:solidFill>
            <a:schemeClr val="lt1"/>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Roboto"/>
                <a:ea typeface="Roboto"/>
                <a:cs typeface="Roboto"/>
                <a:sym typeface="Roboto"/>
              </a:rPr>
              <a:t>Count Gynecology records</a:t>
            </a:r>
            <a:endParaRPr sz="1100">
              <a:latin typeface="Roboto"/>
              <a:ea typeface="Roboto"/>
              <a:cs typeface="Roboto"/>
              <a:sym typeface="Roboto"/>
            </a:endParaRPr>
          </a:p>
        </p:txBody>
      </p:sp>
      <p:cxnSp>
        <p:nvCxnSpPr>
          <p:cNvPr id="183" name="Google Shape;183;p21"/>
          <p:cNvCxnSpPr>
            <a:endCxn id="178" idx="2"/>
          </p:cNvCxnSpPr>
          <p:nvPr/>
        </p:nvCxnSpPr>
        <p:spPr>
          <a:xfrm flipH="1" rot="10800000">
            <a:off x="1735650" y="3366525"/>
            <a:ext cx="1709700" cy="664500"/>
          </a:xfrm>
          <a:prstGeom prst="curvedConnector2">
            <a:avLst/>
          </a:prstGeom>
          <a:noFill/>
          <a:ln cap="flat" cmpd="sng" w="19050">
            <a:solidFill>
              <a:srgbClr val="434343"/>
            </a:solidFill>
            <a:prstDash val="solid"/>
            <a:round/>
            <a:headEnd len="med" w="med" type="none"/>
            <a:tailEnd len="med" w="med" type="triangle"/>
          </a:ln>
        </p:spPr>
      </p:cxnSp>
      <p:sp>
        <p:nvSpPr>
          <p:cNvPr id="184" name="Google Shape;184;p21"/>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What is Partitioning?</a:t>
            </a:r>
            <a:endParaRPr sz="2800">
              <a:solidFill>
                <a:srgbClr val="FF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p:nvPr/>
        </p:nvSpPr>
        <p:spPr>
          <a:xfrm>
            <a:off x="2628450" y="1689060"/>
            <a:ext cx="3931800" cy="2045100"/>
          </a:xfrm>
          <a:prstGeom prst="roundRect">
            <a:avLst>
              <a:gd fmla="val 16667" name="adj"/>
            </a:avLst>
          </a:prstGeom>
          <a:solidFill>
            <a:srgbClr val="FFF2CC"/>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0" name="Google Shape;190;p22"/>
          <p:cNvSpPr/>
          <p:nvPr/>
        </p:nvSpPr>
        <p:spPr>
          <a:xfrm>
            <a:off x="2975400" y="2267032"/>
            <a:ext cx="939900" cy="730200"/>
          </a:xfrm>
          <a:prstGeom prst="roundRect">
            <a:avLst>
              <a:gd fmla="val 16667" name="adj"/>
            </a:avLst>
          </a:prstGeom>
          <a:solidFill>
            <a:srgbClr val="D9EAD3"/>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1" name="Google Shape;191;p22"/>
          <p:cNvSpPr/>
          <p:nvPr/>
        </p:nvSpPr>
        <p:spPr>
          <a:xfrm>
            <a:off x="4194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2" name="Google Shape;192;p22"/>
          <p:cNvSpPr/>
          <p:nvPr/>
        </p:nvSpPr>
        <p:spPr>
          <a:xfrm>
            <a:off x="5337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93" name="Google Shape;193;p22"/>
          <p:cNvPicPr preferRelativeResize="0"/>
          <p:nvPr/>
        </p:nvPicPr>
        <p:blipFill>
          <a:blip r:embed="rId3">
            <a:alphaModFix/>
          </a:blip>
          <a:stretch>
            <a:fillRect/>
          </a:stretch>
        </p:blipFill>
        <p:spPr>
          <a:xfrm>
            <a:off x="3260700" y="2447475"/>
            <a:ext cx="369300" cy="369300"/>
          </a:xfrm>
          <a:prstGeom prst="rect">
            <a:avLst/>
          </a:prstGeom>
          <a:noFill/>
          <a:ln>
            <a:noFill/>
          </a:ln>
        </p:spPr>
      </p:pic>
      <p:pic>
        <p:nvPicPr>
          <p:cNvPr id="194" name="Google Shape;194;p22"/>
          <p:cNvPicPr preferRelativeResize="0"/>
          <p:nvPr/>
        </p:nvPicPr>
        <p:blipFill>
          <a:blip r:embed="rId3">
            <a:alphaModFix/>
          </a:blip>
          <a:stretch>
            <a:fillRect/>
          </a:stretch>
        </p:blipFill>
        <p:spPr>
          <a:xfrm>
            <a:off x="4479900" y="2447475"/>
            <a:ext cx="369300" cy="369300"/>
          </a:xfrm>
          <a:prstGeom prst="rect">
            <a:avLst/>
          </a:prstGeom>
          <a:noFill/>
          <a:ln>
            <a:noFill/>
          </a:ln>
        </p:spPr>
      </p:pic>
      <p:pic>
        <p:nvPicPr>
          <p:cNvPr id="195" name="Google Shape;195;p22"/>
          <p:cNvPicPr preferRelativeResize="0"/>
          <p:nvPr/>
        </p:nvPicPr>
        <p:blipFill>
          <a:blip r:embed="rId3">
            <a:alphaModFix/>
          </a:blip>
          <a:stretch>
            <a:fillRect/>
          </a:stretch>
        </p:blipFill>
        <p:spPr>
          <a:xfrm>
            <a:off x="5622900" y="2447475"/>
            <a:ext cx="369300" cy="369300"/>
          </a:xfrm>
          <a:prstGeom prst="rect">
            <a:avLst/>
          </a:prstGeom>
          <a:noFill/>
          <a:ln>
            <a:noFill/>
          </a:ln>
        </p:spPr>
      </p:pic>
      <p:sp>
        <p:nvSpPr>
          <p:cNvPr id="196" name="Google Shape;196;p22"/>
          <p:cNvSpPr txBox="1"/>
          <p:nvPr/>
        </p:nvSpPr>
        <p:spPr>
          <a:xfrm>
            <a:off x="3891750" y="1319750"/>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Patient Table</a:t>
            </a:r>
            <a:endParaRPr sz="1200">
              <a:latin typeface="Roboto"/>
              <a:ea typeface="Roboto"/>
              <a:cs typeface="Roboto"/>
              <a:sym typeface="Roboto"/>
            </a:endParaRPr>
          </a:p>
        </p:txBody>
      </p:sp>
      <p:sp>
        <p:nvSpPr>
          <p:cNvPr id="197" name="Google Shape;197;p22"/>
          <p:cNvSpPr txBox="1"/>
          <p:nvPr/>
        </p:nvSpPr>
        <p:spPr>
          <a:xfrm>
            <a:off x="27427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Gynecology</a:t>
            </a:r>
            <a:endParaRPr sz="1200">
              <a:latin typeface="Roboto"/>
              <a:ea typeface="Roboto"/>
              <a:cs typeface="Roboto"/>
              <a:sym typeface="Roboto"/>
            </a:endParaRPr>
          </a:p>
        </p:txBody>
      </p:sp>
      <p:sp>
        <p:nvSpPr>
          <p:cNvPr id="198" name="Google Shape;198;p22"/>
          <p:cNvSpPr txBox="1"/>
          <p:nvPr/>
        </p:nvSpPr>
        <p:spPr>
          <a:xfrm>
            <a:off x="3961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Pediatrics</a:t>
            </a:r>
            <a:endParaRPr sz="1200">
              <a:latin typeface="Roboto"/>
              <a:ea typeface="Roboto"/>
              <a:cs typeface="Roboto"/>
              <a:sym typeface="Roboto"/>
            </a:endParaRPr>
          </a:p>
        </p:txBody>
      </p:sp>
      <p:sp>
        <p:nvSpPr>
          <p:cNvPr id="199" name="Google Shape;199;p22"/>
          <p:cNvSpPr txBox="1"/>
          <p:nvPr/>
        </p:nvSpPr>
        <p:spPr>
          <a:xfrm>
            <a:off x="5104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ENT</a:t>
            </a:r>
            <a:endParaRPr sz="1200">
              <a:latin typeface="Roboto"/>
              <a:ea typeface="Roboto"/>
              <a:cs typeface="Roboto"/>
              <a:sym typeface="Roboto"/>
            </a:endParaRPr>
          </a:p>
        </p:txBody>
      </p:sp>
      <p:pic>
        <p:nvPicPr>
          <p:cNvPr id="200" name="Google Shape;200;p22"/>
          <p:cNvPicPr preferRelativeResize="0"/>
          <p:nvPr/>
        </p:nvPicPr>
        <p:blipFill>
          <a:blip r:embed="rId4">
            <a:alphaModFix/>
          </a:blip>
          <a:stretch>
            <a:fillRect/>
          </a:stretch>
        </p:blipFill>
        <p:spPr>
          <a:xfrm>
            <a:off x="516525" y="3421375"/>
            <a:ext cx="1219200" cy="1219200"/>
          </a:xfrm>
          <a:prstGeom prst="rect">
            <a:avLst/>
          </a:prstGeom>
          <a:noFill/>
          <a:ln>
            <a:noFill/>
          </a:ln>
        </p:spPr>
      </p:pic>
      <p:sp>
        <p:nvSpPr>
          <p:cNvPr id="201" name="Google Shape;201;p22"/>
          <p:cNvSpPr/>
          <p:nvPr/>
        </p:nvSpPr>
        <p:spPr>
          <a:xfrm>
            <a:off x="1108000" y="2325575"/>
            <a:ext cx="1095900" cy="840000"/>
          </a:xfrm>
          <a:prstGeom prst="wedgeRoundRectCallout">
            <a:avLst>
              <a:gd fmla="val -20833" name="adj1"/>
              <a:gd fmla="val 62500" name="adj2"/>
              <a:gd fmla="val 0" name="adj3"/>
            </a:avLst>
          </a:prstGeom>
          <a:solidFill>
            <a:schemeClr val="lt1"/>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Roboto"/>
                <a:ea typeface="Roboto"/>
                <a:cs typeface="Roboto"/>
                <a:sym typeface="Roboto"/>
              </a:rPr>
              <a:t>Count Gynecology records</a:t>
            </a:r>
            <a:endParaRPr sz="1100">
              <a:latin typeface="Roboto"/>
              <a:ea typeface="Roboto"/>
              <a:cs typeface="Roboto"/>
              <a:sym typeface="Roboto"/>
            </a:endParaRPr>
          </a:p>
        </p:txBody>
      </p:sp>
      <p:cxnSp>
        <p:nvCxnSpPr>
          <p:cNvPr id="202" name="Google Shape;202;p22"/>
          <p:cNvCxnSpPr>
            <a:endCxn id="197" idx="2"/>
          </p:cNvCxnSpPr>
          <p:nvPr/>
        </p:nvCxnSpPr>
        <p:spPr>
          <a:xfrm flipH="1" rot="10800000">
            <a:off x="1735650" y="3366525"/>
            <a:ext cx="1709700" cy="664500"/>
          </a:xfrm>
          <a:prstGeom prst="curvedConnector2">
            <a:avLst/>
          </a:prstGeom>
          <a:noFill/>
          <a:ln cap="flat" cmpd="sng" w="19050">
            <a:solidFill>
              <a:srgbClr val="434343"/>
            </a:solidFill>
            <a:prstDash val="solid"/>
            <a:round/>
            <a:headEnd len="med" w="med" type="none"/>
            <a:tailEnd len="med" w="med" type="triangle"/>
          </a:ln>
        </p:spPr>
      </p:cxnSp>
      <p:cxnSp>
        <p:nvCxnSpPr>
          <p:cNvPr id="203" name="Google Shape;203;p22"/>
          <p:cNvCxnSpPr>
            <a:stCxn id="190" idx="0"/>
            <a:endCxn id="201" idx="0"/>
          </p:cNvCxnSpPr>
          <p:nvPr/>
        </p:nvCxnSpPr>
        <p:spPr>
          <a:xfrm rot="5400000">
            <a:off x="2521350" y="1401532"/>
            <a:ext cx="58500" cy="1789500"/>
          </a:xfrm>
          <a:prstGeom prst="curvedConnector3">
            <a:avLst>
              <a:gd fmla="val -407051" name="adj1"/>
            </a:avLst>
          </a:prstGeom>
          <a:noFill/>
          <a:ln cap="flat" cmpd="sng" w="19050">
            <a:solidFill>
              <a:srgbClr val="434343"/>
            </a:solidFill>
            <a:prstDash val="solid"/>
            <a:round/>
            <a:headEnd len="med" w="med" type="none"/>
            <a:tailEnd len="med" w="med" type="triangle"/>
          </a:ln>
        </p:spPr>
      </p:cxnSp>
      <p:sp>
        <p:nvSpPr>
          <p:cNvPr id="204" name="Google Shape;204;p22"/>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What is Partitioning?</a:t>
            </a:r>
            <a:endParaRPr sz="2800">
              <a:solidFill>
                <a:srgbClr val="FF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p:nvPr/>
        </p:nvSpPr>
        <p:spPr>
          <a:xfrm>
            <a:off x="2628450" y="1689060"/>
            <a:ext cx="3931800" cy="2045100"/>
          </a:xfrm>
          <a:prstGeom prst="roundRect">
            <a:avLst>
              <a:gd fmla="val 16667" name="adj"/>
            </a:avLst>
          </a:prstGeom>
          <a:solidFill>
            <a:srgbClr val="FFF2CC"/>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0" name="Google Shape;210;p23"/>
          <p:cNvSpPr/>
          <p:nvPr/>
        </p:nvSpPr>
        <p:spPr>
          <a:xfrm>
            <a:off x="29754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1" name="Google Shape;211;p23"/>
          <p:cNvSpPr/>
          <p:nvPr/>
        </p:nvSpPr>
        <p:spPr>
          <a:xfrm>
            <a:off x="4194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2" name="Google Shape;212;p23"/>
          <p:cNvSpPr/>
          <p:nvPr/>
        </p:nvSpPr>
        <p:spPr>
          <a:xfrm>
            <a:off x="5337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3" name="Google Shape;213;p23"/>
          <p:cNvSpPr txBox="1"/>
          <p:nvPr/>
        </p:nvSpPr>
        <p:spPr>
          <a:xfrm>
            <a:off x="3891750" y="1319750"/>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Patient Table</a:t>
            </a:r>
            <a:endParaRPr sz="1200">
              <a:latin typeface="Roboto"/>
              <a:ea typeface="Roboto"/>
              <a:cs typeface="Roboto"/>
              <a:sym typeface="Roboto"/>
            </a:endParaRPr>
          </a:p>
        </p:txBody>
      </p:sp>
      <p:sp>
        <p:nvSpPr>
          <p:cNvPr id="214" name="Google Shape;214;p23"/>
          <p:cNvSpPr txBox="1"/>
          <p:nvPr/>
        </p:nvSpPr>
        <p:spPr>
          <a:xfrm>
            <a:off x="27427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Gynecology</a:t>
            </a:r>
            <a:endParaRPr sz="1200">
              <a:latin typeface="Roboto"/>
              <a:ea typeface="Roboto"/>
              <a:cs typeface="Roboto"/>
              <a:sym typeface="Roboto"/>
            </a:endParaRPr>
          </a:p>
        </p:txBody>
      </p:sp>
      <p:sp>
        <p:nvSpPr>
          <p:cNvPr id="215" name="Google Shape;215;p23"/>
          <p:cNvSpPr txBox="1"/>
          <p:nvPr/>
        </p:nvSpPr>
        <p:spPr>
          <a:xfrm>
            <a:off x="3961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Pediatrics</a:t>
            </a:r>
            <a:endParaRPr sz="1200">
              <a:latin typeface="Roboto"/>
              <a:ea typeface="Roboto"/>
              <a:cs typeface="Roboto"/>
              <a:sym typeface="Roboto"/>
            </a:endParaRPr>
          </a:p>
        </p:txBody>
      </p:sp>
      <p:sp>
        <p:nvSpPr>
          <p:cNvPr id="216" name="Google Shape;216;p23"/>
          <p:cNvSpPr txBox="1"/>
          <p:nvPr/>
        </p:nvSpPr>
        <p:spPr>
          <a:xfrm>
            <a:off x="5104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ENT</a:t>
            </a:r>
            <a:endParaRPr sz="1200">
              <a:latin typeface="Roboto"/>
              <a:ea typeface="Roboto"/>
              <a:cs typeface="Roboto"/>
              <a:sym typeface="Roboto"/>
            </a:endParaRPr>
          </a:p>
        </p:txBody>
      </p:sp>
      <p:sp>
        <p:nvSpPr>
          <p:cNvPr id="217" name="Google Shape;217;p23"/>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What is Partitioning?</a:t>
            </a:r>
            <a:endParaRPr sz="2800">
              <a:solidFill>
                <a:srgbClr val="FF0000"/>
              </a:solidFill>
              <a:latin typeface="Roboto"/>
              <a:ea typeface="Roboto"/>
              <a:cs typeface="Roboto"/>
              <a:sym typeface="Roboto"/>
            </a:endParaRPr>
          </a:p>
        </p:txBody>
      </p:sp>
      <p:sp>
        <p:nvSpPr>
          <p:cNvPr id="218" name="Google Shape;218;p23"/>
          <p:cNvSpPr/>
          <p:nvPr/>
        </p:nvSpPr>
        <p:spPr>
          <a:xfrm>
            <a:off x="3039905" y="2439545"/>
            <a:ext cx="375000" cy="369300"/>
          </a:xfrm>
          <a:prstGeom prst="roundRect">
            <a:avLst>
              <a:gd fmla="val 16667" name="adj"/>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9" name="Google Shape;219;p23"/>
          <p:cNvSpPr/>
          <p:nvPr/>
        </p:nvSpPr>
        <p:spPr>
          <a:xfrm>
            <a:off x="3469265" y="2434824"/>
            <a:ext cx="375000" cy="369300"/>
          </a:xfrm>
          <a:prstGeom prst="roundRect">
            <a:avLst>
              <a:gd fmla="val 16667" name="adj"/>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0" name="Google Shape;220;p23"/>
          <p:cNvSpPr/>
          <p:nvPr/>
        </p:nvSpPr>
        <p:spPr>
          <a:xfrm>
            <a:off x="4259105" y="2439545"/>
            <a:ext cx="375000" cy="369300"/>
          </a:xfrm>
          <a:prstGeom prst="roundRect">
            <a:avLst>
              <a:gd fmla="val 16667" name="adj"/>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1" name="Google Shape;221;p23"/>
          <p:cNvSpPr/>
          <p:nvPr/>
        </p:nvSpPr>
        <p:spPr>
          <a:xfrm>
            <a:off x="4688465" y="2434824"/>
            <a:ext cx="375000" cy="369300"/>
          </a:xfrm>
          <a:prstGeom prst="roundRect">
            <a:avLst>
              <a:gd fmla="val 16667" name="adj"/>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2" name="Google Shape;222;p23"/>
          <p:cNvSpPr/>
          <p:nvPr/>
        </p:nvSpPr>
        <p:spPr>
          <a:xfrm>
            <a:off x="5402105" y="2439545"/>
            <a:ext cx="375000" cy="369300"/>
          </a:xfrm>
          <a:prstGeom prst="roundRect">
            <a:avLst>
              <a:gd fmla="val 16667" name="adj"/>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3" name="Google Shape;223;p23"/>
          <p:cNvSpPr/>
          <p:nvPr/>
        </p:nvSpPr>
        <p:spPr>
          <a:xfrm>
            <a:off x="5831465" y="2434824"/>
            <a:ext cx="375000" cy="369300"/>
          </a:xfrm>
          <a:prstGeom prst="roundRect">
            <a:avLst>
              <a:gd fmla="val 16667" name="adj"/>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4" name="Google Shape;224;p23"/>
          <p:cNvSpPr txBox="1"/>
          <p:nvPr/>
        </p:nvSpPr>
        <p:spPr>
          <a:xfrm>
            <a:off x="3000405" y="2708230"/>
            <a:ext cx="53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Minor</a:t>
            </a:r>
            <a:endParaRPr sz="900">
              <a:latin typeface="Roboto"/>
              <a:ea typeface="Roboto"/>
              <a:cs typeface="Roboto"/>
              <a:sym typeface="Roboto"/>
            </a:endParaRPr>
          </a:p>
        </p:txBody>
      </p:sp>
      <p:sp>
        <p:nvSpPr>
          <p:cNvPr id="225" name="Google Shape;225;p23"/>
          <p:cNvSpPr txBox="1"/>
          <p:nvPr/>
        </p:nvSpPr>
        <p:spPr>
          <a:xfrm>
            <a:off x="3427645" y="2708230"/>
            <a:ext cx="53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Major</a:t>
            </a:r>
            <a:endParaRPr sz="900">
              <a:latin typeface="Roboto"/>
              <a:ea typeface="Roboto"/>
              <a:cs typeface="Roboto"/>
              <a:sym typeface="Roboto"/>
            </a:endParaRPr>
          </a:p>
        </p:txBody>
      </p:sp>
      <p:sp>
        <p:nvSpPr>
          <p:cNvPr id="226" name="Google Shape;226;p23"/>
          <p:cNvSpPr txBox="1"/>
          <p:nvPr/>
        </p:nvSpPr>
        <p:spPr>
          <a:xfrm>
            <a:off x="4219605" y="2708230"/>
            <a:ext cx="53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Minor</a:t>
            </a:r>
            <a:endParaRPr sz="900">
              <a:latin typeface="Roboto"/>
              <a:ea typeface="Roboto"/>
              <a:cs typeface="Roboto"/>
              <a:sym typeface="Roboto"/>
            </a:endParaRPr>
          </a:p>
        </p:txBody>
      </p:sp>
      <p:sp>
        <p:nvSpPr>
          <p:cNvPr id="227" name="Google Shape;227;p23"/>
          <p:cNvSpPr txBox="1"/>
          <p:nvPr/>
        </p:nvSpPr>
        <p:spPr>
          <a:xfrm>
            <a:off x="4646845" y="2708230"/>
            <a:ext cx="53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Major</a:t>
            </a:r>
            <a:endParaRPr sz="900">
              <a:latin typeface="Roboto"/>
              <a:ea typeface="Roboto"/>
              <a:cs typeface="Roboto"/>
              <a:sym typeface="Roboto"/>
            </a:endParaRPr>
          </a:p>
        </p:txBody>
      </p:sp>
      <p:sp>
        <p:nvSpPr>
          <p:cNvPr id="228" name="Google Shape;228;p23"/>
          <p:cNvSpPr txBox="1"/>
          <p:nvPr/>
        </p:nvSpPr>
        <p:spPr>
          <a:xfrm>
            <a:off x="5362605" y="2708230"/>
            <a:ext cx="53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Minor</a:t>
            </a:r>
            <a:endParaRPr sz="900">
              <a:latin typeface="Roboto"/>
              <a:ea typeface="Roboto"/>
              <a:cs typeface="Roboto"/>
              <a:sym typeface="Roboto"/>
            </a:endParaRPr>
          </a:p>
        </p:txBody>
      </p:sp>
      <p:sp>
        <p:nvSpPr>
          <p:cNvPr id="229" name="Google Shape;229;p23"/>
          <p:cNvSpPr txBox="1"/>
          <p:nvPr/>
        </p:nvSpPr>
        <p:spPr>
          <a:xfrm>
            <a:off x="5789845" y="2708230"/>
            <a:ext cx="53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Major</a:t>
            </a:r>
            <a:endParaRPr sz="9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p:nvPr/>
        </p:nvSpPr>
        <p:spPr>
          <a:xfrm>
            <a:off x="2628450" y="1689060"/>
            <a:ext cx="3931800" cy="2045100"/>
          </a:xfrm>
          <a:prstGeom prst="roundRect">
            <a:avLst>
              <a:gd fmla="val 16667" name="adj"/>
            </a:avLst>
          </a:prstGeom>
          <a:solidFill>
            <a:srgbClr val="FFF2CC"/>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5" name="Google Shape;235;p24"/>
          <p:cNvSpPr/>
          <p:nvPr/>
        </p:nvSpPr>
        <p:spPr>
          <a:xfrm>
            <a:off x="29754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6" name="Google Shape;236;p24"/>
          <p:cNvSpPr/>
          <p:nvPr/>
        </p:nvSpPr>
        <p:spPr>
          <a:xfrm>
            <a:off x="4194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7" name="Google Shape;237;p24"/>
          <p:cNvSpPr/>
          <p:nvPr/>
        </p:nvSpPr>
        <p:spPr>
          <a:xfrm>
            <a:off x="5337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8" name="Google Shape;238;p24"/>
          <p:cNvSpPr txBox="1"/>
          <p:nvPr/>
        </p:nvSpPr>
        <p:spPr>
          <a:xfrm>
            <a:off x="3891750" y="1319750"/>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Patient Table</a:t>
            </a:r>
            <a:endParaRPr sz="1200">
              <a:latin typeface="Roboto"/>
              <a:ea typeface="Roboto"/>
              <a:cs typeface="Roboto"/>
              <a:sym typeface="Roboto"/>
            </a:endParaRPr>
          </a:p>
        </p:txBody>
      </p:sp>
      <p:sp>
        <p:nvSpPr>
          <p:cNvPr id="239" name="Google Shape;239;p24"/>
          <p:cNvSpPr txBox="1"/>
          <p:nvPr/>
        </p:nvSpPr>
        <p:spPr>
          <a:xfrm>
            <a:off x="27427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Gynecology</a:t>
            </a:r>
            <a:endParaRPr sz="1200">
              <a:latin typeface="Roboto"/>
              <a:ea typeface="Roboto"/>
              <a:cs typeface="Roboto"/>
              <a:sym typeface="Roboto"/>
            </a:endParaRPr>
          </a:p>
        </p:txBody>
      </p:sp>
      <p:sp>
        <p:nvSpPr>
          <p:cNvPr id="240" name="Google Shape;240;p24"/>
          <p:cNvSpPr txBox="1"/>
          <p:nvPr/>
        </p:nvSpPr>
        <p:spPr>
          <a:xfrm>
            <a:off x="3961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Pediatrics</a:t>
            </a:r>
            <a:endParaRPr sz="1200">
              <a:latin typeface="Roboto"/>
              <a:ea typeface="Roboto"/>
              <a:cs typeface="Roboto"/>
              <a:sym typeface="Roboto"/>
            </a:endParaRPr>
          </a:p>
        </p:txBody>
      </p:sp>
      <p:sp>
        <p:nvSpPr>
          <p:cNvPr id="241" name="Google Shape;241;p24"/>
          <p:cNvSpPr txBox="1"/>
          <p:nvPr/>
        </p:nvSpPr>
        <p:spPr>
          <a:xfrm>
            <a:off x="5104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ENT</a:t>
            </a:r>
            <a:endParaRPr sz="1200">
              <a:latin typeface="Roboto"/>
              <a:ea typeface="Roboto"/>
              <a:cs typeface="Roboto"/>
              <a:sym typeface="Roboto"/>
            </a:endParaRPr>
          </a:p>
        </p:txBody>
      </p:sp>
      <p:sp>
        <p:nvSpPr>
          <p:cNvPr id="242" name="Google Shape;242;p2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What is Partitioning?</a:t>
            </a:r>
            <a:endParaRPr sz="2800">
              <a:solidFill>
                <a:srgbClr val="FF0000"/>
              </a:solidFill>
              <a:latin typeface="Roboto"/>
              <a:ea typeface="Roboto"/>
              <a:cs typeface="Roboto"/>
              <a:sym typeface="Roboto"/>
            </a:endParaRPr>
          </a:p>
        </p:txBody>
      </p:sp>
      <p:sp>
        <p:nvSpPr>
          <p:cNvPr id="243" name="Google Shape;243;p24"/>
          <p:cNvSpPr/>
          <p:nvPr/>
        </p:nvSpPr>
        <p:spPr>
          <a:xfrm>
            <a:off x="3039905" y="2439545"/>
            <a:ext cx="375000" cy="369300"/>
          </a:xfrm>
          <a:prstGeom prst="roundRect">
            <a:avLst>
              <a:gd fmla="val 16667" name="adj"/>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44" name="Google Shape;244;p24"/>
          <p:cNvSpPr/>
          <p:nvPr/>
        </p:nvSpPr>
        <p:spPr>
          <a:xfrm>
            <a:off x="3469265" y="2434824"/>
            <a:ext cx="375000" cy="369300"/>
          </a:xfrm>
          <a:prstGeom prst="roundRect">
            <a:avLst>
              <a:gd fmla="val 16667" name="adj"/>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45" name="Google Shape;245;p24"/>
          <p:cNvSpPr/>
          <p:nvPr/>
        </p:nvSpPr>
        <p:spPr>
          <a:xfrm>
            <a:off x="4259105" y="2439545"/>
            <a:ext cx="375000" cy="369300"/>
          </a:xfrm>
          <a:prstGeom prst="roundRect">
            <a:avLst>
              <a:gd fmla="val 16667" name="adj"/>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46" name="Google Shape;246;p24"/>
          <p:cNvSpPr/>
          <p:nvPr/>
        </p:nvSpPr>
        <p:spPr>
          <a:xfrm>
            <a:off x="4688465" y="2434824"/>
            <a:ext cx="375000" cy="369300"/>
          </a:xfrm>
          <a:prstGeom prst="roundRect">
            <a:avLst>
              <a:gd fmla="val 16667" name="adj"/>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47" name="Google Shape;247;p24"/>
          <p:cNvSpPr/>
          <p:nvPr/>
        </p:nvSpPr>
        <p:spPr>
          <a:xfrm>
            <a:off x="5402105" y="2439545"/>
            <a:ext cx="375000" cy="369300"/>
          </a:xfrm>
          <a:prstGeom prst="roundRect">
            <a:avLst>
              <a:gd fmla="val 16667" name="adj"/>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48" name="Google Shape;248;p24"/>
          <p:cNvSpPr/>
          <p:nvPr/>
        </p:nvSpPr>
        <p:spPr>
          <a:xfrm>
            <a:off x="5831465" y="2434824"/>
            <a:ext cx="375000" cy="369300"/>
          </a:xfrm>
          <a:prstGeom prst="roundRect">
            <a:avLst>
              <a:gd fmla="val 16667" name="adj"/>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49" name="Google Shape;249;p24"/>
          <p:cNvPicPr preferRelativeResize="0"/>
          <p:nvPr/>
        </p:nvPicPr>
        <p:blipFill>
          <a:blip r:embed="rId3">
            <a:alphaModFix/>
          </a:blip>
          <a:stretch>
            <a:fillRect/>
          </a:stretch>
        </p:blipFill>
        <p:spPr>
          <a:xfrm>
            <a:off x="3108938" y="2501013"/>
            <a:ext cx="236925" cy="236925"/>
          </a:xfrm>
          <a:prstGeom prst="rect">
            <a:avLst/>
          </a:prstGeom>
          <a:noFill/>
          <a:ln>
            <a:noFill/>
          </a:ln>
        </p:spPr>
      </p:pic>
      <p:pic>
        <p:nvPicPr>
          <p:cNvPr id="250" name="Google Shape;250;p24"/>
          <p:cNvPicPr preferRelativeResize="0"/>
          <p:nvPr/>
        </p:nvPicPr>
        <p:blipFill>
          <a:blip r:embed="rId3">
            <a:alphaModFix/>
          </a:blip>
          <a:stretch>
            <a:fillRect/>
          </a:stretch>
        </p:blipFill>
        <p:spPr>
          <a:xfrm>
            <a:off x="3543017" y="2501013"/>
            <a:ext cx="236925" cy="236925"/>
          </a:xfrm>
          <a:prstGeom prst="rect">
            <a:avLst/>
          </a:prstGeom>
          <a:noFill/>
          <a:ln>
            <a:noFill/>
          </a:ln>
        </p:spPr>
      </p:pic>
      <p:pic>
        <p:nvPicPr>
          <p:cNvPr id="251" name="Google Shape;251;p24"/>
          <p:cNvPicPr preferRelativeResize="0"/>
          <p:nvPr/>
        </p:nvPicPr>
        <p:blipFill>
          <a:blip r:embed="rId3">
            <a:alphaModFix/>
          </a:blip>
          <a:stretch>
            <a:fillRect/>
          </a:stretch>
        </p:blipFill>
        <p:spPr>
          <a:xfrm>
            <a:off x="4346537" y="2501013"/>
            <a:ext cx="236925" cy="236925"/>
          </a:xfrm>
          <a:prstGeom prst="rect">
            <a:avLst/>
          </a:prstGeom>
          <a:noFill/>
          <a:ln>
            <a:noFill/>
          </a:ln>
        </p:spPr>
      </p:pic>
      <p:pic>
        <p:nvPicPr>
          <p:cNvPr id="252" name="Google Shape;252;p24"/>
          <p:cNvPicPr preferRelativeResize="0"/>
          <p:nvPr/>
        </p:nvPicPr>
        <p:blipFill>
          <a:blip r:embed="rId3">
            <a:alphaModFix/>
          </a:blip>
          <a:stretch>
            <a:fillRect/>
          </a:stretch>
        </p:blipFill>
        <p:spPr>
          <a:xfrm>
            <a:off x="4750657" y="2501013"/>
            <a:ext cx="236925" cy="236925"/>
          </a:xfrm>
          <a:prstGeom prst="rect">
            <a:avLst/>
          </a:prstGeom>
          <a:noFill/>
          <a:ln>
            <a:noFill/>
          </a:ln>
        </p:spPr>
      </p:pic>
      <p:pic>
        <p:nvPicPr>
          <p:cNvPr id="253" name="Google Shape;253;p24"/>
          <p:cNvPicPr preferRelativeResize="0"/>
          <p:nvPr/>
        </p:nvPicPr>
        <p:blipFill>
          <a:blip r:embed="rId3">
            <a:alphaModFix/>
          </a:blip>
          <a:stretch>
            <a:fillRect/>
          </a:stretch>
        </p:blipFill>
        <p:spPr>
          <a:xfrm>
            <a:off x="5477977" y="2501013"/>
            <a:ext cx="236925" cy="236925"/>
          </a:xfrm>
          <a:prstGeom prst="rect">
            <a:avLst/>
          </a:prstGeom>
          <a:noFill/>
          <a:ln>
            <a:noFill/>
          </a:ln>
        </p:spPr>
      </p:pic>
      <p:pic>
        <p:nvPicPr>
          <p:cNvPr id="254" name="Google Shape;254;p24"/>
          <p:cNvPicPr preferRelativeResize="0"/>
          <p:nvPr/>
        </p:nvPicPr>
        <p:blipFill>
          <a:blip r:embed="rId3">
            <a:alphaModFix/>
          </a:blip>
          <a:stretch>
            <a:fillRect/>
          </a:stretch>
        </p:blipFill>
        <p:spPr>
          <a:xfrm>
            <a:off x="5900497" y="2501013"/>
            <a:ext cx="236925" cy="236925"/>
          </a:xfrm>
          <a:prstGeom prst="rect">
            <a:avLst/>
          </a:prstGeom>
          <a:noFill/>
          <a:ln>
            <a:noFill/>
          </a:ln>
        </p:spPr>
      </p:pic>
      <p:sp>
        <p:nvSpPr>
          <p:cNvPr id="255" name="Google Shape;255;p24"/>
          <p:cNvSpPr txBox="1"/>
          <p:nvPr/>
        </p:nvSpPr>
        <p:spPr>
          <a:xfrm>
            <a:off x="3000405" y="2708230"/>
            <a:ext cx="53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Minor</a:t>
            </a:r>
            <a:endParaRPr sz="900">
              <a:latin typeface="Roboto"/>
              <a:ea typeface="Roboto"/>
              <a:cs typeface="Roboto"/>
              <a:sym typeface="Roboto"/>
            </a:endParaRPr>
          </a:p>
        </p:txBody>
      </p:sp>
      <p:sp>
        <p:nvSpPr>
          <p:cNvPr id="256" name="Google Shape;256;p24"/>
          <p:cNvSpPr txBox="1"/>
          <p:nvPr/>
        </p:nvSpPr>
        <p:spPr>
          <a:xfrm>
            <a:off x="3427645" y="2708230"/>
            <a:ext cx="53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Major</a:t>
            </a:r>
            <a:endParaRPr sz="900">
              <a:latin typeface="Roboto"/>
              <a:ea typeface="Roboto"/>
              <a:cs typeface="Roboto"/>
              <a:sym typeface="Roboto"/>
            </a:endParaRPr>
          </a:p>
        </p:txBody>
      </p:sp>
      <p:sp>
        <p:nvSpPr>
          <p:cNvPr id="257" name="Google Shape;257;p24"/>
          <p:cNvSpPr txBox="1"/>
          <p:nvPr/>
        </p:nvSpPr>
        <p:spPr>
          <a:xfrm>
            <a:off x="4219605" y="2708230"/>
            <a:ext cx="53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Minor</a:t>
            </a:r>
            <a:endParaRPr sz="900">
              <a:latin typeface="Roboto"/>
              <a:ea typeface="Roboto"/>
              <a:cs typeface="Roboto"/>
              <a:sym typeface="Roboto"/>
            </a:endParaRPr>
          </a:p>
        </p:txBody>
      </p:sp>
      <p:sp>
        <p:nvSpPr>
          <p:cNvPr id="258" name="Google Shape;258;p24"/>
          <p:cNvSpPr txBox="1"/>
          <p:nvPr/>
        </p:nvSpPr>
        <p:spPr>
          <a:xfrm>
            <a:off x="4646845" y="2708230"/>
            <a:ext cx="53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Major</a:t>
            </a:r>
            <a:endParaRPr sz="900">
              <a:latin typeface="Roboto"/>
              <a:ea typeface="Roboto"/>
              <a:cs typeface="Roboto"/>
              <a:sym typeface="Roboto"/>
            </a:endParaRPr>
          </a:p>
        </p:txBody>
      </p:sp>
      <p:sp>
        <p:nvSpPr>
          <p:cNvPr id="259" name="Google Shape;259;p24"/>
          <p:cNvSpPr txBox="1"/>
          <p:nvPr/>
        </p:nvSpPr>
        <p:spPr>
          <a:xfrm>
            <a:off x="5362605" y="2708230"/>
            <a:ext cx="53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Minor</a:t>
            </a:r>
            <a:endParaRPr sz="900">
              <a:latin typeface="Roboto"/>
              <a:ea typeface="Roboto"/>
              <a:cs typeface="Roboto"/>
              <a:sym typeface="Roboto"/>
            </a:endParaRPr>
          </a:p>
        </p:txBody>
      </p:sp>
      <p:sp>
        <p:nvSpPr>
          <p:cNvPr id="260" name="Google Shape;260;p24"/>
          <p:cNvSpPr txBox="1"/>
          <p:nvPr/>
        </p:nvSpPr>
        <p:spPr>
          <a:xfrm>
            <a:off x="5789845" y="2708230"/>
            <a:ext cx="53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Major</a:t>
            </a:r>
            <a:endParaRPr sz="9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Why do we need</a:t>
            </a:r>
            <a:r>
              <a:rPr lang="en" sz="2500">
                <a:solidFill>
                  <a:srgbClr val="FF0000"/>
                </a:solidFill>
                <a:latin typeface="Roboto"/>
                <a:ea typeface="Roboto"/>
                <a:cs typeface="Roboto"/>
                <a:sym typeface="Roboto"/>
              </a:rPr>
              <a:t> Partitioning?</a:t>
            </a:r>
            <a:endParaRPr sz="2800">
              <a:solidFill>
                <a:srgbClr val="FF0000"/>
              </a:solidFill>
              <a:latin typeface="Roboto"/>
              <a:ea typeface="Roboto"/>
              <a:cs typeface="Roboto"/>
              <a:sym typeface="Roboto"/>
            </a:endParaRPr>
          </a:p>
        </p:txBody>
      </p:sp>
      <p:sp>
        <p:nvSpPr>
          <p:cNvPr id="266" name="Google Shape;266;p25"/>
          <p:cNvSpPr/>
          <p:nvPr/>
        </p:nvSpPr>
        <p:spPr>
          <a:xfrm>
            <a:off x="3202225" y="1676875"/>
            <a:ext cx="2885700" cy="13914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Roboto"/>
                <a:ea typeface="Roboto"/>
                <a:cs typeface="Roboto"/>
                <a:sym typeface="Roboto"/>
              </a:rPr>
              <a:t>Faster querying !!</a:t>
            </a:r>
            <a:endParaRPr sz="1900">
              <a:latin typeface="Roboto"/>
              <a:ea typeface="Roboto"/>
              <a:cs typeface="Roboto"/>
              <a:sym typeface="Roboto"/>
            </a:endParaRPr>
          </a:p>
        </p:txBody>
      </p:sp>
      <p:grpSp>
        <p:nvGrpSpPr>
          <p:cNvPr id="267" name="Google Shape;267;p25"/>
          <p:cNvGrpSpPr/>
          <p:nvPr/>
        </p:nvGrpSpPr>
        <p:grpSpPr>
          <a:xfrm>
            <a:off x="569950" y="2137700"/>
            <a:ext cx="2502050" cy="2612450"/>
            <a:chOff x="569950" y="2137700"/>
            <a:chExt cx="2502050" cy="2612450"/>
          </a:xfrm>
        </p:grpSpPr>
        <p:pic>
          <p:nvPicPr>
            <p:cNvPr id="268" name="Google Shape;268;p25"/>
            <p:cNvPicPr preferRelativeResize="0"/>
            <p:nvPr/>
          </p:nvPicPr>
          <p:blipFill>
            <a:blip r:embed="rId3">
              <a:alphaModFix/>
            </a:blip>
            <a:stretch>
              <a:fillRect/>
            </a:stretch>
          </p:blipFill>
          <p:spPr>
            <a:xfrm>
              <a:off x="569950" y="3530950"/>
              <a:ext cx="1219200" cy="1219200"/>
            </a:xfrm>
            <a:prstGeom prst="rect">
              <a:avLst/>
            </a:prstGeom>
            <a:noFill/>
            <a:ln>
              <a:noFill/>
            </a:ln>
          </p:spPr>
        </p:pic>
        <p:sp>
          <p:nvSpPr>
            <p:cNvPr id="269" name="Google Shape;269;p25"/>
            <p:cNvSpPr/>
            <p:nvPr/>
          </p:nvSpPr>
          <p:spPr>
            <a:xfrm>
              <a:off x="945300" y="2137700"/>
              <a:ext cx="2126700" cy="1044000"/>
            </a:xfrm>
            <a:prstGeom prst="cloudCallout">
              <a:avLst>
                <a:gd fmla="val -24999" name="adj1"/>
                <a:gd fmla="val 77974" name="adj2"/>
              </a:avLst>
            </a:prstGeom>
            <a:solidFill>
              <a:schemeClr val="lt1"/>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WHERE clause</a:t>
              </a:r>
              <a:endParaRPr>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Thank You!</a:t>
            </a:r>
            <a:endParaRPr sz="2500">
              <a:solidFill>
                <a:srgbClr val="FF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0"/>
          <p:cNvSpPr/>
          <p:nvPr/>
        </p:nvSpPr>
        <p:spPr>
          <a:xfrm>
            <a:off x="2628450" y="1689060"/>
            <a:ext cx="3931800" cy="2045100"/>
          </a:xfrm>
          <a:prstGeom prst="roundRect">
            <a:avLst>
              <a:gd fmla="val 16667" name="adj"/>
            </a:avLst>
          </a:prstGeom>
          <a:solidFill>
            <a:srgbClr val="FFF2CC"/>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1" name="Google Shape;41;p10"/>
          <p:cNvSpPr txBox="1"/>
          <p:nvPr/>
        </p:nvSpPr>
        <p:spPr>
          <a:xfrm>
            <a:off x="3891750" y="1319750"/>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Patient </a:t>
            </a:r>
            <a:r>
              <a:rPr lang="en" sz="1200">
                <a:latin typeface="Roboto"/>
                <a:ea typeface="Roboto"/>
                <a:cs typeface="Roboto"/>
                <a:sym typeface="Roboto"/>
              </a:rPr>
              <a:t>Table</a:t>
            </a:r>
            <a:endParaRPr sz="12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p:nvPr/>
        </p:nvSpPr>
        <p:spPr>
          <a:xfrm>
            <a:off x="2628450" y="1689060"/>
            <a:ext cx="3931800" cy="2045100"/>
          </a:xfrm>
          <a:prstGeom prst="roundRect">
            <a:avLst>
              <a:gd fmla="val 16667" name="adj"/>
            </a:avLst>
          </a:prstGeom>
          <a:solidFill>
            <a:srgbClr val="FFF2CC"/>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7" name="Google Shape;47;p11"/>
          <p:cNvSpPr txBox="1"/>
          <p:nvPr/>
        </p:nvSpPr>
        <p:spPr>
          <a:xfrm>
            <a:off x="3891750" y="1319750"/>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Patient Table</a:t>
            </a:r>
            <a:endParaRPr sz="1200">
              <a:latin typeface="Roboto"/>
              <a:ea typeface="Roboto"/>
              <a:cs typeface="Roboto"/>
              <a:sym typeface="Roboto"/>
            </a:endParaRPr>
          </a:p>
        </p:txBody>
      </p:sp>
      <p:pic>
        <p:nvPicPr>
          <p:cNvPr id="48" name="Google Shape;48;p11"/>
          <p:cNvPicPr preferRelativeResize="0"/>
          <p:nvPr/>
        </p:nvPicPr>
        <p:blipFill>
          <a:blip r:embed="rId3">
            <a:alphaModFix/>
          </a:blip>
          <a:stretch>
            <a:fillRect/>
          </a:stretch>
        </p:blipFill>
        <p:spPr>
          <a:xfrm>
            <a:off x="4231075" y="2370675"/>
            <a:ext cx="681850" cy="68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2"/>
          <p:cNvSpPr/>
          <p:nvPr/>
        </p:nvSpPr>
        <p:spPr>
          <a:xfrm>
            <a:off x="2628450" y="1689060"/>
            <a:ext cx="3931800" cy="2045100"/>
          </a:xfrm>
          <a:prstGeom prst="roundRect">
            <a:avLst>
              <a:gd fmla="val 16667" name="adj"/>
            </a:avLst>
          </a:prstGeom>
          <a:solidFill>
            <a:srgbClr val="D9EAD3"/>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4" name="Google Shape;54;p12"/>
          <p:cNvCxnSpPr/>
          <p:nvPr/>
        </p:nvCxnSpPr>
        <p:spPr>
          <a:xfrm>
            <a:off x="3062725" y="2131875"/>
            <a:ext cx="3168000" cy="0"/>
          </a:xfrm>
          <a:prstGeom prst="straightConnector1">
            <a:avLst/>
          </a:prstGeom>
          <a:noFill/>
          <a:ln cap="flat" cmpd="sng" w="19050">
            <a:solidFill>
              <a:srgbClr val="434343"/>
            </a:solidFill>
            <a:prstDash val="dot"/>
            <a:round/>
            <a:headEnd len="med" w="med" type="none"/>
            <a:tailEnd len="med" w="med" type="none"/>
          </a:ln>
        </p:spPr>
      </p:cxnSp>
      <p:cxnSp>
        <p:nvCxnSpPr>
          <p:cNvPr id="55" name="Google Shape;55;p12"/>
          <p:cNvCxnSpPr/>
          <p:nvPr/>
        </p:nvCxnSpPr>
        <p:spPr>
          <a:xfrm>
            <a:off x="3062725" y="2436675"/>
            <a:ext cx="3168000" cy="0"/>
          </a:xfrm>
          <a:prstGeom prst="straightConnector1">
            <a:avLst/>
          </a:prstGeom>
          <a:noFill/>
          <a:ln cap="flat" cmpd="sng" w="19050">
            <a:solidFill>
              <a:srgbClr val="434343"/>
            </a:solidFill>
            <a:prstDash val="dot"/>
            <a:round/>
            <a:headEnd len="med" w="med" type="none"/>
            <a:tailEnd len="med" w="med" type="none"/>
          </a:ln>
        </p:spPr>
      </p:cxnSp>
      <p:cxnSp>
        <p:nvCxnSpPr>
          <p:cNvPr id="56" name="Google Shape;56;p12"/>
          <p:cNvCxnSpPr/>
          <p:nvPr/>
        </p:nvCxnSpPr>
        <p:spPr>
          <a:xfrm>
            <a:off x="3062725" y="2741475"/>
            <a:ext cx="3168000" cy="0"/>
          </a:xfrm>
          <a:prstGeom prst="straightConnector1">
            <a:avLst/>
          </a:prstGeom>
          <a:noFill/>
          <a:ln cap="flat" cmpd="sng" w="19050">
            <a:solidFill>
              <a:srgbClr val="434343"/>
            </a:solidFill>
            <a:prstDash val="dot"/>
            <a:round/>
            <a:headEnd len="med" w="med" type="none"/>
            <a:tailEnd len="med" w="med" type="none"/>
          </a:ln>
        </p:spPr>
      </p:cxnSp>
      <p:cxnSp>
        <p:nvCxnSpPr>
          <p:cNvPr id="57" name="Google Shape;57;p12"/>
          <p:cNvCxnSpPr/>
          <p:nvPr/>
        </p:nvCxnSpPr>
        <p:spPr>
          <a:xfrm>
            <a:off x="3062725" y="3046275"/>
            <a:ext cx="3168000" cy="0"/>
          </a:xfrm>
          <a:prstGeom prst="straightConnector1">
            <a:avLst/>
          </a:prstGeom>
          <a:noFill/>
          <a:ln cap="flat" cmpd="sng" w="19050">
            <a:solidFill>
              <a:srgbClr val="434343"/>
            </a:solidFill>
            <a:prstDash val="dot"/>
            <a:round/>
            <a:headEnd len="med" w="med" type="none"/>
            <a:tailEnd len="med" w="med" type="none"/>
          </a:ln>
        </p:spPr>
      </p:cxnSp>
      <p:cxnSp>
        <p:nvCxnSpPr>
          <p:cNvPr id="58" name="Google Shape;58;p12"/>
          <p:cNvCxnSpPr/>
          <p:nvPr/>
        </p:nvCxnSpPr>
        <p:spPr>
          <a:xfrm>
            <a:off x="3062725" y="3351075"/>
            <a:ext cx="3168000" cy="0"/>
          </a:xfrm>
          <a:prstGeom prst="straightConnector1">
            <a:avLst/>
          </a:prstGeom>
          <a:noFill/>
          <a:ln cap="flat" cmpd="sng" w="19050">
            <a:solidFill>
              <a:srgbClr val="434343"/>
            </a:solidFill>
            <a:prstDash val="dot"/>
            <a:round/>
            <a:headEnd len="med" w="med" type="none"/>
            <a:tailEnd len="med" w="med" type="none"/>
          </a:ln>
        </p:spPr>
      </p:cxnSp>
      <p:sp>
        <p:nvSpPr>
          <p:cNvPr id="59" name="Google Shape;59;p12"/>
          <p:cNvSpPr txBox="1"/>
          <p:nvPr/>
        </p:nvSpPr>
        <p:spPr>
          <a:xfrm>
            <a:off x="3891750" y="1319750"/>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Patient Table</a:t>
            </a:r>
            <a:endParaRPr sz="1200">
              <a:latin typeface="Roboto"/>
              <a:ea typeface="Roboto"/>
              <a:cs typeface="Roboto"/>
              <a:sym typeface="Roboto"/>
            </a:endParaRPr>
          </a:p>
        </p:txBody>
      </p:sp>
      <p:pic>
        <p:nvPicPr>
          <p:cNvPr id="60" name="Google Shape;60;p12"/>
          <p:cNvPicPr preferRelativeResize="0"/>
          <p:nvPr/>
        </p:nvPicPr>
        <p:blipFill>
          <a:blip r:embed="rId3">
            <a:alphaModFix/>
          </a:blip>
          <a:stretch>
            <a:fillRect/>
          </a:stretch>
        </p:blipFill>
        <p:spPr>
          <a:xfrm>
            <a:off x="539000" y="3798375"/>
            <a:ext cx="985575" cy="985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100"/>
                                        <p:tgtEl>
                                          <p:spTgt spid="56"/>
                                        </p:tgtEl>
                                      </p:cBhvr>
                                    </p:animEffect>
                                  </p:childTnLst>
                                </p:cTn>
                              </p:par>
                            </p:childTnLst>
                          </p:cTn>
                        </p:par>
                        <p:par>
                          <p:cTn fill="hold">
                            <p:stCondLst>
                              <p:cond delay="3100"/>
                            </p:stCondLst>
                            <p:childTnLst>
                              <p:par>
                                <p:cTn fill="hold" nodeType="after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par>
                                <p:cTn fill="hold" nodeType="with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000"/>
                                        <p:tgtEl>
                                          <p:spTgt spid="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What is Partitioning?</a:t>
            </a:r>
            <a:endParaRPr sz="2800">
              <a:solidFill>
                <a:srgbClr val="FF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p:nvPr/>
        </p:nvSpPr>
        <p:spPr>
          <a:xfrm>
            <a:off x="2628450" y="1689060"/>
            <a:ext cx="3931800" cy="2045100"/>
          </a:xfrm>
          <a:prstGeom prst="roundRect">
            <a:avLst>
              <a:gd fmla="val 16667" name="adj"/>
            </a:avLst>
          </a:prstGeom>
          <a:solidFill>
            <a:srgbClr val="FFF2CC"/>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1" name="Google Shape;71;p14"/>
          <p:cNvSpPr txBox="1"/>
          <p:nvPr/>
        </p:nvSpPr>
        <p:spPr>
          <a:xfrm>
            <a:off x="3891750" y="1319750"/>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Patient Table</a:t>
            </a:r>
            <a:endParaRPr sz="1200">
              <a:latin typeface="Roboto"/>
              <a:ea typeface="Roboto"/>
              <a:cs typeface="Roboto"/>
              <a:sym typeface="Roboto"/>
            </a:endParaRPr>
          </a:p>
        </p:txBody>
      </p:sp>
      <p:sp>
        <p:nvSpPr>
          <p:cNvPr id="72" name="Google Shape;72;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What is Partitioning?</a:t>
            </a:r>
            <a:endParaRPr sz="2800">
              <a:solidFill>
                <a:srgbClr val="FF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p:nvPr/>
        </p:nvSpPr>
        <p:spPr>
          <a:xfrm>
            <a:off x="2628450" y="1689060"/>
            <a:ext cx="3931800" cy="2045100"/>
          </a:xfrm>
          <a:prstGeom prst="roundRect">
            <a:avLst>
              <a:gd fmla="val 16667" name="adj"/>
            </a:avLst>
          </a:prstGeom>
          <a:solidFill>
            <a:srgbClr val="FFF2CC"/>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8" name="Google Shape;78;p15"/>
          <p:cNvSpPr/>
          <p:nvPr/>
        </p:nvSpPr>
        <p:spPr>
          <a:xfrm>
            <a:off x="29754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9" name="Google Shape;79;p15"/>
          <p:cNvSpPr/>
          <p:nvPr/>
        </p:nvSpPr>
        <p:spPr>
          <a:xfrm>
            <a:off x="4194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0" name="Google Shape;80;p15"/>
          <p:cNvSpPr/>
          <p:nvPr/>
        </p:nvSpPr>
        <p:spPr>
          <a:xfrm>
            <a:off x="5337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1" name="Google Shape;81;p15"/>
          <p:cNvSpPr txBox="1"/>
          <p:nvPr/>
        </p:nvSpPr>
        <p:spPr>
          <a:xfrm>
            <a:off x="3891750" y="1319750"/>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Patient Table</a:t>
            </a:r>
            <a:endParaRPr sz="1200">
              <a:latin typeface="Roboto"/>
              <a:ea typeface="Roboto"/>
              <a:cs typeface="Roboto"/>
              <a:sym typeface="Roboto"/>
            </a:endParaRPr>
          </a:p>
        </p:txBody>
      </p:sp>
      <p:sp>
        <p:nvSpPr>
          <p:cNvPr id="82" name="Google Shape;82;p1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What is Partitioning?</a:t>
            </a:r>
            <a:endParaRPr sz="2800">
              <a:solidFill>
                <a:srgbClr val="FF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p:nvPr/>
        </p:nvSpPr>
        <p:spPr>
          <a:xfrm>
            <a:off x="2628450" y="1689060"/>
            <a:ext cx="3931800" cy="2045100"/>
          </a:xfrm>
          <a:prstGeom prst="roundRect">
            <a:avLst>
              <a:gd fmla="val 16667" name="adj"/>
            </a:avLst>
          </a:prstGeom>
          <a:solidFill>
            <a:srgbClr val="FFF2CC"/>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8" name="Google Shape;88;p16"/>
          <p:cNvSpPr/>
          <p:nvPr/>
        </p:nvSpPr>
        <p:spPr>
          <a:xfrm>
            <a:off x="29754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9" name="Google Shape;89;p16"/>
          <p:cNvSpPr/>
          <p:nvPr/>
        </p:nvSpPr>
        <p:spPr>
          <a:xfrm>
            <a:off x="4194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0" name="Google Shape;90;p16"/>
          <p:cNvSpPr/>
          <p:nvPr/>
        </p:nvSpPr>
        <p:spPr>
          <a:xfrm>
            <a:off x="5337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1" name="Google Shape;91;p16"/>
          <p:cNvSpPr txBox="1"/>
          <p:nvPr/>
        </p:nvSpPr>
        <p:spPr>
          <a:xfrm>
            <a:off x="3891750" y="1319750"/>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Patient Table</a:t>
            </a:r>
            <a:endParaRPr sz="1200">
              <a:latin typeface="Roboto"/>
              <a:ea typeface="Roboto"/>
              <a:cs typeface="Roboto"/>
              <a:sym typeface="Roboto"/>
            </a:endParaRPr>
          </a:p>
        </p:txBody>
      </p:sp>
      <p:sp>
        <p:nvSpPr>
          <p:cNvPr id="92" name="Google Shape;92;p16"/>
          <p:cNvSpPr txBox="1"/>
          <p:nvPr/>
        </p:nvSpPr>
        <p:spPr>
          <a:xfrm>
            <a:off x="27427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Gynecology</a:t>
            </a:r>
            <a:endParaRPr sz="1200">
              <a:latin typeface="Roboto"/>
              <a:ea typeface="Roboto"/>
              <a:cs typeface="Roboto"/>
              <a:sym typeface="Roboto"/>
            </a:endParaRPr>
          </a:p>
        </p:txBody>
      </p:sp>
      <p:sp>
        <p:nvSpPr>
          <p:cNvPr id="93" name="Google Shape;93;p16"/>
          <p:cNvSpPr txBox="1"/>
          <p:nvPr/>
        </p:nvSpPr>
        <p:spPr>
          <a:xfrm>
            <a:off x="3961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Pediatrics</a:t>
            </a:r>
            <a:endParaRPr sz="1200">
              <a:latin typeface="Roboto"/>
              <a:ea typeface="Roboto"/>
              <a:cs typeface="Roboto"/>
              <a:sym typeface="Roboto"/>
            </a:endParaRPr>
          </a:p>
        </p:txBody>
      </p:sp>
      <p:sp>
        <p:nvSpPr>
          <p:cNvPr id="94" name="Google Shape;94;p16"/>
          <p:cNvSpPr txBox="1"/>
          <p:nvPr/>
        </p:nvSpPr>
        <p:spPr>
          <a:xfrm>
            <a:off x="5104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ENT</a:t>
            </a:r>
            <a:endParaRPr sz="1200">
              <a:latin typeface="Roboto"/>
              <a:ea typeface="Roboto"/>
              <a:cs typeface="Roboto"/>
              <a:sym typeface="Roboto"/>
            </a:endParaRPr>
          </a:p>
        </p:txBody>
      </p:sp>
      <p:sp>
        <p:nvSpPr>
          <p:cNvPr id="95" name="Google Shape;95;p16"/>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What is Partitioning?</a:t>
            </a:r>
            <a:endParaRPr sz="2800">
              <a:solidFill>
                <a:srgbClr val="FF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p:nvPr/>
        </p:nvSpPr>
        <p:spPr>
          <a:xfrm>
            <a:off x="2628450" y="1689060"/>
            <a:ext cx="3931800" cy="2045100"/>
          </a:xfrm>
          <a:prstGeom prst="roundRect">
            <a:avLst>
              <a:gd fmla="val 16667" name="adj"/>
            </a:avLst>
          </a:prstGeom>
          <a:solidFill>
            <a:srgbClr val="FFF2CC"/>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1" name="Google Shape;101;p17"/>
          <p:cNvSpPr/>
          <p:nvPr/>
        </p:nvSpPr>
        <p:spPr>
          <a:xfrm>
            <a:off x="29754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2" name="Google Shape;102;p17"/>
          <p:cNvSpPr/>
          <p:nvPr/>
        </p:nvSpPr>
        <p:spPr>
          <a:xfrm>
            <a:off x="4194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3" name="Google Shape;103;p17"/>
          <p:cNvSpPr/>
          <p:nvPr/>
        </p:nvSpPr>
        <p:spPr>
          <a:xfrm>
            <a:off x="5337600" y="2267032"/>
            <a:ext cx="939900" cy="730200"/>
          </a:xfrm>
          <a:prstGeom prst="roundRect">
            <a:avLst>
              <a:gd fmla="val 16667" name="adj"/>
            </a:avLst>
          </a:prstGeom>
          <a:solidFill>
            <a:srgbClr val="F4CCCC"/>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04" name="Google Shape;104;p17"/>
          <p:cNvPicPr preferRelativeResize="0"/>
          <p:nvPr/>
        </p:nvPicPr>
        <p:blipFill>
          <a:blip r:embed="rId3">
            <a:alphaModFix/>
          </a:blip>
          <a:stretch>
            <a:fillRect/>
          </a:stretch>
        </p:blipFill>
        <p:spPr>
          <a:xfrm>
            <a:off x="3260700" y="2447475"/>
            <a:ext cx="369300" cy="369300"/>
          </a:xfrm>
          <a:prstGeom prst="rect">
            <a:avLst/>
          </a:prstGeom>
          <a:noFill/>
          <a:ln>
            <a:noFill/>
          </a:ln>
        </p:spPr>
      </p:pic>
      <p:pic>
        <p:nvPicPr>
          <p:cNvPr id="105" name="Google Shape;105;p17"/>
          <p:cNvPicPr preferRelativeResize="0"/>
          <p:nvPr/>
        </p:nvPicPr>
        <p:blipFill>
          <a:blip r:embed="rId3">
            <a:alphaModFix/>
          </a:blip>
          <a:stretch>
            <a:fillRect/>
          </a:stretch>
        </p:blipFill>
        <p:spPr>
          <a:xfrm>
            <a:off x="4479900" y="2447475"/>
            <a:ext cx="369300" cy="369300"/>
          </a:xfrm>
          <a:prstGeom prst="rect">
            <a:avLst/>
          </a:prstGeom>
          <a:noFill/>
          <a:ln>
            <a:noFill/>
          </a:ln>
        </p:spPr>
      </p:pic>
      <p:pic>
        <p:nvPicPr>
          <p:cNvPr id="106" name="Google Shape;106;p17"/>
          <p:cNvPicPr preferRelativeResize="0"/>
          <p:nvPr/>
        </p:nvPicPr>
        <p:blipFill>
          <a:blip r:embed="rId3">
            <a:alphaModFix/>
          </a:blip>
          <a:stretch>
            <a:fillRect/>
          </a:stretch>
        </p:blipFill>
        <p:spPr>
          <a:xfrm>
            <a:off x="5622900" y="2447475"/>
            <a:ext cx="369300" cy="369300"/>
          </a:xfrm>
          <a:prstGeom prst="rect">
            <a:avLst/>
          </a:prstGeom>
          <a:noFill/>
          <a:ln>
            <a:noFill/>
          </a:ln>
        </p:spPr>
      </p:pic>
      <p:sp>
        <p:nvSpPr>
          <p:cNvPr id="107" name="Google Shape;107;p17"/>
          <p:cNvSpPr txBox="1"/>
          <p:nvPr/>
        </p:nvSpPr>
        <p:spPr>
          <a:xfrm>
            <a:off x="3891750" y="1319750"/>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Patient Table</a:t>
            </a:r>
            <a:endParaRPr sz="1200">
              <a:latin typeface="Roboto"/>
              <a:ea typeface="Roboto"/>
              <a:cs typeface="Roboto"/>
              <a:sym typeface="Roboto"/>
            </a:endParaRPr>
          </a:p>
        </p:txBody>
      </p:sp>
      <p:sp>
        <p:nvSpPr>
          <p:cNvPr id="108" name="Google Shape;108;p17"/>
          <p:cNvSpPr txBox="1"/>
          <p:nvPr/>
        </p:nvSpPr>
        <p:spPr>
          <a:xfrm>
            <a:off x="27427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Gynecology</a:t>
            </a:r>
            <a:endParaRPr sz="1200">
              <a:latin typeface="Roboto"/>
              <a:ea typeface="Roboto"/>
              <a:cs typeface="Roboto"/>
              <a:sym typeface="Roboto"/>
            </a:endParaRPr>
          </a:p>
        </p:txBody>
      </p:sp>
      <p:sp>
        <p:nvSpPr>
          <p:cNvPr id="109" name="Google Shape;109;p17"/>
          <p:cNvSpPr txBox="1"/>
          <p:nvPr/>
        </p:nvSpPr>
        <p:spPr>
          <a:xfrm>
            <a:off x="3961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Pediatrics</a:t>
            </a:r>
            <a:endParaRPr sz="1200">
              <a:latin typeface="Roboto"/>
              <a:ea typeface="Roboto"/>
              <a:cs typeface="Roboto"/>
              <a:sym typeface="Roboto"/>
            </a:endParaRPr>
          </a:p>
        </p:txBody>
      </p:sp>
      <p:sp>
        <p:nvSpPr>
          <p:cNvPr id="110" name="Google Shape;110;p17"/>
          <p:cNvSpPr txBox="1"/>
          <p:nvPr/>
        </p:nvSpPr>
        <p:spPr>
          <a:xfrm>
            <a:off x="5104950" y="2997225"/>
            <a:ext cx="140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ENT</a:t>
            </a:r>
            <a:endParaRPr sz="1200">
              <a:latin typeface="Roboto"/>
              <a:ea typeface="Roboto"/>
              <a:cs typeface="Roboto"/>
              <a:sym typeface="Roboto"/>
            </a:endParaRPr>
          </a:p>
        </p:txBody>
      </p:sp>
      <p:sp>
        <p:nvSpPr>
          <p:cNvPr id="111" name="Google Shape;111;p17"/>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What is Partitioning?</a:t>
            </a:r>
            <a:endParaRPr sz="2800">
              <a:solidFill>
                <a:srgbClr val="FF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pera Template">
  <a:themeElements>
    <a:clrScheme name="Opera Template 13">
      <a:dk1>
        <a:srgbClr val="000000"/>
      </a:dk1>
      <a:lt1>
        <a:srgbClr val="FFFFFF"/>
      </a:lt1>
      <a:dk2>
        <a:srgbClr val="143C8D"/>
      </a:dk2>
      <a:lt2>
        <a:srgbClr val="555555"/>
      </a:lt2>
      <a:accent1>
        <a:srgbClr val="8BAEDD"/>
      </a:accent1>
      <a:accent2>
        <a:srgbClr val="FF6804"/>
      </a:accent2>
      <a:accent3>
        <a:srgbClr val="FFFFFF"/>
      </a:accent3>
      <a:accent4>
        <a:srgbClr val="000000"/>
      </a:accent4>
      <a:accent5>
        <a:srgbClr val="C4D3EB"/>
      </a:accent5>
      <a:accent6>
        <a:srgbClr val="E75E03"/>
      </a:accent6>
      <a:hlink>
        <a:srgbClr val="221CD4"/>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