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niruddha Bhanda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21T09:04:52.407">
    <p:pos x="6000" y="0"/>
    <p:text>also emphasis on where clause in partitioning querying</p:text>
  </p:cm>
  <p:cm authorId="0" idx="2" dt="2022-01-21T09:03:53.478">
    <p:pos x="6000" y="100"/>
    <p:text>static partitioning also used when the partitioned col missing in the data files.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0ea4b169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0ea4b169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Now lets understand the diff types of parittions</a:t>
            </a: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45c2ff0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45c2ff0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Static </a:t>
            </a:r>
            <a:r>
              <a:rPr lang="en" sz="1500"/>
              <a:t>partitioning helpful when the column on which we want to partition is actually missing from the data.</a:t>
            </a:r>
            <a:endParaRPr sz="15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02aa732f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02aa732f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f45c2f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0f45c2f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have two types of partitions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Lets look at dynamic </a:t>
            </a:r>
            <a:r>
              <a:rPr lang="en" sz="1500"/>
              <a:t>partition first</a:t>
            </a:r>
            <a:endParaRPr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a4285559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ea4285559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Lets take the </a:t>
            </a:r>
            <a:r>
              <a:rPr lang="en" sz="1500"/>
              <a:t>example</a:t>
            </a:r>
            <a:r>
              <a:rPr lang="en" sz="1500"/>
              <a:t> of the patient or the cases table that we just created in the parition demo`</a:t>
            </a:r>
            <a:endParaRPr sz="1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f45c2ff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f45c2ff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</a:t>
            </a:r>
            <a:r>
              <a:rPr lang="en" sz="1500"/>
              <a:t>partitioned</a:t>
            </a:r>
            <a:r>
              <a:rPr lang="en" sz="1500"/>
              <a:t> the data on the…</a:t>
            </a:r>
            <a:endParaRPr sz="15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f45c2ff0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f45c2ff0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Department.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So, w</a:t>
            </a:r>
            <a:r>
              <a:rPr lang="en" sz="1500"/>
              <a:t>e have been doing this so far. Now when we did this, hive </a:t>
            </a:r>
            <a:r>
              <a:rPr lang="en" sz="1500"/>
              <a:t>automatically</a:t>
            </a:r>
            <a:r>
              <a:rPr lang="en" sz="1500"/>
              <a:t> created the </a:t>
            </a:r>
            <a:r>
              <a:rPr lang="en" sz="1500"/>
              <a:t>partition</a:t>
            </a:r>
            <a:r>
              <a:rPr lang="en" sz="1500"/>
              <a:t> subdirectories and loaded the </a:t>
            </a:r>
            <a:r>
              <a:rPr lang="en" sz="1500"/>
              <a:t>partition subdirectories with the appropriate data</a:t>
            </a:r>
            <a:r>
              <a:rPr lang="en" sz="1500"/>
              <a:t>. So that is dynamic </a:t>
            </a:r>
            <a:r>
              <a:rPr lang="en" sz="1500"/>
              <a:t>partition</a:t>
            </a:r>
            <a:r>
              <a:rPr lang="en" sz="1500"/>
              <a:t> for you.</a:t>
            </a:r>
            <a:endParaRPr sz="15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f45c2ff0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f45c2ff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Now let slook at static </a:t>
            </a:r>
            <a:r>
              <a:rPr lang="en" sz="1500"/>
              <a:t>partition</a:t>
            </a:r>
            <a:r>
              <a:rPr lang="en" sz="1500"/>
              <a:t>. So, the concept of </a:t>
            </a:r>
            <a:r>
              <a:rPr lang="en" sz="1500"/>
              <a:t>partitioning</a:t>
            </a:r>
            <a:r>
              <a:rPr lang="en" sz="1500"/>
              <a:t> is going to remain the same. We still want to </a:t>
            </a:r>
            <a:r>
              <a:rPr lang="en" sz="1500"/>
              <a:t>partition</a:t>
            </a:r>
            <a:r>
              <a:rPr lang="en" sz="1500"/>
              <a:t> on the deparmtne</a:t>
            </a:r>
            <a:endParaRPr sz="15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f45c2ff0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f45c2ff0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But this time, we have to manually create each partition and…</a:t>
            </a:r>
            <a:endParaRPr sz="1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45c2ff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f45c2ff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Insert data into it</a:t>
            </a:r>
            <a:endParaRPr sz="15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f45c2ff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f45c2ff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And… &lt;&lt;click&gt;&gt; similarly we have to do for any </a:t>
            </a:r>
            <a:r>
              <a:rPr lang="en" sz="1500"/>
              <a:t>partition</a:t>
            </a:r>
            <a:r>
              <a:rPr lang="en" sz="1500"/>
              <a:t> that we want to create</a:t>
            </a:r>
            <a:endParaRPr sz="15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152402" y="232151"/>
            <a:ext cx="7348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152402" y="524011"/>
            <a:ext cx="8818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i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spcBef>
                <a:spcPts val="5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spcBef>
                <a:spcPts val="5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52402" y="232151"/>
            <a:ext cx="7348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45991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6"/>
          <p:cNvGrpSpPr/>
          <p:nvPr/>
        </p:nvGrpSpPr>
        <p:grpSpPr>
          <a:xfrm>
            <a:off x="266702" y="3638550"/>
            <a:ext cx="7038642" cy="0"/>
            <a:chOff x="241" y="512"/>
            <a:chExt cx="5591" cy="0"/>
          </a:xfrm>
        </p:grpSpPr>
        <p:sp>
          <p:nvSpPr>
            <p:cNvPr id="19" name="Google Shape;19;p6"/>
            <p:cNvSpPr/>
            <p:nvPr/>
          </p:nvSpPr>
          <p:spPr>
            <a:xfrm>
              <a:off x="241" y="512"/>
              <a:ext cx="3900" cy="0"/>
            </a:xfrm>
            <a:prstGeom prst="rect">
              <a:avLst/>
            </a:prstGeom>
            <a:solidFill>
              <a:srgbClr val="143C8D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4032" y="512"/>
              <a:ext cx="1800" cy="0"/>
            </a:xfrm>
            <a:prstGeom prst="rect">
              <a:avLst/>
            </a:prstGeom>
            <a:gradFill>
              <a:gsLst>
                <a:gs pos="0">
                  <a:srgbClr val="2A4590"/>
                </a:gs>
                <a:gs pos="100000">
                  <a:srgbClr val="143C8D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6"/>
          <p:cNvSpPr txBox="1"/>
          <p:nvPr/>
        </p:nvSpPr>
        <p:spPr>
          <a:xfrm>
            <a:off x="209815" y="3303588"/>
            <a:ext cx="6452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6"/>
          <p:cNvSpPr txBox="1"/>
          <p:nvPr/>
        </p:nvSpPr>
        <p:spPr>
          <a:xfrm>
            <a:off x="209815" y="3733800"/>
            <a:ext cx="645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_2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8"/>
          <p:cNvGrpSpPr/>
          <p:nvPr/>
        </p:nvGrpSpPr>
        <p:grpSpPr>
          <a:xfrm>
            <a:off x="246186" y="2728913"/>
            <a:ext cx="6497208" cy="0"/>
            <a:chOff x="241" y="512"/>
            <a:chExt cx="5591" cy="0"/>
          </a:xfrm>
        </p:grpSpPr>
        <p:sp>
          <p:nvSpPr>
            <p:cNvPr id="28" name="Google Shape;28;p8"/>
            <p:cNvSpPr/>
            <p:nvPr/>
          </p:nvSpPr>
          <p:spPr>
            <a:xfrm>
              <a:off x="241" y="512"/>
              <a:ext cx="3900" cy="0"/>
            </a:xfrm>
            <a:prstGeom prst="rect">
              <a:avLst/>
            </a:prstGeom>
            <a:solidFill>
              <a:srgbClr val="143C8D"/>
            </a:solidFill>
            <a:ln>
              <a:noFill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4032" y="512"/>
              <a:ext cx="1800" cy="0"/>
            </a:xfrm>
            <a:prstGeom prst="rect">
              <a:avLst/>
            </a:prstGeom>
            <a:gradFill>
              <a:gsLst>
                <a:gs pos="0">
                  <a:srgbClr val="2A4590"/>
                </a:gs>
                <a:gs pos="100000">
                  <a:srgbClr val="143C8D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" name="Google Shape;3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2075" y="4399025"/>
            <a:ext cx="1666700" cy="5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2400" y="581383"/>
            <a:ext cx="6994342" cy="3934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9280" l="0" r="0" t="0"/>
          <a:stretch/>
        </p:blipFill>
        <p:spPr>
          <a:xfrm>
            <a:off x="7477300" y="4668100"/>
            <a:ext cx="1666700" cy="4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512" y="239383"/>
            <a:ext cx="7578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Types of Partitioning</a:t>
            </a:r>
            <a:endParaRPr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Types of Partitioning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9" name="Google Shape;129;p18"/>
          <p:cNvGrpSpPr/>
          <p:nvPr/>
        </p:nvGrpSpPr>
        <p:grpSpPr>
          <a:xfrm>
            <a:off x="1413350" y="1017725"/>
            <a:ext cx="3158650" cy="1554027"/>
            <a:chOff x="1413350" y="1017725"/>
            <a:chExt cx="3158650" cy="1554027"/>
          </a:xfrm>
        </p:grpSpPr>
        <p:sp>
          <p:nvSpPr>
            <p:cNvPr id="130" name="Google Shape;130;p18"/>
            <p:cNvSpPr/>
            <p:nvPr/>
          </p:nvSpPr>
          <p:spPr>
            <a:xfrm>
              <a:off x="1413350" y="2054852"/>
              <a:ext cx="1943400" cy="5169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Dynamic Partitioning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1" name="Google Shape;131;p18"/>
            <p:cNvCxnSpPr>
              <a:stCxn id="128" idx="2"/>
              <a:endCxn id="130" idx="0"/>
            </p:cNvCxnSpPr>
            <p:nvPr/>
          </p:nvCxnSpPr>
          <p:spPr>
            <a:xfrm rot="5400000">
              <a:off x="2959950" y="442775"/>
              <a:ext cx="1037100" cy="21870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" name="Google Shape;132;p18"/>
          <p:cNvGrpSpPr/>
          <p:nvPr/>
        </p:nvGrpSpPr>
        <p:grpSpPr>
          <a:xfrm>
            <a:off x="4572000" y="1017725"/>
            <a:ext cx="2983550" cy="1554027"/>
            <a:chOff x="4572000" y="1017725"/>
            <a:chExt cx="2983550" cy="1554027"/>
          </a:xfrm>
        </p:grpSpPr>
        <p:sp>
          <p:nvSpPr>
            <p:cNvPr id="133" name="Google Shape;133;p18"/>
            <p:cNvSpPr/>
            <p:nvPr/>
          </p:nvSpPr>
          <p:spPr>
            <a:xfrm>
              <a:off x="5612150" y="2054852"/>
              <a:ext cx="1943400" cy="5169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Static Partitioning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" name="Google Shape;134;p18"/>
            <p:cNvCxnSpPr>
              <a:stCxn id="128" idx="2"/>
              <a:endCxn id="133" idx="0"/>
            </p:cNvCxnSpPr>
            <p:nvPr/>
          </p:nvCxnSpPr>
          <p:spPr>
            <a:xfrm flipH="1" rot="-5400000">
              <a:off x="5059350" y="530375"/>
              <a:ext cx="1037100" cy="20118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5" name="Google Shape;135;p18"/>
          <p:cNvSpPr txBox="1"/>
          <p:nvPr/>
        </p:nvSpPr>
        <p:spPr>
          <a:xfrm>
            <a:off x="435475" y="2750525"/>
            <a:ext cx="382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Partitions automatically created by Hive.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Partition data loaded by Hive.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Preferred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when number of partitions is large.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805375" y="2750525"/>
            <a:ext cx="363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Partitions created manually.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Partition data loaded manually.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Preferred when large files are to be loaded.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Load time faster than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Dynamic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Partitioning.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Types of Partitioning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" name="Google Shape;41;p10"/>
          <p:cNvGrpSpPr/>
          <p:nvPr/>
        </p:nvGrpSpPr>
        <p:grpSpPr>
          <a:xfrm>
            <a:off x="1413350" y="1017725"/>
            <a:ext cx="3158650" cy="1554027"/>
            <a:chOff x="1413350" y="1017725"/>
            <a:chExt cx="3158650" cy="1554027"/>
          </a:xfrm>
        </p:grpSpPr>
        <p:sp>
          <p:nvSpPr>
            <p:cNvPr id="42" name="Google Shape;42;p10"/>
            <p:cNvSpPr/>
            <p:nvPr/>
          </p:nvSpPr>
          <p:spPr>
            <a:xfrm>
              <a:off x="1413350" y="2054852"/>
              <a:ext cx="1943400" cy="5169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Dynamic Partitioning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" name="Google Shape;43;p10"/>
            <p:cNvCxnSpPr>
              <a:stCxn id="40" idx="2"/>
              <a:endCxn id="42" idx="0"/>
            </p:cNvCxnSpPr>
            <p:nvPr/>
          </p:nvCxnSpPr>
          <p:spPr>
            <a:xfrm rot="5400000">
              <a:off x="2959950" y="442775"/>
              <a:ext cx="1037100" cy="21870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4" name="Google Shape;44;p10"/>
          <p:cNvGrpSpPr/>
          <p:nvPr/>
        </p:nvGrpSpPr>
        <p:grpSpPr>
          <a:xfrm>
            <a:off x="4572000" y="1017725"/>
            <a:ext cx="2983550" cy="1554027"/>
            <a:chOff x="4572000" y="1017725"/>
            <a:chExt cx="2983550" cy="1554027"/>
          </a:xfrm>
        </p:grpSpPr>
        <p:sp>
          <p:nvSpPr>
            <p:cNvPr id="45" name="Google Shape;45;p10"/>
            <p:cNvSpPr/>
            <p:nvPr/>
          </p:nvSpPr>
          <p:spPr>
            <a:xfrm>
              <a:off x="5612150" y="2054852"/>
              <a:ext cx="1943400" cy="5169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Static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Partitioning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" name="Google Shape;46;p10"/>
            <p:cNvCxnSpPr>
              <a:stCxn id="40" idx="2"/>
              <a:endCxn id="45" idx="0"/>
            </p:cNvCxnSpPr>
            <p:nvPr/>
          </p:nvCxnSpPr>
          <p:spPr>
            <a:xfrm flipH="1" rot="-5400000">
              <a:off x="5059350" y="530375"/>
              <a:ext cx="1037100" cy="20118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2628450" y="1689060"/>
            <a:ext cx="3931800" cy="204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11"/>
          <p:cNvSpPr txBox="1"/>
          <p:nvPr/>
        </p:nvSpPr>
        <p:spPr>
          <a:xfrm>
            <a:off x="3891750" y="1319750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Patient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Dynamic</a:t>
            </a: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Partitioning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628450" y="1689060"/>
            <a:ext cx="3931800" cy="204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2975400" y="2267032"/>
            <a:ext cx="939900" cy="73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4194600" y="2267032"/>
            <a:ext cx="939900" cy="73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5337600" y="2267032"/>
            <a:ext cx="939900" cy="73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3891750" y="1319750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Patient Table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Dynamic Partitioning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2628450" y="1689060"/>
            <a:ext cx="3931800" cy="204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2975400" y="2267032"/>
            <a:ext cx="939900" cy="73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4194600" y="2267032"/>
            <a:ext cx="939900" cy="73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5337600" y="2267032"/>
            <a:ext cx="939900" cy="73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700" y="2447475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900" y="2447475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900" y="2447475"/>
            <a:ext cx="3693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3891750" y="1319750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Patient Table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742750" y="2997225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Gynecology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961950" y="2997225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Pediatrics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104950" y="2997225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Dynamic Partitioning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Partitioning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628450" y="1689060"/>
            <a:ext cx="3931800" cy="204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891750" y="1319750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Patient Table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Static Partitioning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628450" y="1689060"/>
            <a:ext cx="3931800" cy="204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891750" y="1319750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Patient Table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742750" y="2997225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Gynecology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2975400" y="2267032"/>
            <a:ext cx="939900" cy="73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Static Partitioning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628450" y="1689060"/>
            <a:ext cx="3931800" cy="204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891750" y="1319750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Patient Table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742750" y="2997225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Gynecology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975400" y="2267032"/>
            <a:ext cx="939900" cy="73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700" y="244747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2628450" y="1689060"/>
            <a:ext cx="3931800" cy="204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104950" y="2267032"/>
            <a:ext cx="1405200" cy="1099493"/>
            <a:chOff x="5104950" y="2267032"/>
            <a:chExt cx="1405200" cy="1099493"/>
          </a:xfrm>
        </p:grpSpPr>
        <p:sp>
          <p:nvSpPr>
            <p:cNvPr id="112" name="Google Shape;112;p17"/>
            <p:cNvSpPr/>
            <p:nvPr/>
          </p:nvSpPr>
          <p:spPr>
            <a:xfrm>
              <a:off x="5337600" y="2267032"/>
              <a:ext cx="939900" cy="730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5104950" y="2997225"/>
              <a:ext cx="140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3961950" y="2267032"/>
            <a:ext cx="1405200" cy="1099493"/>
            <a:chOff x="3961950" y="2267032"/>
            <a:chExt cx="1405200" cy="1099493"/>
          </a:xfrm>
        </p:grpSpPr>
        <p:sp>
          <p:nvSpPr>
            <p:cNvPr id="115" name="Google Shape;115;p17"/>
            <p:cNvSpPr/>
            <p:nvPr/>
          </p:nvSpPr>
          <p:spPr>
            <a:xfrm>
              <a:off x="4194600" y="2267032"/>
              <a:ext cx="939900" cy="730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3961950" y="2997225"/>
              <a:ext cx="140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Pediatrics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" name="Google Shape;117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Static Partitioning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891750" y="1319750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Patient Table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742750" y="2997225"/>
            <a:ext cx="14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Gynecology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975400" y="2267032"/>
            <a:ext cx="939900" cy="73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700" y="2447475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900" y="2447475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900" y="244747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pera Template">
  <a:themeElements>
    <a:clrScheme name="Opera Template 13">
      <a:dk1>
        <a:srgbClr val="000000"/>
      </a:dk1>
      <a:lt1>
        <a:srgbClr val="FFFFFF"/>
      </a:lt1>
      <a:dk2>
        <a:srgbClr val="143C8D"/>
      </a:dk2>
      <a:lt2>
        <a:srgbClr val="555555"/>
      </a:lt2>
      <a:accent1>
        <a:srgbClr val="8BAEDD"/>
      </a:accent1>
      <a:accent2>
        <a:srgbClr val="FF6804"/>
      </a:accent2>
      <a:accent3>
        <a:srgbClr val="FFFFFF"/>
      </a:accent3>
      <a:accent4>
        <a:srgbClr val="000000"/>
      </a:accent4>
      <a:accent5>
        <a:srgbClr val="C4D3EB"/>
      </a:accent5>
      <a:accent6>
        <a:srgbClr val="E75E03"/>
      </a:accent6>
      <a:hlink>
        <a:srgbClr val="221CD4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