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0ea4b16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0ea4b16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and welcome back. We know by now that Hive is designed to work with huge amounts of data. And for that it provides certain optimisation techniques. One of the most important ones is the technique of </a:t>
            </a:r>
            <a:r>
              <a:rPr lang="en" sz="1500"/>
              <a:t>Partitioning</a:t>
            </a:r>
            <a:r>
              <a:rPr lang="en" sz="1500"/>
              <a:t> the data in Hive which results in better querying performance. So let’s understand what is Partitioning. </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14a2651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114a2651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14a26519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114a26519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114a26519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114a26519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02aa732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02aa732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 name="Shape 9"/>
        <p:cNvGrpSpPr/>
        <p:nvPr/>
      </p:nvGrpSpPr>
      <p:grpSpPr>
        <a:xfrm>
          <a:off x="0" y="0"/>
          <a:ext cx="0" cy="0"/>
          <a:chOff x="0" y="0"/>
          <a:chExt cx="0" cy="0"/>
        </a:xfrm>
      </p:grpSpPr>
      <p:sp>
        <p:nvSpPr>
          <p:cNvPr id="10" name="Google Shape;10;p3"/>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1" name="Google Shape;11;p3"/>
          <p:cNvSpPr txBox="1"/>
          <p:nvPr>
            <p:ph idx="1" type="body"/>
          </p:nvPr>
        </p:nvSpPr>
        <p:spPr>
          <a:xfrm>
            <a:off x="152402" y="524011"/>
            <a:ext cx="8818500" cy="161700"/>
          </a:xfrm>
          <a:prstGeom prst="rect">
            <a:avLst/>
          </a:prstGeom>
          <a:noFill/>
          <a:ln>
            <a:noFill/>
          </a:ln>
        </p:spPr>
        <p:txBody>
          <a:bodyPr anchorCtr="0" anchor="t" bIns="0" lIns="0" spcFirstLastPara="1" rIns="0" wrap="square" tIns="0">
            <a:noAutofit/>
          </a:bodyPr>
          <a:lstStyle>
            <a:lvl1pPr indent="-228600" lvl="0" marL="457200" rtl="0" algn="l">
              <a:spcBef>
                <a:spcPts val="400"/>
              </a:spcBef>
              <a:spcAft>
                <a:spcPts val="0"/>
              </a:spcAft>
              <a:buSzPts val="1400"/>
              <a:buNone/>
              <a:defRPr i="1" sz="1200">
                <a:solidFill>
                  <a:srgbClr val="3F3F3F"/>
                </a:solidFill>
                <a:latin typeface="Calibri"/>
                <a:ea typeface="Calibri"/>
                <a:cs typeface="Calibri"/>
                <a:sym typeface="Calibri"/>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4"/>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5" name="Shape 15"/>
        <p:cNvGrpSpPr/>
        <p:nvPr/>
      </p:nvGrpSpPr>
      <p:grpSpPr>
        <a:xfrm>
          <a:off x="0" y="0"/>
          <a:ext cx="0" cy="0"/>
          <a:chOff x="0" y="0"/>
          <a:chExt cx="0" cy="0"/>
        </a:xfrm>
      </p:grpSpPr>
      <p:sp>
        <p:nvSpPr>
          <p:cNvPr id="16" name="Google Shape;16;p6"/>
          <p:cNvSpPr txBox="1"/>
          <p:nvPr>
            <p:ph idx="12" type="sldNum"/>
          </p:nvPr>
        </p:nvSpPr>
        <p:spPr>
          <a:xfrm>
            <a:off x="8459915"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7" name="Google Shape;17;p6"/>
          <p:cNvGrpSpPr/>
          <p:nvPr/>
        </p:nvGrpSpPr>
        <p:grpSpPr>
          <a:xfrm>
            <a:off x="266702" y="3638550"/>
            <a:ext cx="7038642" cy="0"/>
            <a:chOff x="241" y="512"/>
            <a:chExt cx="5591" cy="0"/>
          </a:xfrm>
        </p:grpSpPr>
        <p:sp>
          <p:nvSpPr>
            <p:cNvPr id="18" name="Google Shape;18;p6"/>
            <p:cNvSpPr/>
            <p:nvPr/>
          </p:nvSpPr>
          <p:spPr>
            <a:xfrm>
              <a:off x="241" y="512"/>
              <a:ext cx="3900" cy="0"/>
            </a:xfrm>
            <a:prstGeom prst="rect">
              <a:avLst/>
            </a:prstGeom>
            <a:solidFill>
              <a:srgbClr val="143C8D"/>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sp>
          <p:nvSpPr>
            <p:cNvPr id="19" name="Google Shape;19;p6"/>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grpSp>
      <p:sp>
        <p:nvSpPr>
          <p:cNvPr id="20" name="Google Shape;20;p6"/>
          <p:cNvSpPr txBox="1"/>
          <p:nvPr/>
        </p:nvSpPr>
        <p:spPr>
          <a:xfrm>
            <a:off x="209815" y="3303588"/>
            <a:ext cx="6452700" cy="332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2400">
              <a:solidFill>
                <a:srgbClr val="002060"/>
              </a:solidFill>
              <a:latin typeface="Calibri"/>
              <a:ea typeface="Calibri"/>
              <a:cs typeface="Calibri"/>
              <a:sym typeface="Calibri"/>
            </a:endParaRPr>
          </a:p>
        </p:txBody>
      </p:sp>
      <p:sp>
        <p:nvSpPr>
          <p:cNvPr id="21" name="Google Shape;21;p6"/>
          <p:cNvSpPr txBox="1"/>
          <p:nvPr/>
        </p:nvSpPr>
        <p:spPr>
          <a:xfrm>
            <a:off x="209815" y="3733800"/>
            <a:ext cx="6452700" cy="288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i="1" sz="2100">
              <a:solidFill>
                <a:srgbClr val="00206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pic>
        <p:nvPicPr>
          <p:cNvPr id="23" name="Google Shape;2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bg>
      <p:bgPr>
        <a:solidFill>
          <a:srgbClr val="FFFFFF"/>
        </a:solidFill>
      </p:bgPr>
    </p:bg>
    <p:spTree>
      <p:nvGrpSpPr>
        <p:cNvPr id="26" name="Shape 26"/>
        <p:cNvGrpSpPr/>
        <p:nvPr/>
      </p:nvGrpSpPr>
      <p:grpSpPr>
        <a:xfrm>
          <a:off x="0" y="0"/>
          <a:ext cx="0" cy="0"/>
          <a:chOff x="0" y="0"/>
          <a:chExt cx="0" cy="0"/>
        </a:xfrm>
      </p:grpSpPr>
      <p:grpSp>
        <p:nvGrpSpPr>
          <p:cNvPr id="27" name="Google Shape;27;p8"/>
          <p:cNvGrpSpPr/>
          <p:nvPr/>
        </p:nvGrpSpPr>
        <p:grpSpPr>
          <a:xfrm>
            <a:off x="246186" y="2728913"/>
            <a:ext cx="6497208" cy="0"/>
            <a:chOff x="241" y="512"/>
            <a:chExt cx="5591" cy="0"/>
          </a:xfrm>
        </p:grpSpPr>
        <p:sp>
          <p:nvSpPr>
            <p:cNvPr id="28" name="Google Shape;28;p8"/>
            <p:cNvSpPr/>
            <p:nvPr/>
          </p:nvSpPr>
          <p:spPr>
            <a:xfrm>
              <a:off x="241" y="512"/>
              <a:ext cx="3900" cy="0"/>
            </a:xfrm>
            <a:prstGeom prst="rect">
              <a:avLst/>
            </a:prstGeom>
            <a:solidFill>
              <a:srgbClr val="143C8D"/>
            </a:soli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sp>
          <p:nvSpPr>
            <p:cNvPr id="29" name="Google Shape;29;p8"/>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grpSp>
      <p:pic>
        <p:nvPicPr>
          <p:cNvPr id="30" name="Google Shape;30;p8"/>
          <p:cNvPicPr preferRelativeResize="0"/>
          <p:nvPr/>
        </p:nvPicPr>
        <p:blipFill>
          <a:blip r:embed="rId2">
            <a:alphaModFix/>
          </a:blip>
          <a:stretch>
            <a:fillRect/>
          </a:stretch>
        </p:blipFill>
        <p:spPr>
          <a:xfrm>
            <a:off x="6522075" y="4399025"/>
            <a:ext cx="1666700" cy="5240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9280" l="0" r="0" t="0"/>
          <a:stretch/>
        </p:blipFill>
        <p:spPr>
          <a:xfrm>
            <a:off x="7477300" y="4668100"/>
            <a:ext cx="1666700" cy="475400"/>
          </a:xfrm>
          <a:prstGeom prst="rect">
            <a:avLst/>
          </a:prstGeom>
          <a:noFill/>
          <a:ln>
            <a:noFill/>
          </a:ln>
        </p:spPr>
      </p:pic>
      <p:sp>
        <p:nvSpPr>
          <p:cNvPr id="7" name="Google Shape;7;p1"/>
          <p:cNvSpPr txBox="1"/>
          <p:nvPr/>
        </p:nvSpPr>
        <p:spPr>
          <a:xfrm>
            <a:off x="1512" y="239383"/>
            <a:ext cx="7578300" cy="189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1800">
              <a:solidFill>
                <a:srgbClr val="00206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Introducing the Dataset</a:t>
            </a:r>
            <a:endParaRPr sz="250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0000"/>
                </a:solidFill>
                <a:latin typeface="Roboto"/>
                <a:ea typeface="Roboto"/>
                <a:cs typeface="Roboto"/>
                <a:sym typeface="Roboto"/>
              </a:rPr>
              <a:t>Hospital Dataset</a:t>
            </a:r>
            <a:endParaRPr>
              <a:latin typeface="Roboto"/>
              <a:ea typeface="Roboto"/>
              <a:cs typeface="Roboto"/>
              <a:sym typeface="Roboto"/>
            </a:endParaRPr>
          </a:p>
        </p:txBody>
      </p:sp>
      <p:sp>
        <p:nvSpPr>
          <p:cNvPr id="41" name="Google Shape;41;p1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000000"/>
                </a:solidFill>
                <a:latin typeface="Roboto"/>
                <a:ea typeface="Roboto"/>
                <a:cs typeface="Roboto"/>
                <a:sym typeface="Roboto"/>
              </a:rPr>
              <a:t>The dataset is from </a:t>
            </a:r>
            <a:r>
              <a:rPr lang="en" sz="1800">
                <a:latin typeface="Roboto"/>
                <a:ea typeface="Roboto"/>
                <a:cs typeface="Roboto"/>
                <a:sym typeface="Roboto"/>
              </a:rPr>
              <a:t>city hospitals</a:t>
            </a:r>
            <a:r>
              <a:rPr lang="en" sz="1800">
                <a:solidFill>
                  <a:srgbClr val="000000"/>
                </a:solidFill>
                <a:latin typeface="Roboto"/>
                <a:ea typeface="Roboto"/>
                <a:cs typeface="Roboto"/>
                <a:sym typeface="Roboto"/>
              </a:rPr>
              <a:t>. </a:t>
            </a:r>
            <a:r>
              <a:rPr lang="en" sz="1800">
                <a:latin typeface="Roboto"/>
                <a:ea typeface="Roboto"/>
                <a:cs typeface="Roboto"/>
                <a:sym typeface="Roboto"/>
              </a:rPr>
              <a:t>Contains information about the different hospitals and the patient cases that are handled by each of them</a:t>
            </a: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rgbClr val="000000"/>
                </a:solidFill>
                <a:latin typeface="Roboto"/>
                <a:ea typeface="Roboto"/>
                <a:cs typeface="Roboto"/>
                <a:sym typeface="Roboto"/>
              </a:rPr>
              <a:t>The datasets has three tables - </a:t>
            </a:r>
            <a:r>
              <a:rPr b="1" lang="en" sz="1800">
                <a:latin typeface="Roboto"/>
                <a:ea typeface="Roboto"/>
                <a:cs typeface="Roboto"/>
                <a:sym typeface="Roboto"/>
              </a:rPr>
              <a:t>Hospital, Cases</a:t>
            </a:r>
            <a:endParaRPr b="1" sz="1800">
              <a:solidFill>
                <a:srgbClr val="000000"/>
              </a:solidFill>
              <a:latin typeface="Roboto"/>
              <a:ea typeface="Roboto"/>
              <a:cs typeface="Roboto"/>
              <a:sym typeface="Roboto"/>
            </a:endParaRPr>
          </a:p>
        </p:txBody>
      </p:sp>
      <p:pic>
        <p:nvPicPr>
          <p:cNvPr id="42" name="Google Shape;42;p10"/>
          <p:cNvPicPr preferRelativeResize="0"/>
          <p:nvPr/>
        </p:nvPicPr>
        <p:blipFill>
          <a:blip r:embed="rId3">
            <a:alphaModFix/>
          </a:blip>
          <a:stretch>
            <a:fillRect/>
          </a:stretch>
        </p:blipFill>
        <p:spPr>
          <a:xfrm>
            <a:off x="0" y="3924300"/>
            <a:ext cx="1219200"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0000"/>
                </a:solidFill>
                <a:latin typeface="Roboto"/>
                <a:ea typeface="Roboto"/>
                <a:cs typeface="Roboto"/>
                <a:sym typeface="Roboto"/>
              </a:rPr>
              <a:t>Hospital Table</a:t>
            </a:r>
            <a:endParaRPr>
              <a:latin typeface="Roboto"/>
              <a:ea typeface="Roboto"/>
              <a:cs typeface="Roboto"/>
              <a:sym typeface="Roboto"/>
            </a:endParaRPr>
          </a:p>
        </p:txBody>
      </p:sp>
      <p:sp>
        <p:nvSpPr>
          <p:cNvPr id="48" name="Google Shape;48;p11"/>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000000"/>
              </a:buClr>
              <a:buSzPts val="1600"/>
              <a:buFont typeface="Roboto"/>
              <a:buChar char="●"/>
            </a:pPr>
            <a:r>
              <a:rPr lang="en" sz="1600">
                <a:latin typeface="Roboto"/>
                <a:ea typeface="Roboto"/>
                <a:cs typeface="Roboto"/>
                <a:sym typeface="Roboto"/>
              </a:rPr>
              <a:t>h</a:t>
            </a:r>
            <a:r>
              <a:rPr lang="en" sz="1600">
                <a:latin typeface="Roboto"/>
                <a:ea typeface="Roboto"/>
                <a:cs typeface="Roboto"/>
                <a:sym typeface="Roboto"/>
              </a:rPr>
              <a:t>ospital_code - Code of hospital</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hospital_type_code - Code of hospital code</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c</a:t>
            </a:r>
            <a:r>
              <a:rPr lang="en" sz="1600">
                <a:latin typeface="Roboto"/>
                <a:ea typeface="Roboto"/>
                <a:cs typeface="Roboto"/>
                <a:sym typeface="Roboto"/>
              </a:rPr>
              <a:t>ity_code_hospital - City code allocated to the hospital</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h</a:t>
            </a:r>
            <a:r>
              <a:rPr lang="en" sz="1600">
                <a:latin typeface="Roboto"/>
                <a:ea typeface="Roboto"/>
                <a:cs typeface="Roboto"/>
                <a:sym typeface="Roboto"/>
              </a:rPr>
              <a:t>ospital_region_code - Region </a:t>
            </a:r>
            <a:r>
              <a:rPr lang="en" sz="1600">
                <a:solidFill>
                  <a:schemeClr val="dk1"/>
                </a:solidFill>
                <a:latin typeface="Roboto"/>
                <a:ea typeface="Roboto"/>
                <a:cs typeface="Roboto"/>
                <a:sym typeface="Roboto"/>
              </a:rPr>
              <a:t>code allocated to the hospital</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address - Hospital address</a:t>
            </a:r>
            <a:endParaRPr sz="1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0000"/>
                </a:solidFill>
                <a:latin typeface="Roboto"/>
                <a:ea typeface="Roboto"/>
                <a:cs typeface="Roboto"/>
                <a:sym typeface="Roboto"/>
              </a:rPr>
              <a:t>Cases</a:t>
            </a:r>
            <a:r>
              <a:rPr lang="en" sz="2800">
                <a:solidFill>
                  <a:srgbClr val="FF0000"/>
                </a:solidFill>
                <a:latin typeface="Roboto"/>
                <a:ea typeface="Roboto"/>
                <a:cs typeface="Roboto"/>
                <a:sym typeface="Roboto"/>
              </a:rPr>
              <a:t> Table</a:t>
            </a:r>
            <a:endParaRPr>
              <a:latin typeface="Roboto"/>
              <a:ea typeface="Roboto"/>
              <a:cs typeface="Roboto"/>
              <a:sym typeface="Roboto"/>
            </a:endParaRPr>
          </a:p>
        </p:txBody>
      </p:sp>
      <p:sp>
        <p:nvSpPr>
          <p:cNvPr id="54" name="Google Shape;54;p12"/>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Clr>
                <a:schemeClr val="dk1"/>
              </a:buClr>
              <a:buSzPts val="1600"/>
              <a:buFont typeface="Roboto"/>
              <a:buChar char="●"/>
            </a:pPr>
            <a:r>
              <a:rPr lang="en" sz="1600">
                <a:latin typeface="Roboto"/>
                <a:ea typeface="Roboto"/>
                <a:cs typeface="Roboto"/>
                <a:sym typeface="Roboto"/>
              </a:rPr>
              <a:t>c</a:t>
            </a:r>
            <a:r>
              <a:rPr lang="en" sz="1600">
                <a:latin typeface="Roboto"/>
                <a:ea typeface="Roboto"/>
                <a:cs typeface="Roboto"/>
                <a:sym typeface="Roboto"/>
              </a:rPr>
              <a:t>ase_id - Id of case</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h</a:t>
            </a:r>
            <a:r>
              <a:rPr lang="en" sz="1600">
                <a:latin typeface="Roboto"/>
                <a:ea typeface="Roboto"/>
                <a:cs typeface="Roboto"/>
                <a:sym typeface="Roboto"/>
              </a:rPr>
              <a:t>ospital_code - Hospital handling the case</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p</a:t>
            </a:r>
            <a:r>
              <a:rPr lang="en" sz="1600">
                <a:latin typeface="Roboto"/>
                <a:ea typeface="Roboto"/>
                <a:cs typeface="Roboto"/>
                <a:sym typeface="Roboto"/>
              </a:rPr>
              <a:t>atient_id - Id of patient</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w</a:t>
            </a:r>
            <a:r>
              <a:rPr lang="en" sz="1600">
                <a:latin typeface="Roboto"/>
                <a:ea typeface="Roboto"/>
                <a:cs typeface="Roboto"/>
                <a:sym typeface="Roboto"/>
              </a:rPr>
              <a:t>ard_type - Ward type allocated handling the case</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w</a:t>
            </a:r>
            <a:r>
              <a:rPr lang="en" sz="1600">
                <a:latin typeface="Roboto"/>
                <a:ea typeface="Roboto"/>
                <a:cs typeface="Roboto"/>
                <a:sym typeface="Roboto"/>
              </a:rPr>
              <a:t>ard_facility_code - Type of ward facility</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b</a:t>
            </a:r>
            <a:r>
              <a:rPr lang="en" sz="1600">
                <a:latin typeface="Roboto"/>
                <a:ea typeface="Roboto"/>
                <a:cs typeface="Roboto"/>
                <a:sym typeface="Roboto"/>
              </a:rPr>
              <a:t>ed_grade - Hospital bed grade allocated to patient</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t</a:t>
            </a:r>
            <a:r>
              <a:rPr lang="en" sz="1600">
                <a:latin typeface="Roboto"/>
                <a:ea typeface="Roboto"/>
                <a:cs typeface="Roboto"/>
                <a:sym typeface="Roboto"/>
              </a:rPr>
              <a:t>ype_of_admission - Type of admission</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v</a:t>
            </a:r>
            <a:r>
              <a:rPr lang="en" sz="1600">
                <a:latin typeface="Roboto"/>
                <a:ea typeface="Roboto"/>
                <a:cs typeface="Roboto"/>
                <a:sym typeface="Roboto"/>
              </a:rPr>
              <a:t>isitors_with_patient - Visitors</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age_group - Age group</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d</a:t>
            </a:r>
            <a:r>
              <a:rPr lang="en" sz="1600">
                <a:latin typeface="Roboto"/>
                <a:ea typeface="Roboto"/>
                <a:cs typeface="Roboto"/>
                <a:sym typeface="Roboto"/>
              </a:rPr>
              <a:t>epartment - Department handling the case</a:t>
            </a:r>
            <a:endParaRPr sz="1600">
              <a:latin typeface="Roboto"/>
              <a:ea typeface="Roboto"/>
              <a:cs typeface="Roboto"/>
              <a:sym typeface="Roboto"/>
            </a:endParaRPr>
          </a:p>
          <a:p>
            <a:pPr indent="-330200" lvl="0" marL="457200" rtl="0" algn="l">
              <a:lnSpc>
                <a:spcPct val="105000"/>
              </a:lnSpc>
              <a:spcBef>
                <a:spcPts val="0"/>
              </a:spcBef>
              <a:spcAft>
                <a:spcPts val="0"/>
              </a:spcAft>
              <a:buSzPts val="1600"/>
              <a:buFont typeface="Roboto"/>
              <a:buChar char="●"/>
            </a:pPr>
            <a:r>
              <a:rPr lang="en" sz="1600">
                <a:latin typeface="Roboto"/>
                <a:ea typeface="Roboto"/>
                <a:cs typeface="Roboto"/>
                <a:sym typeface="Roboto"/>
              </a:rPr>
              <a:t>s</a:t>
            </a:r>
            <a:r>
              <a:rPr lang="en" sz="1600">
                <a:latin typeface="Roboto"/>
                <a:ea typeface="Roboto"/>
                <a:cs typeface="Roboto"/>
                <a:sym typeface="Roboto"/>
              </a:rPr>
              <a:t>tay - Duration of hospital stay</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Demo!</a:t>
            </a:r>
            <a:endParaRPr sz="250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pera Template">
  <a:themeElements>
    <a:clrScheme name="Opera Template 13">
      <a:dk1>
        <a:srgbClr val="000000"/>
      </a:dk1>
      <a:lt1>
        <a:srgbClr val="FFFFFF"/>
      </a:lt1>
      <a:dk2>
        <a:srgbClr val="143C8D"/>
      </a:dk2>
      <a:lt2>
        <a:srgbClr val="555555"/>
      </a:lt2>
      <a:accent1>
        <a:srgbClr val="8BAEDD"/>
      </a:accent1>
      <a:accent2>
        <a:srgbClr val="FF6804"/>
      </a:accent2>
      <a:accent3>
        <a:srgbClr val="FFFFFF"/>
      </a:accent3>
      <a:accent4>
        <a:srgbClr val="000000"/>
      </a:accent4>
      <a:accent5>
        <a:srgbClr val="C4D3EB"/>
      </a:accent5>
      <a:accent6>
        <a:srgbClr val="E75E03"/>
      </a:accent6>
      <a:hlink>
        <a:srgbClr val="221CD4"/>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