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576263-BE57-4AFF-ACDD-BF3905D84B8B}">
  <a:tblStyle styleId="{92576263-BE57-4AFF-ACDD-BF3905D84B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10ea4b169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10ea4b16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 and Welcome back</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058c8304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058c8304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Then there is the Row data which actually contains the data stored in the rows which are part of this Stripe. And both, the Index and the Row data, are stored in columnar format so it enables efficient querying. </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058c8304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058c8304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Then we finally have the Stripe footer that contains metadata about the stripe.</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8a400e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c8a400e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Now besides the ORC file format, we also have the Parquet format which…</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None/>
            </a:pPr>
            <a:r>
              <a:rPr lang="en" sz="1500">
                <a:solidFill>
                  <a:schemeClr val="dk1"/>
                </a:solidFill>
              </a:rPr>
              <a:t>Is also a columnar format and…</a:t>
            </a:r>
            <a:endParaRPr sz="1500">
              <a:solidFill>
                <a:schemeClr val="dk1"/>
              </a:solidFill>
            </a:endParaRPr>
          </a:p>
          <a:p>
            <a:pPr indent="0" lvl="0" marL="0" rtl="0" algn="l">
              <a:spcBef>
                <a:spcPts val="0"/>
              </a:spcBef>
              <a:spcAft>
                <a:spcPts val="0"/>
              </a:spcAft>
              <a:buNone/>
            </a:pPr>
            <a:r>
              <a:rPr lang="en" sz="1500">
                <a:solidFill>
                  <a:schemeClr val="dk1"/>
                </a:solidFill>
              </a:rPr>
              <a:t>&lt;&lt;click&gt;&gt;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Stores data in a compressed format. When comparing ORC and Parquet formats, there isn’t much difference between the two and you will find these two being used commonly in the industry.</a:t>
            </a:r>
            <a:endParaRPr sz="15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c8a400e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c8a400e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However, the SequenceFile format is a bit different. </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It also contains data in binary format, albeit in a key-value pair manner…</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solidFill>
                  <a:schemeClr val="dk1"/>
                </a:solidFill>
              </a:rPr>
              <a:t>and stores it in a compressed format, however…</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&lt;&lt;click&gt;&gt;</a:t>
            </a:r>
            <a:endParaRPr sz="1500"/>
          </a:p>
          <a:p>
            <a:pPr indent="0" lvl="0" marL="0" rtl="0" algn="l">
              <a:spcBef>
                <a:spcPts val="0"/>
              </a:spcBef>
              <a:spcAft>
                <a:spcPts val="0"/>
              </a:spcAft>
              <a:buNone/>
            </a:pPr>
            <a:r>
              <a:rPr lang="en" sz="1500"/>
              <a:t>this file format stores data in row-level format unlike the ORC file format. So here, the entire data for a row is stored together and so it is more suitable for row-level querying.</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2aa732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02aa732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is it with respect to the file formats in hive.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d1bfdded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d1bfdded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far we have </a:t>
            </a:r>
            <a:r>
              <a:rPr lang="en" sz="1500"/>
              <a:t>stored data in Hive tables in simple text format. Such a format is very useful for viewing or editing the files manually. But since we are dealing with large sets of data in Hive, this probably is not the most efficient format to store the data because…</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1058c830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1058c830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need better disk utilization and…</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better input output performance.</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0db918a3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0db918a3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Hive supports various file formats like ORC, sequence file, Parquet, etc.</a:t>
            </a:r>
            <a:endParaRPr sz="1500"/>
          </a:p>
          <a:p>
            <a:pPr indent="0" lvl="0" marL="0" rtl="0" algn="l">
              <a:spcBef>
                <a:spcPts val="0"/>
              </a:spcBef>
              <a:spcAft>
                <a:spcPts val="0"/>
              </a:spcAft>
              <a:buNone/>
            </a:pPr>
            <a:r>
              <a:rPr lang="en" sz="1500"/>
              <a:t>But probably the most </a:t>
            </a:r>
            <a:r>
              <a:rPr lang="en" sz="1500"/>
              <a:t>popular</a:t>
            </a:r>
            <a:r>
              <a:rPr lang="en" sz="1500"/>
              <a:t> one is…</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ORC. So let’s look at what’s so </a:t>
            </a:r>
            <a:r>
              <a:rPr lang="en" sz="1500"/>
              <a:t>special</a:t>
            </a:r>
            <a:r>
              <a:rPr lang="en" sz="1500"/>
              <a:t> </a:t>
            </a:r>
            <a:r>
              <a:rPr lang="en" sz="1500"/>
              <a:t>about the ORC file format.</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db918a3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db918a3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ORC or Optimised Row Columnar is a…</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binary format of storing data. </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It stores data in a compressed columnar format which makes it </a:t>
            </a:r>
            <a:r>
              <a:rPr lang="en" sz="1500"/>
              <a:t>suitable</a:t>
            </a:r>
            <a:r>
              <a:rPr lang="en" sz="1500"/>
              <a:t> for querying regularly on the columns rather than on the rows. Let me show you what is meant by columnar format.</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db918a3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db918a3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Say we have this sample table in Hive and we want to store it in ORC format in Hive.</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db918a3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db918a3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So Hive…</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will actually store all the data from a particular column together in the disk. </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Similarly it will do that for all the columns in the table. An ORC file structure is a little more complex than this.</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db918a3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db918a3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ORC contains groups of row data which are called Stripes. By default they are of 250 MB each. But you can change that as per requirement.</a:t>
            </a:r>
            <a:endParaRPr sz="1500"/>
          </a:p>
          <a:p>
            <a:pPr indent="0" lvl="0" marL="0" rtl="0" algn="l">
              <a:spcBef>
                <a:spcPts val="0"/>
              </a:spcBef>
              <a:spcAft>
                <a:spcPts val="0"/>
              </a:spcAft>
              <a:buNone/>
            </a:pPr>
            <a:r>
              <a:rPr lang="en" sz="1500"/>
              <a:t>Now, each stripe has…</a:t>
            </a:r>
            <a:endParaRPr sz="1500"/>
          </a:p>
          <a:p>
            <a:pPr indent="0" lvl="0" marL="0" rtl="0" algn="l">
              <a:spcBef>
                <a:spcPts val="0"/>
              </a:spcBef>
              <a:spcAft>
                <a:spcPts val="0"/>
              </a:spcAft>
              <a:buNone/>
            </a:pPr>
            <a:r>
              <a:rPr lang="en" sz="1500"/>
              <a:t>&lt;&lt;click&gt;&gt;</a:t>
            </a:r>
            <a:endParaRPr sz="1500"/>
          </a:p>
          <a:p>
            <a:pPr indent="0" lvl="0" marL="0" rtl="0" algn="l">
              <a:spcBef>
                <a:spcPts val="0"/>
              </a:spcBef>
              <a:spcAft>
                <a:spcPts val="0"/>
              </a:spcAft>
              <a:buNone/>
            </a:pPr>
            <a:r>
              <a:rPr lang="en" sz="1500"/>
              <a:t>Index data</a:t>
            </a:r>
            <a:endParaRPr sz="1500"/>
          </a:p>
          <a:p>
            <a:pPr indent="0" lvl="0" marL="0" rtl="0" algn="l">
              <a:spcBef>
                <a:spcPts val="0"/>
              </a:spcBef>
              <a:spcAft>
                <a:spcPts val="0"/>
              </a:spcAft>
              <a:buClr>
                <a:schemeClr val="dk1"/>
              </a:buClr>
              <a:buSzPts val="1100"/>
              <a:buFont typeface="Arial"/>
              <a:buNone/>
            </a:pPr>
            <a:r>
              <a:rPr lang="en" sz="1500">
                <a:solidFill>
                  <a:schemeClr val="dk1"/>
                </a:solidFill>
              </a:rPr>
              <a:t>&lt;&lt;click&gt;&gt;</a:t>
            </a:r>
            <a:endParaRPr sz="1500"/>
          </a:p>
          <a:p>
            <a:pPr indent="0" lvl="0" marL="0" rtl="0" algn="l">
              <a:spcBef>
                <a:spcPts val="0"/>
              </a:spcBef>
              <a:spcAft>
                <a:spcPts val="0"/>
              </a:spcAft>
              <a:buNone/>
            </a:pPr>
            <a:r>
              <a:rPr lang="en" sz="1500"/>
              <a:t>Row data</a:t>
            </a:r>
            <a:endParaRPr sz="1500"/>
          </a:p>
          <a:p>
            <a:pPr indent="0" lvl="0" marL="0" rtl="0" algn="l">
              <a:spcBef>
                <a:spcPts val="0"/>
              </a:spcBef>
              <a:spcAft>
                <a:spcPts val="0"/>
              </a:spcAft>
              <a:buClr>
                <a:schemeClr val="dk1"/>
              </a:buClr>
              <a:buSzPts val="1100"/>
              <a:buFont typeface="Arial"/>
              <a:buNone/>
            </a:pPr>
            <a:r>
              <a:rPr lang="en" sz="1500">
                <a:solidFill>
                  <a:schemeClr val="dk1"/>
                </a:solidFill>
              </a:rPr>
              <a:t>&lt;&lt;click&gt;&gt;</a:t>
            </a:r>
            <a:endParaRPr sz="1500"/>
          </a:p>
          <a:p>
            <a:pPr indent="0" lvl="0" marL="0" rtl="0" algn="l">
              <a:spcBef>
                <a:spcPts val="0"/>
              </a:spcBef>
              <a:spcAft>
                <a:spcPts val="0"/>
              </a:spcAft>
              <a:buNone/>
            </a:pPr>
            <a:r>
              <a:rPr lang="en" sz="1500"/>
              <a:t>And Stripe Footer</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058c8304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058c8304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Index data contains the minimum and maximum values for each column as well as the offset for the row data. So it knows where the row data is located within each column. This is very helpful as it allows Hive to entirely skip stripes of rows if certain data isn’t present there.</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FFFFFF"/>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 name="Shape 10"/>
        <p:cNvGrpSpPr/>
        <p:nvPr/>
      </p:nvGrpSpPr>
      <p:grpSpPr>
        <a:xfrm>
          <a:off x="0" y="0"/>
          <a:ext cx="0" cy="0"/>
          <a:chOff x="0" y="0"/>
          <a:chExt cx="0" cy="0"/>
        </a:xfrm>
      </p:grpSpPr>
      <p:sp>
        <p:nvSpPr>
          <p:cNvPr id="11" name="Google Shape;11;p3"/>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2" name="Google Shape;12;p3"/>
          <p:cNvSpPr txBox="1"/>
          <p:nvPr>
            <p:ph idx="1" type="body"/>
          </p:nvPr>
        </p:nvSpPr>
        <p:spPr>
          <a:xfrm>
            <a:off x="152402" y="524011"/>
            <a:ext cx="8818500" cy="161700"/>
          </a:xfrm>
          <a:prstGeom prst="rect">
            <a:avLst/>
          </a:prstGeom>
          <a:noFill/>
          <a:ln>
            <a:noFill/>
          </a:ln>
        </p:spPr>
        <p:txBody>
          <a:bodyPr anchorCtr="0" anchor="t" bIns="0" lIns="0" spcFirstLastPara="1" rIns="0" wrap="square" tIns="0">
            <a:noAutofit/>
          </a:bodyPr>
          <a:lstStyle>
            <a:lvl1pPr indent="-228600" lvl="0" marL="457200" rtl="0" algn="l">
              <a:spcBef>
                <a:spcPts val="400"/>
              </a:spcBef>
              <a:spcAft>
                <a:spcPts val="0"/>
              </a:spcAft>
              <a:buSzPts val="1400"/>
              <a:buNone/>
              <a:defRPr i="1" sz="1200">
                <a:solidFill>
                  <a:srgbClr val="3F3F3F"/>
                </a:solidFill>
                <a:latin typeface="Calibri"/>
                <a:ea typeface="Calibri"/>
                <a:cs typeface="Calibri"/>
                <a:sym typeface="Calibri"/>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4"/>
          <p:cNvSpPr txBox="1"/>
          <p:nvPr>
            <p:ph type="title"/>
          </p:nvPr>
        </p:nvSpPr>
        <p:spPr>
          <a:xfrm>
            <a:off x="152402" y="232151"/>
            <a:ext cx="7348800" cy="1869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16" name="Shape 16"/>
        <p:cNvGrpSpPr/>
        <p:nvPr/>
      </p:nvGrpSpPr>
      <p:grpSpPr>
        <a:xfrm>
          <a:off x="0" y="0"/>
          <a:ext cx="0" cy="0"/>
          <a:chOff x="0" y="0"/>
          <a:chExt cx="0" cy="0"/>
        </a:xfrm>
      </p:grpSpPr>
      <p:sp>
        <p:nvSpPr>
          <p:cNvPr id="17" name="Google Shape;17;p6"/>
          <p:cNvSpPr txBox="1"/>
          <p:nvPr>
            <p:ph idx="12" type="sldNum"/>
          </p:nvPr>
        </p:nvSpPr>
        <p:spPr>
          <a:xfrm>
            <a:off x="8459915"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8" name="Google Shape;18;p6"/>
          <p:cNvGrpSpPr/>
          <p:nvPr/>
        </p:nvGrpSpPr>
        <p:grpSpPr>
          <a:xfrm>
            <a:off x="266702" y="3638550"/>
            <a:ext cx="7038642" cy="0"/>
            <a:chOff x="241" y="512"/>
            <a:chExt cx="5591" cy="0"/>
          </a:xfrm>
        </p:grpSpPr>
        <p:sp>
          <p:nvSpPr>
            <p:cNvPr id="19" name="Google Shape;19;p6"/>
            <p:cNvSpPr/>
            <p:nvPr/>
          </p:nvSpPr>
          <p:spPr>
            <a:xfrm>
              <a:off x="241" y="512"/>
              <a:ext cx="3900" cy="0"/>
            </a:xfrm>
            <a:prstGeom prst="rect">
              <a:avLst/>
            </a:prstGeom>
            <a:solidFill>
              <a:srgbClr val="143C8D"/>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sp>
          <p:nvSpPr>
            <p:cNvPr id="20" name="Google Shape;20;p6"/>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b="1" i="0" sz="1200" u="none" cap="none" strike="noStrike">
                <a:solidFill>
                  <a:srgbClr val="FFFFFF"/>
                </a:solidFill>
                <a:latin typeface="Calibri"/>
                <a:ea typeface="Calibri"/>
                <a:cs typeface="Calibri"/>
                <a:sym typeface="Calibri"/>
              </a:endParaRPr>
            </a:p>
          </p:txBody>
        </p:sp>
      </p:grpSp>
      <p:sp>
        <p:nvSpPr>
          <p:cNvPr id="21" name="Google Shape;21;p6"/>
          <p:cNvSpPr txBox="1"/>
          <p:nvPr/>
        </p:nvSpPr>
        <p:spPr>
          <a:xfrm>
            <a:off x="209815" y="3303588"/>
            <a:ext cx="6452700" cy="332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2400">
              <a:solidFill>
                <a:srgbClr val="002060"/>
              </a:solidFill>
              <a:latin typeface="Calibri"/>
              <a:ea typeface="Calibri"/>
              <a:cs typeface="Calibri"/>
              <a:sym typeface="Calibri"/>
            </a:endParaRPr>
          </a:p>
        </p:txBody>
      </p:sp>
      <p:sp>
        <p:nvSpPr>
          <p:cNvPr id="22" name="Google Shape;22;p6"/>
          <p:cNvSpPr txBox="1"/>
          <p:nvPr/>
        </p:nvSpPr>
        <p:spPr>
          <a:xfrm>
            <a:off x="209815" y="3733800"/>
            <a:ext cx="6452700" cy="288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i="1" sz="2100">
              <a:solidFill>
                <a:srgbClr val="00206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_2">
    <p:bg>
      <p:bgPr>
        <a:solidFill>
          <a:srgbClr val="FFFFFF"/>
        </a:solidFill>
      </p:bgPr>
    </p:bg>
    <p:spTree>
      <p:nvGrpSpPr>
        <p:cNvPr id="26" name="Shape 26"/>
        <p:cNvGrpSpPr/>
        <p:nvPr/>
      </p:nvGrpSpPr>
      <p:grpSpPr>
        <a:xfrm>
          <a:off x="0" y="0"/>
          <a:ext cx="0" cy="0"/>
          <a:chOff x="0" y="0"/>
          <a:chExt cx="0" cy="0"/>
        </a:xfrm>
      </p:grpSpPr>
      <p:grpSp>
        <p:nvGrpSpPr>
          <p:cNvPr id="27" name="Google Shape;27;p8"/>
          <p:cNvGrpSpPr/>
          <p:nvPr/>
        </p:nvGrpSpPr>
        <p:grpSpPr>
          <a:xfrm>
            <a:off x="246186" y="2728913"/>
            <a:ext cx="6497208" cy="0"/>
            <a:chOff x="241" y="512"/>
            <a:chExt cx="5591" cy="0"/>
          </a:xfrm>
        </p:grpSpPr>
        <p:sp>
          <p:nvSpPr>
            <p:cNvPr id="28" name="Google Shape;28;p8"/>
            <p:cNvSpPr/>
            <p:nvPr/>
          </p:nvSpPr>
          <p:spPr>
            <a:xfrm>
              <a:off x="241" y="512"/>
              <a:ext cx="3900" cy="0"/>
            </a:xfrm>
            <a:prstGeom prst="rect">
              <a:avLst/>
            </a:prstGeom>
            <a:solidFill>
              <a:srgbClr val="143C8D"/>
            </a:soli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sp>
          <p:nvSpPr>
            <p:cNvPr id="29" name="Google Shape;29;p8"/>
            <p:cNvSpPr/>
            <p:nvPr/>
          </p:nvSpPr>
          <p:spPr>
            <a:xfrm>
              <a:off x="4032" y="512"/>
              <a:ext cx="1800" cy="0"/>
            </a:xfrm>
            <a:prstGeom prst="rect">
              <a:avLst/>
            </a:prstGeom>
            <a:gradFill>
              <a:gsLst>
                <a:gs pos="0">
                  <a:srgbClr val="2A4590"/>
                </a:gs>
                <a:gs pos="100000">
                  <a:srgbClr val="143C8D">
                    <a:alpha val="0"/>
                  </a:srgbClr>
                </a:gs>
              </a:gsLst>
              <a:lin ang="0" scaled="0"/>
            </a:gradFill>
            <a:ln>
              <a:noFill/>
            </a:ln>
          </p:spPr>
          <p:txBody>
            <a:bodyPr anchorCtr="0" anchor="ctr" bIns="39550" lIns="39550" spcFirstLastPara="1" rIns="39550" wrap="square" tIns="39550">
              <a:noAutofit/>
            </a:bodyPr>
            <a:lstStyle/>
            <a:p>
              <a:pPr indent="0" lvl="0" marL="0" marR="0" rtl="0" algn="ctr">
                <a:spcBef>
                  <a:spcPts val="0"/>
                </a:spcBef>
                <a:spcAft>
                  <a:spcPts val="0"/>
                </a:spcAft>
                <a:buNone/>
              </a:pPr>
              <a:r>
                <a:t/>
              </a:r>
              <a:endParaRPr b="1" i="0" sz="1000" u="none" cap="none" strike="noStrike">
                <a:solidFill>
                  <a:schemeClr val="lt1"/>
                </a:solidFill>
                <a:latin typeface="Calibri"/>
                <a:ea typeface="Calibri"/>
                <a:cs typeface="Calibri"/>
                <a:sym typeface="Calibri"/>
              </a:endParaRPr>
            </a:p>
          </p:txBody>
        </p:sp>
      </p:grpSp>
      <p:pic>
        <p:nvPicPr>
          <p:cNvPr id="30" name="Google Shape;30;p8"/>
          <p:cNvPicPr preferRelativeResize="0"/>
          <p:nvPr/>
        </p:nvPicPr>
        <p:blipFill>
          <a:blip r:embed="rId2">
            <a:alphaModFix/>
          </a:blip>
          <a:stretch>
            <a:fillRect/>
          </a:stretch>
        </p:blipFill>
        <p:spPr>
          <a:xfrm>
            <a:off x="6522075" y="4399025"/>
            <a:ext cx="1666700" cy="5240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9280" l="0" r="0" t="0"/>
          <a:stretch/>
        </p:blipFill>
        <p:spPr>
          <a:xfrm>
            <a:off x="7477300" y="4668100"/>
            <a:ext cx="1666700" cy="475400"/>
          </a:xfrm>
          <a:prstGeom prst="rect">
            <a:avLst/>
          </a:prstGeom>
          <a:noFill/>
          <a:ln>
            <a:noFill/>
          </a:ln>
        </p:spPr>
      </p:pic>
      <p:sp>
        <p:nvSpPr>
          <p:cNvPr id="7" name="Google Shape;7;p1"/>
          <p:cNvSpPr txBox="1"/>
          <p:nvPr/>
        </p:nvSpPr>
        <p:spPr>
          <a:xfrm>
            <a:off x="1512" y="239383"/>
            <a:ext cx="7578300" cy="189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t/>
            </a:r>
            <a:endParaRPr b="1" sz="1800">
              <a:solidFill>
                <a:srgbClr val="002060"/>
              </a:solidFill>
              <a:latin typeface="Calibri"/>
              <a:ea typeface="Calibri"/>
              <a:cs typeface="Calibri"/>
              <a:sym typeface="Calibri"/>
            </a:endParaRPr>
          </a:p>
        </p:txBody>
      </p:sp>
      <p:pic>
        <p:nvPicPr>
          <p:cNvPr id="8" name="Google Shape;8;p1"/>
          <p:cNvPicPr preferRelativeResize="0"/>
          <p:nvPr/>
        </p:nvPicPr>
        <p:blipFill>
          <a:blip r:embed="rId2">
            <a:alphaModFix/>
          </a:blip>
          <a:stretch>
            <a:fillRect/>
          </a:stretch>
        </p:blipFill>
        <p:spPr>
          <a:xfrm>
            <a:off x="152400" y="581383"/>
            <a:ext cx="6994342" cy="393431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9"/>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File Formats in Hive</a:t>
            </a:r>
            <a:endParaRPr sz="25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pic>
        <p:nvPicPr>
          <p:cNvPr id="102" name="Google Shape;102;p18"/>
          <p:cNvPicPr preferRelativeResize="0"/>
          <p:nvPr/>
        </p:nvPicPr>
        <p:blipFill>
          <a:blip r:embed="rId3">
            <a:alphaModFix/>
          </a:blip>
          <a:stretch>
            <a:fillRect/>
          </a:stretch>
        </p:blipFill>
        <p:spPr>
          <a:xfrm>
            <a:off x="2452802" y="1107125"/>
            <a:ext cx="4238400" cy="3736250"/>
          </a:xfrm>
          <a:prstGeom prst="rect">
            <a:avLst/>
          </a:prstGeom>
          <a:noFill/>
          <a:ln>
            <a:noFill/>
          </a:ln>
        </p:spPr>
      </p:pic>
      <p:sp>
        <p:nvSpPr>
          <p:cNvPr id="103" name="Google Shape;103;p18"/>
          <p:cNvSpPr/>
          <p:nvPr/>
        </p:nvSpPr>
        <p:spPr>
          <a:xfrm flipH="1">
            <a:off x="4356950" y="1705625"/>
            <a:ext cx="911400" cy="4368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2452802" y="1107125"/>
            <a:ext cx="4238400" cy="3736250"/>
          </a:xfrm>
          <a:prstGeom prst="rect">
            <a:avLst/>
          </a:prstGeom>
          <a:noFill/>
          <a:ln>
            <a:noFill/>
          </a:ln>
        </p:spPr>
      </p:pic>
      <p:sp>
        <p:nvSpPr>
          <p:cNvPr id="110" name="Google Shape;110;p19"/>
          <p:cNvSpPr/>
          <p:nvPr/>
        </p:nvSpPr>
        <p:spPr>
          <a:xfrm flipH="1">
            <a:off x="4356950" y="2239025"/>
            <a:ext cx="911400" cy="4368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Parquet</a:t>
            </a:r>
            <a:r>
              <a:rPr lang="en" sz="2500">
                <a:solidFill>
                  <a:srgbClr val="FF0000"/>
                </a:solidFill>
                <a:latin typeface="Roboto"/>
                <a:ea typeface="Roboto"/>
                <a:cs typeface="Roboto"/>
                <a:sym typeface="Roboto"/>
              </a:rPr>
              <a:t> File Format</a:t>
            </a:r>
            <a:endParaRPr sz="2800">
              <a:solidFill>
                <a:srgbClr val="FF0000"/>
              </a:solidFill>
              <a:latin typeface="Roboto"/>
              <a:ea typeface="Roboto"/>
              <a:cs typeface="Roboto"/>
              <a:sym typeface="Roboto"/>
            </a:endParaRPr>
          </a:p>
        </p:txBody>
      </p:sp>
      <p:sp>
        <p:nvSpPr>
          <p:cNvPr id="116" name="Google Shape;116;p20"/>
          <p:cNvSpPr txBox="1"/>
          <p:nvPr/>
        </p:nvSpPr>
        <p:spPr>
          <a:xfrm>
            <a:off x="566250" y="1215100"/>
            <a:ext cx="53559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Columnar storage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Compressed format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SequenceFile Format</a:t>
            </a:r>
            <a:endParaRPr sz="2800">
              <a:solidFill>
                <a:srgbClr val="FF0000"/>
              </a:solidFill>
              <a:latin typeface="Roboto"/>
              <a:ea typeface="Roboto"/>
              <a:cs typeface="Roboto"/>
              <a:sym typeface="Roboto"/>
            </a:endParaRPr>
          </a:p>
        </p:txBody>
      </p:sp>
      <p:sp>
        <p:nvSpPr>
          <p:cNvPr id="122" name="Google Shape;122;p21"/>
          <p:cNvSpPr txBox="1"/>
          <p:nvPr/>
        </p:nvSpPr>
        <p:spPr>
          <a:xfrm>
            <a:off x="566250" y="1215100"/>
            <a:ext cx="5355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Binary key-value pairs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Compressed format</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Row level storage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500">
                <a:solidFill>
                  <a:srgbClr val="FF0000"/>
                </a:solidFill>
                <a:latin typeface="Roboto"/>
                <a:ea typeface="Roboto"/>
                <a:cs typeface="Roboto"/>
                <a:sym typeface="Roboto"/>
              </a:rPr>
              <a:t>Thank You!</a:t>
            </a:r>
            <a:endParaRPr sz="2500">
              <a:solidFill>
                <a:srgbClr val="FF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File Formats in Hive</a:t>
            </a:r>
            <a:endParaRPr sz="2800">
              <a:solidFill>
                <a:srgbClr val="FF0000"/>
              </a:solidFill>
              <a:latin typeface="Roboto"/>
              <a:ea typeface="Roboto"/>
              <a:cs typeface="Roboto"/>
              <a:sym typeface="Roboto"/>
            </a:endParaRPr>
          </a:p>
        </p:txBody>
      </p:sp>
      <p:pic>
        <p:nvPicPr>
          <p:cNvPr id="41" name="Google Shape;41;p10"/>
          <p:cNvPicPr preferRelativeResize="0"/>
          <p:nvPr/>
        </p:nvPicPr>
        <p:blipFill rotWithShape="1">
          <a:blip r:embed="rId3">
            <a:alphaModFix/>
          </a:blip>
          <a:srcRect b="0" l="990" r="0" t="0"/>
          <a:stretch/>
        </p:blipFill>
        <p:spPr>
          <a:xfrm>
            <a:off x="1563488" y="1528750"/>
            <a:ext cx="6017024" cy="208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File Formats in Hive</a:t>
            </a:r>
            <a:endParaRPr sz="2800">
              <a:solidFill>
                <a:srgbClr val="FF0000"/>
              </a:solidFill>
              <a:latin typeface="Roboto"/>
              <a:ea typeface="Roboto"/>
              <a:cs typeface="Roboto"/>
              <a:sym typeface="Roboto"/>
            </a:endParaRPr>
          </a:p>
        </p:txBody>
      </p:sp>
      <p:pic>
        <p:nvPicPr>
          <p:cNvPr id="47" name="Google Shape;47;p11"/>
          <p:cNvPicPr preferRelativeResize="0"/>
          <p:nvPr/>
        </p:nvPicPr>
        <p:blipFill rotWithShape="1">
          <a:blip r:embed="rId3">
            <a:alphaModFix amt="20000"/>
          </a:blip>
          <a:srcRect b="0" l="990" r="0" t="0"/>
          <a:stretch/>
        </p:blipFill>
        <p:spPr>
          <a:xfrm>
            <a:off x="1563488" y="1528750"/>
            <a:ext cx="6017024" cy="2085975"/>
          </a:xfrm>
          <a:prstGeom prst="rect">
            <a:avLst/>
          </a:prstGeom>
          <a:noFill/>
          <a:ln>
            <a:noFill/>
          </a:ln>
          <a:effectLst>
            <a:outerShdw blurRad="57150" rotWithShape="0" algn="bl" dir="5400000" dist="19050">
              <a:srgbClr val="000000">
                <a:alpha val="50000"/>
              </a:srgbClr>
            </a:outerShdw>
          </a:effectLst>
        </p:spPr>
      </p:pic>
      <p:sp>
        <p:nvSpPr>
          <p:cNvPr id="48" name="Google Shape;48;p11"/>
          <p:cNvSpPr/>
          <p:nvPr/>
        </p:nvSpPr>
        <p:spPr>
          <a:xfrm>
            <a:off x="311700" y="2571750"/>
            <a:ext cx="2019600" cy="974100"/>
          </a:xfrm>
          <a:prstGeom prst="cloudCallout">
            <a:avLst>
              <a:gd fmla="val -36346" name="adj1"/>
              <a:gd fmla="val 85356" name="adj2"/>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Disk Utilization</a:t>
            </a:r>
            <a:endParaRPr>
              <a:latin typeface="Roboto"/>
              <a:ea typeface="Roboto"/>
              <a:cs typeface="Roboto"/>
              <a:sym typeface="Roboto"/>
            </a:endParaRPr>
          </a:p>
        </p:txBody>
      </p:sp>
      <p:pic>
        <p:nvPicPr>
          <p:cNvPr id="49" name="Google Shape;49;p11"/>
          <p:cNvPicPr preferRelativeResize="0"/>
          <p:nvPr/>
        </p:nvPicPr>
        <p:blipFill>
          <a:blip r:embed="rId4">
            <a:alphaModFix/>
          </a:blip>
          <a:stretch>
            <a:fillRect/>
          </a:stretch>
        </p:blipFill>
        <p:spPr>
          <a:xfrm>
            <a:off x="208350" y="4100675"/>
            <a:ext cx="816600" cy="816600"/>
          </a:xfrm>
          <a:prstGeom prst="rect">
            <a:avLst/>
          </a:prstGeom>
          <a:noFill/>
          <a:ln>
            <a:noFill/>
          </a:ln>
        </p:spPr>
      </p:pic>
      <p:sp>
        <p:nvSpPr>
          <p:cNvPr id="50" name="Google Shape;50;p11"/>
          <p:cNvSpPr/>
          <p:nvPr/>
        </p:nvSpPr>
        <p:spPr>
          <a:xfrm>
            <a:off x="1795650" y="3614725"/>
            <a:ext cx="2019600" cy="974100"/>
          </a:xfrm>
          <a:prstGeom prst="cloudCallout">
            <a:avLst>
              <a:gd fmla="val -80090" name="adj1"/>
              <a:gd fmla="val 26825" name="adj2"/>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I/O Performance</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
                                        </p:tgtEl>
                                        <p:attrNameLst>
                                          <p:attrName>style.visibility</p:attrName>
                                        </p:attrNameLst>
                                      </p:cBhvr>
                                      <p:to>
                                        <p:strVal val="visible"/>
                                      </p:to>
                                    </p:set>
                                    <p:animEffect filter="fade" transition="in">
                                      <p:cBhvr>
                                        <p:cTn dur="100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File Formats in Hive</a:t>
            </a:r>
            <a:endParaRPr sz="2800">
              <a:solidFill>
                <a:srgbClr val="FF0000"/>
              </a:solidFill>
              <a:latin typeface="Roboto"/>
              <a:ea typeface="Roboto"/>
              <a:cs typeface="Roboto"/>
              <a:sym typeface="Roboto"/>
            </a:endParaRPr>
          </a:p>
        </p:txBody>
      </p:sp>
      <p:sp>
        <p:nvSpPr>
          <p:cNvPr id="56" name="Google Shape;56;p12"/>
          <p:cNvSpPr txBox="1"/>
          <p:nvPr/>
        </p:nvSpPr>
        <p:spPr>
          <a:xfrm>
            <a:off x="566250" y="1215100"/>
            <a:ext cx="5355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ORC</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SequenceFile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Parquet</a:t>
            </a:r>
            <a:endParaRPr>
              <a:latin typeface="Roboto"/>
              <a:ea typeface="Roboto"/>
              <a:cs typeface="Roboto"/>
              <a:sym typeface="Roboto"/>
            </a:endParaRPr>
          </a:p>
        </p:txBody>
      </p:sp>
      <p:sp>
        <p:nvSpPr>
          <p:cNvPr id="57" name="Google Shape;57;p12"/>
          <p:cNvSpPr/>
          <p:nvPr/>
        </p:nvSpPr>
        <p:spPr>
          <a:xfrm>
            <a:off x="582925" y="1188725"/>
            <a:ext cx="1977300" cy="4344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sp>
        <p:nvSpPr>
          <p:cNvPr id="63" name="Google Shape;63;p13"/>
          <p:cNvSpPr txBox="1"/>
          <p:nvPr/>
        </p:nvSpPr>
        <p:spPr>
          <a:xfrm>
            <a:off x="566250" y="1215100"/>
            <a:ext cx="5355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Optimized Row Columnar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Binary format</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Compressed columnar format</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1000"/>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1000"/>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1000"/>
                                        <p:tgtEl>
                                          <p:spTgt spid="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graphicFrame>
        <p:nvGraphicFramePr>
          <p:cNvPr id="69" name="Google Shape;69;p14"/>
          <p:cNvGraphicFramePr/>
          <p:nvPr/>
        </p:nvGraphicFramePr>
        <p:xfrm>
          <a:off x="2212200" y="1812675"/>
          <a:ext cx="3000000" cy="3000000"/>
        </p:xfrm>
        <a:graphic>
          <a:graphicData uri="http://schemas.openxmlformats.org/drawingml/2006/table">
            <a:tbl>
              <a:tblPr>
                <a:noFill/>
                <a:tableStyleId>{92576263-BE57-4AFF-ACDD-BF3905D84B8B}</a:tableStyleId>
              </a:tblPr>
              <a:tblGrid>
                <a:gridCol w="1179900"/>
                <a:gridCol w="1179900"/>
                <a:gridCol w="1179900"/>
                <a:gridCol w="1179900"/>
              </a:tblGrid>
              <a:tr h="394200">
                <a:tc>
                  <a:txBody>
                    <a:bodyPr/>
                    <a:lstStyle/>
                    <a:p>
                      <a:pPr indent="0" lvl="0" marL="0" rtl="0" algn="ctr">
                        <a:spcBef>
                          <a:spcPts val="0"/>
                        </a:spcBef>
                        <a:spcAft>
                          <a:spcPts val="0"/>
                        </a:spcAft>
                        <a:buNone/>
                      </a:pPr>
                      <a:r>
                        <a:rPr lang="en" sz="1200">
                          <a:latin typeface="Roboto"/>
                          <a:ea typeface="Roboto"/>
                          <a:cs typeface="Roboto"/>
                          <a:sym typeface="Roboto"/>
                        </a:rPr>
                        <a:t>Id</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200">
                          <a:latin typeface="Roboto"/>
                          <a:ea typeface="Roboto"/>
                          <a:cs typeface="Roboto"/>
                          <a:sym typeface="Roboto"/>
                        </a:rPr>
                        <a:t>Name</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200">
                          <a:latin typeface="Roboto"/>
                          <a:ea typeface="Roboto"/>
                          <a:cs typeface="Roboto"/>
                          <a:sym typeface="Roboto"/>
                        </a:rPr>
                        <a:t>Department</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200">
                          <a:latin typeface="Roboto"/>
                          <a:ea typeface="Roboto"/>
                          <a:cs typeface="Roboto"/>
                          <a:sym typeface="Roboto"/>
                        </a:rPr>
                        <a:t>Salary</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r>
              <a:tr h="392375">
                <a:tc>
                  <a:txBody>
                    <a:bodyPr/>
                    <a:lstStyle/>
                    <a:p>
                      <a:pPr indent="0" lvl="0" marL="0" rtl="0" algn="ctr">
                        <a:spcBef>
                          <a:spcPts val="0"/>
                        </a:spcBef>
                        <a:spcAft>
                          <a:spcPts val="0"/>
                        </a:spcAft>
                        <a:buNone/>
                      </a:pPr>
                      <a:r>
                        <a:rPr lang="en" sz="1200">
                          <a:latin typeface="Roboto"/>
                          <a:ea typeface="Roboto"/>
                          <a:cs typeface="Roboto"/>
                          <a:sym typeface="Roboto"/>
                        </a:rPr>
                        <a:t>AV003</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Jack</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Technology</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1000</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92375">
                <a:tc>
                  <a:txBody>
                    <a:bodyPr/>
                    <a:lstStyle/>
                    <a:p>
                      <a:pPr indent="0" lvl="0" marL="0" rtl="0" algn="ctr">
                        <a:spcBef>
                          <a:spcPts val="0"/>
                        </a:spcBef>
                        <a:spcAft>
                          <a:spcPts val="0"/>
                        </a:spcAft>
                        <a:buNone/>
                      </a:pPr>
                      <a:r>
                        <a:rPr lang="en" sz="1200">
                          <a:latin typeface="Roboto"/>
                          <a:ea typeface="Roboto"/>
                          <a:cs typeface="Roboto"/>
                          <a:sym typeface="Roboto"/>
                        </a:rPr>
                        <a:t>AV053</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Samantha</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Admin</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1200</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92375">
                <a:tc>
                  <a:txBody>
                    <a:bodyPr/>
                    <a:lstStyle/>
                    <a:p>
                      <a:pPr indent="0" lvl="0" marL="0" rtl="0" algn="ctr">
                        <a:spcBef>
                          <a:spcPts val="0"/>
                        </a:spcBef>
                        <a:spcAft>
                          <a:spcPts val="0"/>
                        </a:spcAft>
                        <a:buNone/>
                      </a:pPr>
                      <a:r>
                        <a:rPr lang="en" sz="1200">
                          <a:latin typeface="Roboto"/>
                          <a:ea typeface="Roboto"/>
                          <a:cs typeface="Roboto"/>
                          <a:sym typeface="Roboto"/>
                        </a:rPr>
                        <a:t>AV062</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Kim</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Operations</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900</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5"/>
          <p:cNvGraphicFramePr/>
          <p:nvPr/>
        </p:nvGraphicFramePr>
        <p:xfrm>
          <a:off x="2212200" y="1812675"/>
          <a:ext cx="3000000" cy="3000000"/>
        </p:xfrm>
        <a:graphic>
          <a:graphicData uri="http://schemas.openxmlformats.org/drawingml/2006/table">
            <a:tbl>
              <a:tblPr>
                <a:noFill/>
                <a:tableStyleId>{92576263-BE57-4AFF-ACDD-BF3905D84B8B}</a:tableStyleId>
              </a:tblPr>
              <a:tblGrid>
                <a:gridCol w="1179900"/>
                <a:gridCol w="1179900"/>
                <a:gridCol w="1179900"/>
                <a:gridCol w="1179900"/>
              </a:tblGrid>
              <a:tr h="394200">
                <a:tc>
                  <a:txBody>
                    <a:bodyPr/>
                    <a:lstStyle/>
                    <a:p>
                      <a:pPr indent="0" lvl="0" marL="0" rtl="0" algn="ctr">
                        <a:spcBef>
                          <a:spcPts val="0"/>
                        </a:spcBef>
                        <a:spcAft>
                          <a:spcPts val="0"/>
                        </a:spcAft>
                        <a:buNone/>
                      </a:pPr>
                      <a:r>
                        <a:rPr lang="en" sz="1200">
                          <a:latin typeface="Roboto"/>
                          <a:ea typeface="Roboto"/>
                          <a:cs typeface="Roboto"/>
                          <a:sym typeface="Roboto"/>
                        </a:rPr>
                        <a:t>Id</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200">
                          <a:latin typeface="Roboto"/>
                          <a:ea typeface="Roboto"/>
                          <a:cs typeface="Roboto"/>
                          <a:sym typeface="Roboto"/>
                        </a:rPr>
                        <a:t>Name</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200">
                          <a:latin typeface="Roboto"/>
                          <a:ea typeface="Roboto"/>
                          <a:cs typeface="Roboto"/>
                          <a:sym typeface="Roboto"/>
                        </a:rPr>
                        <a:t>Department</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1200">
                          <a:latin typeface="Roboto"/>
                          <a:ea typeface="Roboto"/>
                          <a:cs typeface="Roboto"/>
                          <a:sym typeface="Roboto"/>
                        </a:rPr>
                        <a:t>Salary</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r>
              <a:tr h="392375">
                <a:tc>
                  <a:txBody>
                    <a:bodyPr/>
                    <a:lstStyle/>
                    <a:p>
                      <a:pPr indent="0" lvl="0" marL="0" rtl="0" algn="ctr">
                        <a:spcBef>
                          <a:spcPts val="0"/>
                        </a:spcBef>
                        <a:spcAft>
                          <a:spcPts val="0"/>
                        </a:spcAft>
                        <a:buNone/>
                      </a:pPr>
                      <a:r>
                        <a:rPr lang="en" sz="1200">
                          <a:latin typeface="Roboto"/>
                          <a:ea typeface="Roboto"/>
                          <a:cs typeface="Roboto"/>
                          <a:sym typeface="Roboto"/>
                        </a:rPr>
                        <a:t>AV003</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Jack</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Technology</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1000</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92375">
                <a:tc>
                  <a:txBody>
                    <a:bodyPr/>
                    <a:lstStyle/>
                    <a:p>
                      <a:pPr indent="0" lvl="0" marL="0" rtl="0" algn="ctr">
                        <a:spcBef>
                          <a:spcPts val="0"/>
                        </a:spcBef>
                        <a:spcAft>
                          <a:spcPts val="0"/>
                        </a:spcAft>
                        <a:buNone/>
                      </a:pPr>
                      <a:r>
                        <a:rPr lang="en" sz="1200">
                          <a:latin typeface="Roboto"/>
                          <a:ea typeface="Roboto"/>
                          <a:cs typeface="Roboto"/>
                          <a:sym typeface="Roboto"/>
                        </a:rPr>
                        <a:t>AV053</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Samantha</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Admin</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1200</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r h="392375">
                <a:tc>
                  <a:txBody>
                    <a:bodyPr/>
                    <a:lstStyle/>
                    <a:p>
                      <a:pPr indent="0" lvl="0" marL="0" rtl="0" algn="ctr">
                        <a:spcBef>
                          <a:spcPts val="0"/>
                        </a:spcBef>
                        <a:spcAft>
                          <a:spcPts val="0"/>
                        </a:spcAft>
                        <a:buNone/>
                      </a:pPr>
                      <a:r>
                        <a:rPr lang="en" sz="1200">
                          <a:latin typeface="Roboto"/>
                          <a:ea typeface="Roboto"/>
                          <a:cs typeface="Roboto"/>
                          <a:sym typeface="Roboto"/>
                        </a:rPr>
                        <a:t>AV062</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Kim</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Operations</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en" sz="1200">
                          <a:latin typeface="Roboto"/>
                          <a:ea typeface="Roboto"/>
                          <a:cs typeface="Roboto"/>
                          <a:sym typeface="Roboto"/>
                        </a:rPr>
                        <a:t>900</a:t>
                      </a:r>
                      <a:endParaRPr sz="1200">
                        <a:latin typeface="Roboto"/>
                        <a:ea typeface="Roboto"/>
                        <a:cs typeface="Roboto"/>
                        <a:sym typeface="Roboto"/>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FE2F3"/>
                    </a:solidFill>
                  </a:tcPr>
                </a:tc>
              </a:tr>
            </a:tbl>
          </a:graphicData>
        </a:graphic>
      </p:graphicFrame>
      <p:sp>
        <p:nvSpPr>
          <p:cNvPr id="75" name="Google Shape;75;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sp>
        <p:nvSpPr>
          <p:cNvPr id="76" name="Google Shape;76;p15"/>
          <p:cNvSpPr/>
          <p:nvPr/>
        </p:nvSpPr>
        <p:spPr>
          <a:xfrm>
            <a:off x="2234275" y="1827000"/>
            <a:ext cx="1157700" cy="15714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3412186" y="1827000"/>
            <a:ext cx="1157700" cy="15714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590096" y="1827000"/>
            <a:ext cx="1157700" cy="15714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5768007" y="1827000"/>
            <a:ext cx="1157700" cy="15714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6"/>
                                        </p:tgtEl>
                                      </p:cBhvr>
                                    </p:animEffect>
                                    <p:set>
                                      <p:cBhvr>
                                        <p:cTn dur="1" fill="hold">
                                          <p:stCondLst>
                                            <p:cond delay="1000"/>
                                          </p:stCondLst>
                                        </p:cTn>
                                        <p:tgtEl>
                                          <p:spTgt spid="7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77"/>
                                        </p:tgtEl>
                                      </p:cBhvr>
                                    </p:animEffect>
                                    <p:set>
                                      <p:cBhvr>
                                        <p:cTn dur="1" fill="hold">
                                          <p:stCondLst>
                                            <p:cond delay="1000"/>
                                          </p:stCondLst>
                                        </p:cTn>
                                        <p:tgtEl>
                                          <p:spTgt spid="77"/>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1000"/>
                                        <p:tgtEl>
                                          <p:spTgt spid="78"/>
                                        </p:tgtEl>
                                      </p:cBhvr>
                                    </p:animEffect>
                                    <p:set>
                                      <p:cBhvr>
                                        <p:cTn dur="1" fill="hold">
                                          <p:stCondLst>
                                            <p:cond delay="1000"/>
                                          </p:stCondLst>
                                        </p:cTn>
                                        <p:tgtEl>
                                          <p:spTgt spid="78"/>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pic>
        <p:nvPicPr>
          <p:cNvPr id="85" name="Google Shape;85;p16"/>
          <p:cNvPicPr preferRelativeResize="0"/>
          <p:nvPr/>
        </p:nvPicPr>
        <p:blipFill>
          <a:blip r:embed="rId3">
            <a:alphaModFix/>
          </a:blip>
          <a:stretch>
            <a:fillRect/>
          </a:stretch>
        </p:blipFill>
        <p:spPr>
          <a:xfrm>
            <a:off x="2452802" y="1107125"/>
            <a:ext cx="4238400" cy="3736250"/>
          </a:xfrm>
          <a:prstGeom prst="rect">
            <a:avLst/>
          </a:prstGeom>
          <a:noFill/>
          <a:ln>
            <a:noFill/>
          </a:ln>
        </p:spPr>
      </p:pic>
      <p:sp>
        <p:nvSpPr>
          <p:cNvPr id="86" name="Google Shape;86;p16"/>
          <p:cNvSpPr/>
          <p:nvPr/>
        </p:nvSpPr>
        <p:spPr>
          <a:xfrm>
            <a:off x="599250" y="1560525"/>
            <a:ext cx="1797600" cy="7989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2957525" y="1305623"/>
            <a:ext cx="1298700" cy="24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957525" y="1547723"/>
            <a:ext cx="1298700" cy="798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2957525" y="2346598"/>
            <a:ext cx="1298700" cy="24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7"/>
                                        </p:tgtEl>
                                      </p:cBhvr>
                                    </p:animEffect>
                                    <p:set>
                                      <p:cBhvr>
                                        <p:cTn dur="1" fill="hold">
                                          <p:stCondLst>
                                            <p:cond delay="1000"/>
                                          </p:stCondLst>
                                        </p:cTn>
                                        <p:tgtEl>
                                          <p:spTgt spid="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8"/>
                                        </p:tgtEl>
                                      </p:cBhvr>
                                    </p:animEffect>
                                    <p:set>
                                      <p:cBhvr>
                                        <p:cTn dur="1" fill="hold">
                                          <p:stCondLst>
                                            <p:cond delay="1000"/>
                                          </p:stCondLst>
                                        </p:cTn>
                                        <p:tgtEl>
                                          <p:spTgt spid="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dk1"/>
              </a:buClr>
              <a:buSzPts val="1100"/>
              <a:buFont typeface="Arial"/>
              <a:buNone/>
            </a:pPr>
            <a:r>
              <a:rPr lang="en" sz="2500">
                <a:solidFill>
                  <a:srgbClr val="FF0000"/>
                </a:solidFill>
                <a:latin typeface="Roboto"/>
                <a:ea typeface="Roboto"/>
                <a:cs typeface="Roboto"/>
                <a:sym typeface="Roboto"/>
              </a:rPr>
              <a:t>ORC File Format</a:t>
            </a:r>
            <a:endParaRPr sz="2800">
              <a:solidFill>
                <a:srgbClr val="FF0000"/>
              </a:solidFill>
              <a:latin typeface="Roboto"/>
              <a:ea typeface="Roboto"/>
              <a:cs typeface="Roboto"/>
              <a:sym typeface="Roboto"/>
            </a:endParaRPr>
          </a:p>
        </p:txBody>
      </p:sp>
      <p:pic>
        <p:nvPicPr>
          <p:cNvPr id="95" name="Google Shape;95;p17"/>
          <p:cNvPicPr preferRelativeResize="0"/>
          <p:nvPr/>
        </p:nvPicPr>
        <p:blipFill>
          <a:blip r:embed="rId3">
            <a:alphaModFix/>
          </a:blip>
          <a:stretch>
            <a:fillRect/>
          </a:stretch>
        </p:blipFill>
        <p:spPr>
          <a:xfrm>
            <a:off x="2452802" y="1107125"/>
            <a:ext cx="4238400" cy="3736250"/>
          </a:xfrm>
          <a:prstGeom prst="rect">
            <a:avLst/>
          </a:prstGeom>
          <a:noFill/>
          <a:ln>
            <a:noFill/>
          </a:ln>
        </p:spPr>
      </p:pic>
      <p:sp>
        <p:nvSpPr>
          <p:cNvPr id="96" name="Google Shape;96;p17"/>
          <p:cNvSpPr/>
          <p:nvPr/>
        </p:nvSpPr>
        <p:spPr>
          <a:xfrm flipH="1">
            <a:off x="4356950" y="1248425"/>
            <a:ext cx="911400" cy="4368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pera Template">
  <a:themeElements>
    <a:clrScheme name="Opera Template 13">
      <a:dk1>
        <a:srgbClr val="000000"/>
      </a:dk1>
      <a:lt1>
        <a:srgbClr val="FFFFFF"/>
      </a:lt1>
      <a:dk2>
        <a:srgbClr val="143C8D"/>
      </a:dk2>
      <a:lt2>
        <a:srgbClr val="555555"/>
      </a:lt2>
      <a:accent1>
        <a:srgbClr val="8BAEDD"/>
      </a:accent1>
      <a:accent2>
        <a:srgbClr val="FF6804"/>
      </a:accent2>
      <a:accent3>
        <a:srgbClr val="FFFFFF"/>
      </a:accent3>
      <a:accent4>
        <a:srgbClr val="000000"/>
      </a:accent4>
      <a:accent5>
        <a:srgbClr val="C4D3EB"/>
      </a:accent5>
      <a:accent6>
        <a:srgbClr val="E75E03"/>
      </a:accent6>
      <a:hlink>
        <a:srgbClr val="221CD4"/>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