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0ea4b169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0ea4b169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9828df0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f9828df0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Serdes stands for serializer and deserializer which are used for input output purposes in Hive.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&lt;&lt;click&gt;&gt;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They simply read the row data from a file and…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&lt;&lt;click&gt;&gt;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Convert that row data to objects that are understood by Hive.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&lt;&lt;click&gt;&gt;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And there are different SerDes for different record formats. So we have one for CSV, one for JSON, etc. So let’s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see what these serdes are actually doing behind the scene.</a:t>
            </a:r>
            <a:endParaRPr sz="15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f9828df0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f9828df0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 first, let’s talk about the deserializer.</a:t>
            </a:r>
            <a:endParaRPr sz="15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f9828df0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f9828df0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First of all, the Hive’s InputFormat will read the data from HDFS in </a:t>
            </a:r>
            <a:r>
              <a:rPr lang="en" sz="1500"/>
              <a:t>whichever</a:t>
            </a:r>
            <a:r>
              <a:rPr lang="en" sz="1500"/>
              <a:t> format the data is stored that is text, orc, parquet, etc.</a:t>
            </a:r>
            <a:endParaRPr sz="15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f9828df0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f9828df0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Then this data is read by the deserializer which can identify how the fields in a row are separated. And this is then converted to an object which can be </a:t>
            </a:r>
            <a:r>
              <a:rPr lang="en" sz="1500"/>
              <a:t>understood</a:t>
            </a:r>
            <a:r>
              <a:rPr lang="en" sz="1500"/>
              <a:t> by Hive. So that is what the deserializer is doing.</a:t>
            </a:r>
            <a:endParaRPr sz="15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f9828df0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f9828df0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Now let’s say we want to perform some write operation on the data. This is where the serializer comes into the picture.</a:t>
            </a:r>
            <a:endParaRPr sz="15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f9828df0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f9828df0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So, the Hive object performs the write operation on the deserialized data. Once that is done…</a:t>
            </a:r>
            <a:endParaRPr sz="15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9828df0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9828df0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serializer then converts the Hive object to the row format in which the data is stored.</a:t>
            </a:r>
            <a:endParaRPr sz="15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f9828df0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f9828df0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is then converted by Hive’s OutputFormat to the appropriate file format and stored on HDFS.</a:t>
            </a:r>
            <a:endParaRPr sz="15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9828df0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f9828df0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 that’s in short how the SerDes work.</a:t>
            </a:r>
            <a:endParaRPr sz="15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02aa732f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02aa732f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1bfdded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1bfdded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have seen that we can store the data in Hive in different file formats like text, orc, parquet, etc.</a:t>
            </a:r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0f9828df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0f9828df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But how to read the row format from that data? That is, how does Hive know how fields in a row are separated ?</a:t>
            </a:r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db918a3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db918a3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from an earlier video where we created a table…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f9828df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f9828df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the ROW FORMAT delimited clause where we can then identify how the row data is separated.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f9828df0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f9828df0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worked fine for our simple text file data, which we have been using so far.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f9828df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f9828df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it won’t work for all files, say for example, if we are working with a CSV file or a TSV file.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f9828df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f9828df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how can we make that happen 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db918a3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db918a3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Thats where serdes come into the picture.</a:t>
            </a:r>
            <a:endParaRPr sz="15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152402" y="232151"/>
            <a:ext cx="7348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152402" y="524011"/>
            <a:ext cx="8818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i="1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l">
              <a:spcBef>
                <a:spcPts val="5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l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l">
              <a:spcBef>
                <a:spcPts val="5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l">
              <a:spcBef>
                <a:spcPts val="5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l">
              <a:spcBef>
                <a:spcPts val="50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52402" y="232151"/>
            <a:ext cx="7348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45991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6"/>
          <p:cNvGrpSpPr/>
          <p:nvPr/>
        </p:nvGrpSpPr>
        <p:grpSpPr>
          <a:xfrm>
            <a:off x="266702" y="3638550"/>
            <a:ext cx="7038642" cy="0"/>
            <a:chOff x="241" y="512"/>
            <a:chExt cx="5591" cy="0"/>
          </a:xfrm>
        </p:grpSpPr>
        <p:sp>
          <p:nvSpPr>
            <p:cNvPr id="19" name="Google Shape;19;p6"/>
            <p:cNvSpPr/>
            <p:nvPr/>
          </p:nvSpPr>
          <p:spPr>
            <a:xfrm>
              <a:off x="241" y="512"/>
              <a:ext cx="3900" cy="0"/>
            </a:xfrm>
            <a:prstGeom prst="rect">
              <a:avLst/>
            </a:prstGeom>
            <a:solidFill>
              <a:srgbClr val="143C8D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6"/>
            <p:cNvSpPr/>
            <p:nvPr/>
          </p:nvSpPr>
          <p:spPr>
            <a:xfrm>
              <a:off x="4032" y="512"/>
              <a:ext cx="1800" cy="0"/>
            </a:xfrm>
            <a:prstGeom prst="rect">
              <a:avLst/>
            </a:prstGeom>
            <a:gradFill>
              <a:gsLst>
                <a:gs pos="0">
                  <a:srgbClr val="2A4590"/>
                </a:gs>
                <a:gs pos="100000">
                  <a:srgbClr val="143C8D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6"/>
          <p:cNvSpPr txBox="1"/>
          <p:nvPr/>
        </p:nvSpPr>
        <p:spPr>
          <a:xfrm>
            <a:off x="209815" y="3303588"/>
            <a:ext cx="6452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6"/>
          <p:cNvSpPr txBox="1"/>
          <p:nvPr/>
        </p:nvSpPr>
        <p:spPr>
          <a:xfrm>
            <a:off x="209815" y="3733800"/>
            <a:ext cx="64527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_2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8"/>
          <p:cNvGrpSpPr/>
          <p:nvPr/>
        </p:nvGrpSpPr>
        <p:grpSpPr>
          <a:xfrm>
            <a:off x="246186" y="2728913"/>
            <a:ext cx="6497208" cy="0"/>
            <a:chOff x="241" y="512"/>
            <a:chExt cx="5591" cy="0"/>
          </a:xfrm>
        </p:grpSpPr>
        <p:sp>
          <p:nvSpPr>
            <p:cNvPr id="28" name="Google Shape;28;p8"/>
            <p:cNvSpPr/>
            <p:nvPr/>
          </p:nvSpPr>
          <p:spPr>
            <a:xfrm>
              <a:off x="241" y="512"/>
              <a:ext cx="3900" cy="0"/>
            </a:xfrm>
            <a:prstGeom prst="rect">
              <a:avLst/>
            </a:prstGeom>
            <a:solidFill>
              <a:srgbClr val="143C8D"/>
            </a:solidFill>
            <a:ln>
              <a:noFill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4032" y="512"/>
              <a:ext cx="1800" cy="0"/>
            </a:xfrm>
            <a:prstGeom prst="rect">
              <a:avLst/>
            </a:prstGeom>
            <a:gradFill>
              <a:gsLst>
                <a:gs pos="0">
                  <a:srgbClr val="2A4590"/>
                </a:gs>
                <a:gs pos="100000">
                  <a:srgbClr val="143C8D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9550" lIns="39550" spcFirstLastPara="1" rIns="39550" wrap="square" tIns="395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" name="Google Shape;3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2075" y="4399025"/>
            <a:ext cx="1666700" cy="5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2400" y="581383"/>
            <a:ext cx="6994342" cy="3934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9280" l="0" r="0" t="0"/>
          <a:stretch/>
        </p:blipFill>
        <p:spPr>
          <a:xfrm>
            <a:off x="7477300" y="4668100"/>
            <a:ext cx="1666700" cy="4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512" y="239383"/>
            <a:ext cx="7578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What are SerDes</a:t>
            </a:r>
            <a:endParaRPr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2852150" y="1297550"/>
            <a:ext cx="4113000" cy="151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Serializer - Deserializer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2852150" y="1297550"/>
            <a:ext cx="4113000" cy="151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Read row data in file.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Convert to objects understood by Hive.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Different SerDes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SerDes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00" y="3911925"/>
            <a:ext cx="816600" cy="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1122800" y="2936225"/>
            <a:ext cx="2019600" cy="974100"/>
          </a:xfrm>
          <a:prstGeom prst="cloudCallout">
            <a:avLst>
              <a:gd fmla="val -46078" name="adj1"/>
              <a:gd fmla="val 60875" name="adj2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SerDes !!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Deserializer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025" y="2712288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12" y="2682572"/>
            <a:ext cx="2164051" cy="5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0"/>
          <p:cNvCxnSpPr>
            <a:stCxn id="166" idx="3"/>
            <a:endCxn id="165" idx="1"/>
          </p:cNvCxnSpPr>
          <p:nvPr/>
        </p:nvCxnSpPr>
        <p:spPr>
          <a:xfrm>
            <a:off x="2350763" y="2963222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0"/>
          <p:cNvSpPr/>
          <p:nvPr/>
        </p:nvSpPr>
        <p:spPr>
          <a:xfrm>
            <a:off x="698325" y="1363100"/>
            <a:ext cx="1498800" cy="659400"/>
          </a:xfrm>
          <a:prstGeom prst="wedgeRoundRectCallout">
            <a:avLst>
              <a:gd fmla="val 73329" name="adj1"/>
              <a:gd fmla="val 16737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InputFormat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Deserializer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025" y="2712288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12" y="2682572"/>
            <a:ext cx="2164051" cy="5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914" y="2476125"/>
            <a:ext cx="1082424" cy="974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1"/>
          <p:cNvCxnSpPr>
            <a:stCxn id="175" idx="3"/>
            <a:endCxn id="174" idx="1"/>
          </p:cNvCxnSpPr>
          <p:nvPr/>
        </p:nvCxnSpPr>
        <p:spPr>
          <a:xfrm>
            <a:off x="2350763" y="2963222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>
            <a:stCxn id="174" idx="3"/>
            <a:endCxn id="176" idx="1"/>
          </p:cNvCxnSpPr>
          <p:nvPr/>
        </p:nvCxnSpPr>
        <p:spPr>
          <a:xfrm>
            <a:off x="3348900" y="2963225"/>
            <a:ext cx="620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1"/>
          <p:cNvSpPr/>
          <p:nvPr/>
        </p:nvSpPr>
        <p:spPr>
          <a:xfrm>
            <a:off x="698325" y="1363100"/>
            <a:ext cx="1498800" cy="659400"/>
          </a:xfrm>
          <a:prstGeom prst="wedgeRoundRectCallout">
            <a:avLst>
              <a:gd fmla="val 73329" name="adj1"/>
              <a:gd fmla="val 16737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InputFormat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2623475" y="1660775"/>
            <a:ext cx="1498800" cy="659400"/>
          </a:xfrm>
          <a:prstGeom prst="wedgeRoundRectCallout">
            <a:avLst>
              <a:gd fmla="val 22348" name="adj1"/>
              <a:gd fmla="val 114657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Deserializer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Deserializer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erializer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025" y="2712288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12" y="2682572"/>
            <a:ext cx="2164051" cy="5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914" y="2476125"/>
            <a:ext cx="1082424" cy="974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2"/>
          <p:cNvCxnSpPr>
            <a:stCxn id="188" idx="3"/>
            <a:endCxn id="187" idx="1"/>
          </p:cNvCxnSpPr>
          <p:nvPr/>
        </p:nvCxnSpPr>
        <p:spPr>
          <a:xfrm>
            <a:off x="2350763" y="2963222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2"/>
          <p:cNvCxnSpPr>
            <a:stCxn id="187" idx="3"/>
            <a:endCxn id="189" idx="1"/>
          </p:cNvCxnSpPr>
          <p:nvPr/>
        </p:nvCxnSpPr>
        <p:spPr>
          <a:xfrm>
            <a:off x="3348900" y="2963225"/>
            <a:ext cx="620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2"/>
          <p:cNvSpPr/>
          <p:nvPr/>
        </p:nvSpPr>
        <p:spPr>
          <a:xfrm>
            <a:off x="698325" y="1363100"/>
            <a:ext cx="1498800" cy="659400"/>
          </a:xfrm>
          <a:prstGeom prst="wedgeRoundRectCallout">
            <a:avLst>
              <a:gd fmla="val 73329" name="adj1"/>
              <a:gd fmla="val 16737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InputFormat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2623475" y="1660775"/>
            <a:ext cx="1498800" cy="659400"/>
          </a:xfrm>
          <a:prstGeom prst="wedgeRoundRectCallout">
            <a:avLst>
              <a:gd fmla="val 22348" name="adj1"/>
              <a:gd fmla="val 114657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Deserializer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025" y="2712288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12" y="2682572"/>
            <a:ext cx="2164051" cy="5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914" y="2476125"/>
            <a:ext cx="1082424" cy="974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3"/>
          <p:cNvCxnSpPr>
            <a:stCxn id="199" idx="3"/>
            <a:endCxn id="198" idx="1"/>
          </p:cNvCxnSpPr>
          <p:nvPr/>
        </p:nvCxnSpPr>
        <p:spPr>
          <a:xfrm>
            <a:off x="2350763" y="2963222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3"/>
          <p:cNvCxnSpPr>
            <a:stCxn id="198" idx="3"/>
            <a:endCxn id="200" idx="1"/>
          </p:cNvCxnSpPr>
          <p:nvPr/>
        </p:nvCxnSpPr>
        <p:spPr>
          <a:xfrm>
            <a:off x="3348900" y="2963225"/>
            <a:ext cx="620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3"/>
          <p:cNvSpPr/>
          <p:nvPr/>
        </p:nvSpPr>
        <p:spPr>
          <a:xfrm>
            <a:off x="698325" y="1363100"/>
            <a:ext cx="1498800" cy="659400"/>
          </a:xfrm>
          <a:prstGeom prst="wedgeRoundRectCallout">
            <a:avLst>
              <a:gd fmla="val 73329" name="adj1"/>
              <a:gd fmla="val 16737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InputFormat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2623475" y="1660775"/>
            <a:ext cx="1498800" cy="659400"/>
          </a:xfrm>
          <a:prstGeom prst="wedgeRoundRectCallout">
            <a:avLst>
              <a:gd fmla="val 22348" name="adj1"/>
              <a:gd fmla="val 114657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Deserializer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Serializer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025" y="2712288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12" y="2682572"/>
            <a:ext cx="2164051" cy="5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914" y="2476125"/>
            <a:ext cx="1082424" cy="974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4"/>
          <p:cNvCxnSpPr>
            <a:stCxn id="211" idx="3"/>
            <a:endCxn id="210" idx="1"/>
          </p:cNvCxnSpPr>
          <p:nvPr/>
        </p:nvCxnSpPr>
        <p:spPr>
          <a:xfrm>
            <a:off x="2350763" y="2963222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4"/>
          <p:cNvCxnSpPr>
            <a:stCxn id="210" idx="3"/>
            <a:endCxn id="212" idx="1"/>
          </p:cNvCxnSpPr>
          <p:nvPr/>
        </p:nvCxnSpPr>
        <p:spPr>
          <a:xfrm>
            <a:off x="3348900" y="2963225"/>
            <a:ext cx="620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4"/>
          <p:cNvSpPr/>
          <p:nvPr/>
        </p:nvSpPr>
        <p:spPr>
          <a:xfrm>
            <a:off x="698325" y="1363100"/>
            <a:ext cx="1498800" cy="659400"/>
          </a:xfrm>
          <a:prstGeom prst="wedgeRoundRectCallout">
            <a:avLst>
              <a:gd fmla="val 73329" name="adj1"/>
              <a:gd fmla="val 16737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InputFormat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2623475" y="1660775"/>
            <a:ext cx="1498800" cy="659400"/>
          </a:xfrm>
          <a:prstGeom prst="wedgeRoundRectCallout">
            <a:avLst>
              <a:gd fmla="val 22348" name="adj1"/>
              <a:gd fmla="val 114657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Deserializer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350" y="2712288"/>
            <a:ext cx="501875" cy="50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4"/>
          <p:cNvCxnSpPr>
            <a:endCxn id="217" idx="1"/>
          </p:cNvCxnSpPr>
          <p:nvPr/>
        </p:nvCxnSpPr>
        <p:spPr>
          <a:xfrm>
            <a:off x="5051250" y="2963225"/>
            <a:ext cx="620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4"/>
          <p:cNvSpPr/>
          <p:nvPr/>
        </p:nvSpPr>
        <p:spPr>
          <a:xfrm>
            <a:off x="4423800" y="1660775"/>
            <a:ext cx="1498800" cy="659400"/>
          </a:xfrm>
          <a:prstGeom prst="wedgeRoundRectCallout">
            <a:avLst>
              <a:gd fmla="val 22348" name="adj1"/>
              <a:gd fmla="val 114657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Serializer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Serializer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025" y="2712288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12" y="2682572"/>
            <a:ext cx="2164051" cy="5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914" y="2476125"/>
            <a:ext cx="1082424" cy="974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5"/>
          <p:cNvCxnSpPr>
            <a:stCxn id="226" idx="3"/>
            <a:endCxn id="225" idx="1"/>
          </p:cNvCxnSpPr>
          <p:nvPr/>
        </p:nvCxnSpPr>
        <p:spPr>
          <a:xfrm>
            <a:off x="2350763" y="2963222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5"/>
          <p:cNvCxnSpPr>
            <a:stCxn id="225" idx="3"/>
            <a:endCxn id="227" idx="1"/>
          </p:cNvCxnSpPr>
          <p:nvPr/>
        </p:nvCxnSpPr>
        <p:spPr>
          <a:xfrm>
            <a:off x="3348900" y="2963225"/>
            <a:ext cx="620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5"/>
          <p:cNvSpPr/>
          <p:nvPr/>
        </p:nvSpPr>
        <p:spPr>
          <a:xfrm>
            <a:off x="698325" y="1363100"/>
            <a:ext cx="1498800" cy="659400"/>
          </a:xfrm>
          <a:prstGeom prst="wedgeRoundRectCallout">
            <a:avLst>
              <a:gd fmla="val 73329" name="adj1"/>
              <a:gd fmla="val 16737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InputFormat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2623475" y="1660775"/>
            <a:ext cx="1498800" cy="659400"/>
          </a:xfrm>
          <a:prstGeom prst="wedgeRoundRectCallout">
            <a:avLst>
              <a:gd fmla="val 22348" name="adj1"/>
              <a:gd fmla="val 114657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Deserializer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350" y="2712288"/>
            <a:ext cx="501875" cy="50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5"/>
          <p:cNvCxnSpPr>
            <a:endCxn id="232" idx="1"/>
          </p:cNvCxnSpPr>
          <p:nvPr/>
        </p:nvCxnSpPr>
        <p:spPr>
          <a:xfrm>
            <a:off x="5051250" y="2963225"/>
            <a:ext cx="620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5"/>
          <p:cNvSpPr/>
          <p:nvPr/>
        </p:nvSpPr>
        <p:spPr>
          <a:xfrm>
            <a:off x="4423800" y="1660775"/>
            <a:ext cx="1498800" cy="659400"/>
          </a:xfrm>
          <a:prstGeom prst="wedgeRoundRectCallout">
            <a:avLst>
              <a:gd fmla="val 22348" name="adj1"/>
              <a:gd fmla="val 114657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Serializer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237" y="2682572"/>
            <a:ext cx="2164051" cy="5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5"/>
          <p:cNvCxnSpPr>
            <a:endCxn id="235" idx="1"/>
          </p:cNvCxnSpPr>
          <p:nvPr/>
        </p:nvCxnSpPr>
        <p:spPr>
          <a:xfrm>
            <a:off x="6173137" y="2963222"/>
            <a:ext cx="6201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5"/>
          <p:cNvSpPr/>
          <p:nvPr/>
        </p:nvSpPr>
        <p:spPr>
          <a:xfrm>
            <a:off x="6224125" y="1363100"/>
            <a:ext cx="1498800" cy="659400"/>
          </a:xfrm>
          <a:prstGeom prst="wedgeRoundRectCallout">
            <a:avLst>
              <a:gd fmla="val -39637" name="adj1"/>
              <a:gd fmla="val 161696" name="adj2"/>
              <a:gd fmla="val 0" name="adj3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Format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Serializer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SerDes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00" y="3911925"/>
            <a:ext cx="816600" cy="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/>
          <p:nvPr/>
        </p:nvSpPr>
        <p:spPr>
          <a:xfrm>
            <a:off x="1122800" y="2936225"/>
            <a:ext cx="2019600" cy="974100"/>
          </a:xfrm>
          <a:prstGeom prst="cloudCallout">
            <a:avLst>
              <a:gd fmla="val -46078" name="adj1"/>
              <a:gd fmla="val 60875" name="adj2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SerDes !!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File Formats in Hive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176" y="2084650"/>
            <a:ext cx="1082424" cy="97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224" y="2291097"/>
            <a:ext cx="2164051" cy="5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10"/>
          <p:cNvCxnSpPr>
            <a:stCxn id="41" idx="0"/>
            <a:endCxn id="42" idx="0"/>
          </p:cNvCxnSpPr>
          <p:nvPr/>
        </p:nvCxnSpPr>
        <p:spPr>
          <a:xfrm rot="5400000">
            <a:off x="4422688" y="560350"/>
            <a:ext cx="206400" cy="3255000"/>
          </a:xfrm>
          <a:prstGeom prst="curvedConnector3">
            <a:avLst>
              <a:gd fmla="val -115371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p10"/>
          <p:cNvCxnSpPr>
            <a:stCxn id="42" idx="2"/>
            <a:endCxn id="41" idx="2"/>
          </p:cNvCxnSpPr>
          <p:nvPr/>
        </p:nvCxnSpPr>
        <p:spPr>
          <a:xfrm flipH="1" rot="-5400000">
            <a:off x="4422550" y="1328097"/>
            <a:ext cx="206400" cy="3255000"/>
          </a:xfrm>
          <a:prstGeom prst="curvedConnector3">
            <a:avLst>
              <a:gd fmla="val 215397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" name="Google Shape;4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063" y="1236325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1063" y="3408450"/>
            <a:ext cx="501875" cy="5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File Formats in Hive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176" y="2084650"/>
            <a:ext cx="1082424" cy="97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224" y="2291097"/>
            <a:ext cx="2164051" cy="5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11"/>
          <p:cNvCxnSpPr>
            <a:stCxn id="52" idx="0"/>
            <a:endCxn id="53" idx="0"/>
          </p:cNvCxnSpPr>
          <p:nvPr/>
        </p:nvCxnSpPr>
        <p:spPr>
          <a:xfrm rot="5400000">
            <a:off x="4422688" y="560350"/>
            <a:ext cx="206400" cy="3255000"/>
          </a:xfrm>
          <a:prstGeom prst="curvedConnector3">
            <a:avLst>
              <a:gd fmla="val -115371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11"/>
          <p:cNvCxnSpPr>
            <a:stCxn id="53" idx="2"/>
            <a:endCxn id="52" idx="2"/>
          </p:cNvCxnSpPr>
          <p:nvPr/>
        </p:nvCxnSpPr>
        <p:spPr>
          <a:xfrm flipH="1" rot="-5400000">
            <a:off x="4422550" y="1328097"/>
            <a:ext cx="206400" cy="3255000"/>
          </a:xfrm>
          <a:prstGeom prst="curvedConnector3">
            <a:avLst>
              <a:gd fmla="val 215397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" name="Google Shape;5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100" y="3911925"/>
            <a:ext cx="816600" cy="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/>
          <p:nvPr/>
        </p:nvSpPr>
        <p:spPr>
          <a:xfrm>
            <a:off x="1122800" y="2936225"/>
            <a:ext cx="2019600" cy="974100"/>
          </a:xfrm>
          <a:prstGeom prst="cloudCallout">
            <a:avLst>
              <a:gd fmla="val -46078" name="adj1"/>
              <a:gd fmla="val 60875" name="adj2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Row Format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063" y="1236325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063" y="3408450"/>
            <a:ext cx="501875" cy="5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1122800" y="2936225"/>
            <a:ext cx="2019600" cy="974100"/>
          </a:xfrm>
          <a:prstGeom prst="cloudCallout">
            <a:avLst>
              <a:gd fmla="val -46078" name="adj1"/>
              <a:gd fmla="val 60875" name="adj2"/>
            </a:avLst>
          </a:prstGeom>
          <a:solidFill>
            <a:srgbClr val="FFFFFF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Row Format ?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2"/>
          <p:cNvCxnSpPr/>
          <p:nvPr/>
        </p:nvCxnSpPr>
        <p:spPr>
          <a:xfrm rot="5400000">
            <a:off x="4422688" y="560350"/>
            <a:ext cx="206400" cy="3255000"/>
          </a:xfrm>
          <a:prstGeom prst="curvedConnector3">
            <a:avLst>
              <a:gd fmla="val -115371" name="adj1"/>
            </a:avLst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2"/>
          <p:cNvCxnSpPr/>
          <p:nvPr/>
        </p:nvCxnSpPr>
        <p:spPr>
          <a:xfrm flipH="1" rot="-5400000">
            <a:off x="4422550" y="1328097"/>
            <a:ext cx="206400" cy="3255000"/>
          </a:xfrm>
          <a:prstGeom prst="curvedConnector3">
            <a:avLst>
              <a:gd fmla="val 215397" name="adj1"/>
            </a:avLst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" name="Google Shape;67;p1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321063" y="1236325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321063" y="3408450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612176" y="2084650"/>
            <a:ext cx="1082424" cy="97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1816224" y="2291097"/>
            <a:ext cx="2164051" cy="5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2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343100" y="3911925"/>
            <a:ext cx="816600" cy="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/>
          <p:nvPr/>
        </p:nvSpPr>
        <p:spPr>
          <a:xfrm>
            <a:off x="2598975" y="195850"/>
            <a:ext cx="3216000" cy="38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CREATE TABLE EMP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2"/>
          <p:cNvSpPr/>
          <p:nvPr/>
        </p:nvSpPr>
        <p:spPr>
          <a:xfrm>
            <a:off x="2598975" y="2704725"/>
            <a:ext cx="32160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COMMENT ‘Table for employees data’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98975" y="3190854"/>
            <a:ext cx="32160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ROW FORMAT DELIMITED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2598975" y="3676983"/>
            <a:ext cx="32160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FIELDS TERMINATED BY ‘,’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2598975" y="4163112"/>
            <a:ext cx="32160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COLLECTION ITEMS TERMINATED BY ‘$’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2598975" y="4649241"/>
            <a:ext cx="32160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MAP KEYS TERMINATED BY ‘:’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5928000" y="4649241"/>
            <a:ext cx="5967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;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2598975" y="644934"/>
            <a:ext cx="3216000" cy="198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(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	emp_id int,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	name map&lt;string, string&gt;,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	job struct&lt;doj: date,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job_id: int,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		     salary: float,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manager_id: int,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dep_id: int&gt;,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	team array&lt;int&gt;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612176" y="2084650"/>
            <a:ext cx="1082424" cy="9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122800" y="2936225"/>
            <a:ext cx="2019600" cy="974100"/>
          </a:xfrm>
          <a:prstGeom prst="cloudCallout">
            <a:avLst>
              <a:gd fmla="val -46078" name="adj1"/>
              <a:gd fmla="val 60875" name="adj2"/>
            </a:avLst>
          </a:prstGeom>
          <a:solidFill>
            <a:srgbClr val="FFFFFF"/>
          </a:solidFill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Row Format ?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 rot="5400000">
            <a:off x="4422688" y="560350"/>
            <a:ext cx="206400" cy="3255000"/>
          </a:xfrm>
          <a:prstGeom prst="curvedConnector3">
            <a:avLst>
              <a:gd fmla="val -115371" name="adj1"/>
            </a:avLst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/>
          <p:nvPr/>
        </p:nvCxnSpPr>
        <p:spPr>
          <a:xfrm flipH="1" rot="-5400000">
            <a:off x="4422550" y="1328097"/>
            <a:ext cx="206400" cy="3255000"/>
          </a:xfrm>
          <a:prstGeom prst="curvedConnector3">
            <a:avLst>
              <a:gd fmla="val 215397" name="adj1"/>
            </a:avLst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3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321063" y="1236325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321063" y="3408450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1816224" y="2291097"/>
            <a:ext cx="2164051" cy="5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343100" y="3911925"/>
            <a:ext cx="816600" cy="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2598975" y="195850"/>
            <a:ext cx="3216000" cy="38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CREATE TABLE EMP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598975" y="2704725"/>
            <a:ext cx="32160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COMMENT ‘Table for employees data’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598975" y="3190854"/>
            <a:ext cx="3216000" cy="347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ROW FORMAT DELIMITED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598975" y="3676983"/>
            <a:ext cx="32160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FIELDS TERMINATED BY ‘,’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2598975" y="4163112"/>
            <a:ext cx="32160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COLLECTION ITEMS TERMINATED BY ‘$’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598975" y="4649241"/>
            <a:ext cx="32160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MAP KEYS TERMINATED BY ‘:’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928000" y="4649241"/>
            <a:ext cx="596700" cy="34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;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598975" y="644934"/>
            <a:ext cx="3216000" cy="198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(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	emp_id int,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	name map&lt;string, string&gt;,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	job struct&lt;doj: date,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job_id: int,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		     salary: float,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manager_id: int,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     dep_id: int&gt;,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	team array&lt;int&gt;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88" y="3911900"/>
            <a:ext cx="816625" cy="8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File Formats in Hive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176" y="2084650"/>
            <a:ext cx="1082424" cy="97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6224" y="2291097"/>
            <a:ext cx="2164051" cy="5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>
            <a:stCxn id="106" idx="0"/>
            <a:endCxn id="107" idx="0"/>
          </p:cNvCxnSpPr>
          <p:nvPr/>
        </p:nvCxnSpPr>
        <p:spPr>
          <a:xfrm rot="5400000">
            <a:off x="4422688" y="560350"/>
            <a:ext cx="206400" cy="3255000"/>
          </a:xfrm>
          <a:prstGeom prst="curvedConnector3">
            <a:avLst>
              <a:gd fmla="val -115371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>
            <a:stCxn id="107" idx="2"/>
            <a:endCxn id="106" idx="2"/>
          </p:cNvCxnSpPr>
          <p:nvPr/>
        </p:nvCxnSpPr>
        <p:spPr>
          <a:xfrm flipH="1" rot="-5400000">
            <a:off x="4422550" y="1328097"/>
            <a:ext cx="206400" cy="3255000"/>
          </a:xfrm>
          <a:prstGeom prst="curvedConnector3">
            <a:avLst>
              <a:gd fmla="val 215397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/>
          <p:nvPr/>
        </p:nvSpPr>
        <p:spPr>
          <a:xfrm>
            <a:off x="1122800" y="2936225"/>
            <a:ext cx="2019600" cy="974100"/>
          </a:xfrm>
          <a:prstGeom prst="cloudCallout">
            <a:avLst>
              <a:gd fmla="val -46078" name="adj1"/>
              <a:gd fmla="val 60875" name="adj2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sample.txt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063" y="1236325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063" y="3408450"/>
            <a:ext cx="501875" cy="5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File Formats in Hive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176" y="2084650"/>
            <a:ext cx="1082424" cy="97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224" y="2291097"/>
            <a:ext cx="2164051" cy="5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5"/>
          <p:cNvCxnSpPr>
            <a:stCxn id="118" idx="0"/>
            <a:endCxn id="119" idx="0"/>
          </p:cNvCxnSpPr>
          <p:nvPr/>
        </p:nvCxnSpPr>
        <p:spPr>
          <a:xfrm rot="5400000">
            <a:off x="4422688" y="560350"/>
            <a:ext cx="206400" cy="3255000"/>
          </a:xfrm>
          <a:prstGeom prst="curvedConnector3">
            <a:avLst>
              <a:gd fmla="val -115371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119" idx="2"/>
            <a:endCxn id="118" idx="2"/>
          </p:cNvCxnSpPr>
          <p:nvPr/>
        </p:nvCxnSpPr>
        <p:spPr>
          <a:xfrm flipH="1" rot="-5400000">
            <a:off x="4422550" y="1328097"/>
            <a:ext cx="206400" cy="3255000"/>
          </a:xfrm>
          <a:prstGeom prst="curvedConnector3">
            <a:avLst>
              <a:gd fmla="val 215397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5"/>
          <p:cNvSpPr/>
          <p:nvPr/>
        </p:nvSpPr>
        <p:spPr>
          <a:xfrm>
            <a:off x="1122800" y="2936225"/>
            <a:ext cx="2019600" cy="974100"/>
          </a:xfrm>
          <a:prstGeom prst="cloudCallout">
            <a:avLst>
              <a:gd fmla="val -46078" name="adj1"/>
              <a:gd fmla="val 60875" name="adj2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sample.csv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100" y="3911913"/>
            <a:ext cx="816600" cy="8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063" y="1236325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063" y="3408450"/>
            <a:ext cx="501875" cy="5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File Formats in Hive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176" y="2084650"/>
            <a:ext cx="1082424" cy="97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224" y="2291097"/>
            <a:ext cx="2164051" cy="5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6"/>
          <p:cNvCxnSpPr>
            <a:stCxn id="131" idx="0"/>
            <a:endCxn id="132" idx="0"/>
          </p:cNvCxnSpPr>
          <p:nvPr/>
        </p:nvCxnSpPr>
        <p:spPr>
          <a:xfrm rot="5400000">
            <a:off x="4422688" y="560350"/>
            <a:ext cx="206400" cy="3255000"/>
          </a:xfrm>
          <a:prstGeom prst="curvedConnector3">
            <a:avLst>
              <a:gd fmla="val -115371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>
            <a:stCxn id="132" idx="2"/>
            <a:endCxn id="131" idx="2"/>
          </p:cNvCxnSpPr>
          <p:nvPr/>
        </p:nvCxnSpPr>
        <p:spPr>
          <a:xfrm flipH="1" rot="-5400000">
            <a:off x="4422550" y="1328097"/>
            <a:ext cx="206400" cy="3255000"/>
          </a:xfrm>
          <a:prstGeom prst="curvedConnector3">
            <a:avLst>
              <a:gd fmla="val 215397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6"/>
          <p:cNvSpPr/>
          <p:nvPr/>
        </p:nvSpPr>
        <p:spPr>
          <a:xfrm>
            <a:off x="1122800" y="2936225"/>
            <a:ext cx="2019600" cy="974100"/>
          </a:xfrm>
          <a:prstGeom prst="cloudCallout">
            <a:avLst>
              <a:gd fmla="val -46078" name="adj1"/>
              <a:gd fmla="val 60875" name="adj2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100" y="3911913"/>
            <a:ext cx="816600" cy="8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063" y="1236325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063" y="3408450"/>
            <a:ext cx="501875" cy="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100" y="3911925"/>
            <a:ext cx="816600" cy="8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SerDes</a:t>
            </a:r>
            <a:endParaRPr sz="2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00" y="3911925"/>
            <a:ext cx="816600" cy="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1122800" y="2936225"/>
            <a:ext cx="2019600" cy="974100"/>
          </a:xfrm>
          <a:prstGeom prst="cloudCallout">
            <a:avLst>
              <a:gd fmla="val -46078" name="adj1"/>
              <a:gd fmla="val 60875" name="adj2"/>
            </a:avLst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SerDes !!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era Template">
  <a:themeElements>
    <a:clrScheme name="Opera Template 13">
      <a:dk1>
        <a:srgbClr val="000000"/>
      </a:dk1>
      <a:lt1>
        <a:srgbClr val="FFFFFF"/>
      </a:lt1>
      <a:dk2>
        <a:srgbClr val="143C8D"/>
      </a:dk2>
      <a:lt2>
        <a:srgbClr val="555555"/>
      </a:lt2>
      <a:accent1>
        <a:srgbClr val="8BAEDD"/>
      </a:accent1>
      <a:accent2>
        <a:srgbClr val="FF6804"/>
      </a:accent2>
      <a:accent3>
        <a:srgbClr val="FFFFFF"/>
      </a:accent3>
      <a:accent4>
        <a:srgbClr val="000000"/>
      </a:accent4>
      <a:accent5>
        <a:srgbClr val="C4D3EB"/>
      </a:accent5>
      <a:accent6>
        <a:srgbClr val="E75E03"/>
      </a:accent6>
      <a:hlink>
        <a:srgbClr val="221CD4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