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D601BC-A873-460D-A408-A47ADD9A8B6A}">
  <a:tblStyle styleId="{EBD601BC-A873-460D-A408-A47ADD9A8B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mysql.com/doc/refman/8.0/en/view-updatability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d650267de_0_192:notes"/>
          <p:cNvSpPr txBox="1"/>
          <p:nvPr>
            <p:ph idx="12" type="sldNum"/>
          </p:nvPr>
        </p:nvSpPr>
        <p:spPr>
          <a:xfrm>
            <a:off x="3885455" y="8684829"/>
            <a:ext cx="2970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950" lIns="89925" spcFirstLastPara="1" rIns="89925" wrap="square" tIns="44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ed650267de_0_192:notes"/>
          <p:cNvSpPr/>
          <p:nvPr>
            <p:ph idx="2" type="sldImg"/>
          </p:nvPr>
        </p:nvSpPr>
        <p:spPr>
          <a:xfrm>
            <a:off x="399463" y="687049"/>
            <a:ext cx="60591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ged650267de_0_192:notes"/>
          <p:cNvSpPr txBox="1"/>
          <p:nvPr>
            <p:ph idx="1" type="body"/>
          </p:nvPr>
        </p:nvSpPr>
        <p:spPr>
          <a:xfrm>
            <a:off x="685488" y="4344610"/>
            <a:ext cx="54873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Hi. lets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view in this article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f0596203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ef0596203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Lets say we have created a table in Hive.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48fb959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48fb95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we only wanted to access a limited set of this table, that is, only a few columns like id, name and department, then…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&lt;&lt;click&gt;&gt;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can create a view using these columns. This simplifies our task of working with </a:t>
            </a:r>
            <a:r>
              <a:rPr lang="en" sz="1600">
                <a:solidFill>
                  <a:schemeClr val="dk1"/>
                </a:solidFill>
              </a:rPr>
              <a:t>limited</a:t>
            </a:r>
            <a:r>
              <a:rPr lang="en" sz="1600">
                <a:solidFill>
                  <a:schemeClr val="dk1"/>
                </a:solidFill>
              </a:rPr>
              <a:t> data from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base table or tables.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48fb95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48fb95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Now, the view table isn’t stored in Hive.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48fb959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48fb95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its query is stored by Hive.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48fb95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48fb95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So, anytime a user wants to access a view…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&lt;&lt;click&gt;&gt;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They simply call the view, which is just our stored query. And this is just the same way you would call any table in Hive.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&lt;&lt;click&gt;&gt;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then creates the view…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&lt;&lt;click&gt;&gt;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actual table or base table. And then this is returned to the user as the output.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48fb95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48fb95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Now, </a:t>
            </a:r>
            <a:r>
              <a:rPr lang="en" sz="1400"/>
              <a:t>Views are by default updatable. This means that…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&lt;&lt;click&gt;&gt;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can </a:t>
            </a:r>
            <a:r>
              <a:rPr lang="en" sz="1400"/>
              <a:t>insert</a:t>
            </a:r>
            <a:r>
              <a:rPr lang="en" sz="1400"/>
              <a:t>, update or delete records from a view in some cases.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&lt;&lt;click&gt;&gt;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any change to the view will be </a:t>
            </a:r>
            <a:r>
              <a:rPr lang="en" sz="1400"/>
              <a:t>propagated</a:t>
            </a:r>
            <a:r>
              <a:rPr lang="en" sz="1400"/>
              <a:t> in the base table as well.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complete list of the circumstances where a view is or is not updatable can be found at the link mentioned below the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2"/>
              </a:rPr>
              <a:t>https://dev.mysql.com/doc/refman/8.0/en/view-updatability.html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48fb95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48fb95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Views greatly reduce the complexity of the code. This is useful if we are writing queries that contain multiple joins or subqueries. We can easily create a view using that query and later we can query on that view.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&lt;&lt;click&gt;&gt;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Views also provide us a way to restrict the </a:t>
            </a:r>
            <a:r>
              <a:rPr lang="en" sz="1600">
                <a:solidFill>
                  <a:schemeClr val="dk1"/>
                </a:solidFill>
              </a:rPr>
              <a:t>amount</a:t>
            </a:r>
            <a:r>
              <a:rPr lang="en" sz="1600">
                <a:solidFill>
                  <a:schemeClr val="dk1"/>
                </a:solidFill>
              </a:rPr>
              <a:t> of information we want the user to have access to. So we can create a view with a select few columns from the base table. This will restrict the data for the user.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baf07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baf07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9280" l="0" r="0" t="0"/>
          <a:stretch/>
        </p:blipFill>
        <p:spPr>
          <a:xfrm>
            <a:off x="7477300" y="4668100"/>
            <a:ext cx="1666700" cy="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52402" y="524011"/>
            <a:ext cx="881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i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5991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Google Shape;19;p6"/>
          <p:cNvGrpSpPr/>
          <p:nvPr/>
        </p:nvGrpSpPr>
        <p:grpSpPr>
          <a:xfrm>
            <a:off x="266702" y="3638550"/>
            <a:ext cx="7038642" cy="0"/>
            <a:chOff x="241" y="512"/>
            <a:chExt cx="5591" cy="0"/>
          </a:xfrm>
        </p:grpSpPr>
        <p:sp>
          <p:nvSpPr>
            <p:cNvPr id="20" name="Google Shape;20;p6"/>
            <p:cNvSpPr/>
            <p:nvPr/>
          </p:nvSpPr>
          <p:spPr>
            <a:xfrm>
              <a:off x="241" y="512"/>
              <a:ext cx="3900" cy="0"/>
            </a:xfrm>
            <a:prstGeom prst="rect">
              <a:avLst/>
            </a:prstGeom>
            <a:solidFill>
              <a:srgbClr val="143C8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4032" y="512"/>
              <a:ext cx="1800" cy="0"/>
            </a:xfrm>
            <a:prstGeom prst="rect">
              <a:avLst/>
            </a:prstGeom>
            <a:gradFill>
              <a:gsLst>
                <a:gs pos="0">
                  <a:srgbClr val="2A4590"/>
                </a:gs>
                <a:gs pos="100000">
                  <a:srgbClr val="143C8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6"/>
          <p:cNvSpPr txBox="1"/>
          <p:nvPr/>
        </p:nvSpPr>
        <p:spPr>
          <a:xfrm>
            <a:off x="209815" y="3303588"/>
            <a:ext cx="645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"/>
          <p:cNvSpPr txBox="1"/>
          <p:nvPr/>
        </p:nvSpPr>
        <p:spPr>
          <a:xfrm>
            <a:off x="209815" y="3733800"/>
            <a:ext cx="645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_2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/>
          <p:cNvPicPr preferRelativeResize="0"/>
          <p:nvPr/>
        </p:nvPicPr>
        <p:blipFill rotWithShape="1">
          <a:blip r:embed="rId2">
            <a:alphaModFix/>
          </a:blip>
          <a:srcRect b="9280" l="0" r="0" t="0"/>
          <a:stretch/>
        </p:blipFill>
        <p:spPr>
          <a:xfrm>
            <a:off x="7477300" y="4668100"/>
            <a:ext cx="1666700" cy="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2400" y="581383"/>
            <a:ext cx="6994342" cy="39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1512" y="239383"/>
            <a:ext cx="7578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9280" l="0" r="0" t="0"/>
          <a:stretch/>
        </p:blipFill>
        <p:spPr>
          <a:xfrm>
            <a:off x="7477300" y="4668100"/>
            <a:ext cx="1666700" cy="475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10657343" y="2433205"/>
            <a:ext cx="84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is a View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5525779" y="1235500"/>
            <a:ext cx="2893200" cy="1164300"/>
          </a:xfrm>
          <a:prstGeom prst="wedgeRectCallout">
            <a:avLst>
              <a:gd fmla="val -65315" name="adj1"/>
              <a:gd fmla="val 81186" name="adj2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 txBox="1"/>
          <p:nvPr/>
        </p:nvSpPr>
        <p:spPr>
          <a:xfrm>
            <a:off x="165102" y="309534"/>
            <a:ext cx="796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" name="Google Shape;42;p10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3" name="Google Shape;43;p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is a View?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156009" name="adj1"/>
              <a:gd fmla="val -2242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" name="Google Shape;50;p11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1" name="Google Shape;51;p11"/>
          <p:cNvSpPr/>
          <p:nvPr/>
        </p:nvSpPr>
        <p:spPr>
          <a:xfrm>
            <a:off x="5631525" y="1314700"/>
            <a:ext cx="2032500" cy="100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" name="Google Shape;52;p11"/>
          <p:cNvGraphicFramePr/>
          <p:nvPr/>
        </p:nvGraphicFramePr>
        <p:xfrm>
          <a:off x="1222550" y="12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53" name="Google Shape;53;p11"/>
          <p:cNvSpPr txBox="1"/>
          <p:nvPr/>
        </p:nvSpPr>
        <p:spPr>
          <a:xfrm>
            <a:off x="1670875" y="894900"/>
            <a:ext cx="11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2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61" name="Google Shape;61;p12"/>
          <p:cNvSpPr/>
          <p:nvPr/>
        </p:nvSpPr>
        <p:spPr>
          <a:xfrm>
            <a:off x="5631525" y="1314700"/>
            <a:ext cx="2032500" cy="100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2"/>
          <p:cNvGraphicFramePr/>
          <p:nvPr/>
        </p:nvGraphicFramePr>
        <p:xfrm>
          <a:off x="1222550" y="12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2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1670875" y="894900"/>
            <a:ext cx="11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1000"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en" sz="1000"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 V1 as Select Id, Name, Dep from Table;</a:t>
            </a:r>
            <a:endParaRPr sz="1000"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3"/>
          <p:cNvSpPr/>
          <p:nvPr/>
        </p:nvSpPr>
        <p:spPr>
          <a:xfrm>
            <a:off x="5631525" y="1314700"/>
            <a:ext cx="2032500" cy="100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670875" y="894900"/>
            <a:ext cx="11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4"/>
          <p:cNvSpPr/>
          <p:nvPr/>
        </p:nvSpPr>
        <p:spPr>
          <a:xfrm>
            <a:off x="5631525" y="1314700"/>
            <a:ext cx="2032500" cy="100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670875" y="894900"/>
            <a:ext cx="11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25" y="2875088"/>
            <a:ext cx="661850" cy="6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 rot="-5402497">
            <a:off x="1879506" y="2497993"/>
            <a:ext cx="4131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443275" y="1585200"/>
            <a:ext cx="19926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Create View V1 as Select Id, Name, Dep from Table;</a:t>
            </a:r>
            <a:endParaRPr sz="1000"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 rot="10800000">
            <a:off x="3443275" y="1585200"/>
            <a:ext cx="19926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4"/>
          <p:cNvGraphicFramePr/>
          <p:nvPr/>
        </p:nvGraphicFramePr>
        <p:xfrm>
          <a:off x="1222550" y="12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4"/>
          <p:cNvSpPr/>
          <p:nvPr/>
        </p:nvSpPr>
        <p:spPr>
          <a:xfrm rot="5397503">
            <a:off x="1879506" y="2497993"/>
            <a:ext cx="4131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5"/>
          <p:cNvGraphicFramePr/>
          <p:nvPr/>
        </p:nvGraphicFramePr>
        <p:xfrm>
          <a:off x="5631525" y="13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Salary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5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670875" y="894900"/>
            <a:ext cx="11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25" y="2875088"/>
            <a:ext cx="661850" cy="6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 rot="-5402497">
            <a:off x="1879506" y="2497993"/>
            <a:ext cx="4131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443275" y="1585200"/>
            <a:ext cx="19926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155538" y="1181623"/>
            <a:ext cx="2172000" cy="1164300"/>
          </a:xfrm>
          <a:prstGeom prst="wedgeRectCallout">
            <a:avLst>
              <a:gd fmla="val 93206" name="adj1"/>
              <a:gd fmla="val 66411" name="adj2"/>
            </a:avLst>
          </a:prstGeom>
          <a:noFill/>
          <a:ln cap="flat" cmpd="sng" w="19050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Create View V1 as Select Id, Name, Dep from Table;</a:t>
            </a:r>
            <a:endParaRPr sz="1000"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1222550" y="12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  <a:gridCol w="677000"/>
                <a:gridCol w="677000"/>
              </a:tblGrid>
              <a:tr h="1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5"/>
          <p:cNvGraphicFramePr/>
          <p:nvPr/>
        </p:nvGraphicFramePr>
        <p:xfrm>
          <a:off x="2579203" y="1591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</a:tblGrid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5"/>
          <p:cNvGraphicFramePr/>
          <p:nvPr/>
        </p:nvGraphicFramePr>
        <p:xfrm>
          <a:off x="2579203" y="1591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</a:tblGrid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5"/>
          <p:cNvGraphicFramePr/>
          <p:nvPr/>
        </p:nvGraphicFramePr>
        <p:xfrm>
          <a:off x="6990225" y="1650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</a:tblGrid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5"/>
          <p:cNvGraphicFramePr/>
          <p:nvPr/>
        </p:nvGraphicFramePr>
        <p:xfrm>
          <a:off x="6990225" y="1650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{EBD601BC-A873-460D-A408-A47ADD9A8B6A}</a:tableStyleId>
              </a:tblPr>
              <a:tblGrid>
                <a:gridCol w="677000"/>
              </a:tblGrid>
              <a:tr h="1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5"/>
          <p:cNvSpPr/>
          <p:nvPr/>
        </p:nvSpPr>
        <p:spPr>
          <a:xfrm>
            <a:off x="5631525" y="1314700"/>
            <a:ext cx="2032500" cy="100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789" y="2571750"/>
            <a:ext cx="1082424" cy="9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345800" y="1310850"/>
            <a:ext cx="4388700" cy="6918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Reduce complexity of code.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345800" y="2149050"/>
            <a:ext cx="4388700" cy="6918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Restrict data from a table.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Why use a </a:t>
            </a: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View?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ra Template">
  <a:themeElements>
    <a:clrScheme name="Opera Template 13">
      <a:dk1>
        <a:srgbClr val="000000"/>
      </a:dk1>
      <a:lt1>
        <a:srgbClr val="FFFFFF"/>
      </a:lt1>
      <a:dk2>
        <a:srgbClr val="143C8D"/>
      </a:dk2>
      <a:lt2>
        <a:srgbClr val="555555"/>
      </a:lt2>
      <a:accent1>
        <a:srgbClr val="8BAEDD"/>
      </a:accent1>
      <a:accent2>
        <a:srgbClr val="FF6804"/>
      </a:accent2>
      <a:accent3>
        <a:srgbClr val="FFFFFF"/>
      </a:accent3>
      <a:accent4>
        <a:srgbClr val="000000"/>
      </a:accent4>
      <a:accent5>
        <a:srgbClr val="C4D3EB"/>
      </a:accent5>
      <a:accent6>
        <a:srgbClr val="E75E03"/>
      </a:accent6>
      <a:hlink>
        <a:srgbClr val="221CD4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