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Tomorr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5B0990-34B3-4831-BFA8-1AEE5713773D}">
  <a:tblStyle styleId="{BA5B0990-34B3-4831-BFA8-1AEE571377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omo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omorrow-italic.fntdata"/><Relationship Id="rId25" Type="http://schemas.openxmlformats.org/officeDocument/2006/relationships/font" Target="fonts/Tomorrow-bold.fntdata"/><Relationship Id="rId27" Type="http://schemas.openxmlformats.org/officeDocument/2006/relationships/font" Target="fonts/Tomorrow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c53f42d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c53f42d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e09ee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ee09ee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c53f42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9c53f42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c53f42d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c53f42d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9c53f42d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9c53f42d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c53f42d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9c53f42d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c53f42d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c53f42d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c53f42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c53f42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c53f42d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c53f42d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c53f42d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c53f42d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c53f42d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c53f42d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c53f42d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c53f42d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c53f42d1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c53f42d1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c53f42d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c53f42d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c53f42d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c53f42d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c53f42d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c53f42d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3444914" y="869893"/>
            <a:ext cx="4872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CB1F"/>
              </a:buClr>
              <a:buSzPts val="6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863494"/>
            <a:ext cx="3007855" cy="3071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2"/>
          <p:cNvCxnSpPr/>
          <p:nvPr/>
        </p:nvCxnSpPr>
        <p:spPr>
          <a:xfrm>
            <a:off x="3046742" y="754669"/>
            <a:ext cx="3508500" cy="0"/>
          </a:xfrm>
          <a:prstGeom prst="straightConnector1">
            <a:avLst/>
          </a:prstGeom>
          <a:noFill/>
          <a:ln cap="rnd" cmpd="sng" w="38100">
            <a:solidFill>
              <a:srgbClr val="72727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>
            <a:off x="5539645" y="2009981"/>
            <a:ext cx="3262200" cy="0"/>
          </a:xfrm>
          <a:prstGeom prst="straightConnector1">
            <a:avLst/>
          </a:prstGeom>
          <a:noFill/>
          <a:ln cap="rnd" cmpd="sng" w="38100">
            <a:solidFill>
              <a:srgbClr val="72727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2"/>
          <p:cNvSpPr txBox="1"/>
          <p:nvPr>
            <p:ph type="title"/>
          </p:nvPr>
        </p:nvSpPr>
        <p:spPr>
          <a:xfrm>
            <a:off x="3871838" y="885188"/>
            <a:ext cx="4872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body"/>
          </p:nvPr>
        </p:nvSpPr>
        <p:spPr>
          <a:xfrm>
            <a:off x="4103250" y="2170359"/>
            <a:ext cx="44121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" name="Google Shape;30;p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31" name="Google Shape;31;p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" name="Google Shape;33;p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B0CB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2727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2727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b="0" i="0" sz="1400" u="none" cap="none" strike="noStrike">
                <a:solidFill>
                  <a:srgbClr val="7272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217125" y="118369"/>
            <a:ext cx="0" cy="4064700"/>
          </a:xfrm>
          <a:prstGeom prst="straightConnector1">
            <a:avLst/>
          </a:prstGeom>
          <a:noFill/>
          <a:ln cap="flat" cmpd="sng" w="28575">
            <a:solidFill>
              <a:srgbClr val="72727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204450" y="125381"/>
            <a:ext cx="7514400" cy="0"/>
          </a:xfrm>
          <a:prstGeom prst="straightConnector1">
            <a:avLst/>
          </a:prstGeom>
          <a:noFill/>
          <a:ln cap="flat" cmpd="sng" w="28575">
            <a:solidFill>
              <a:srgbClr val="B0CB1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8923635" y="509118"/>
            <a:ext cx="3300" cy="4521900"/>
          </a:xfrm>
          <a:prstGeom prst="straightConnector1">
            <a:avLst/>
          </a:prstGeom>
          <a:noFill/>
          <a:ln cap="flat" cmpd="sng" w="28575">
            <a:solidFill>
              <a:srgbClr val="72727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829482" y="5020559"/>
            <a:ext cx="8097600" cy="10500"/>
          </a:xfrm>
          <a:prstGeom prst="straightConnector1">
            <a:avLst/>
          </a:prstGeom>
          <a:noFill/>
          <a:ln cap="flat" cmpd="sng" w="28575">
            <a:solidFill>
              <a:srgbClr val="B0CB1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74733" y="32920"/>
            <a:ext cx="1229308" cy="423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92608" y="4157795"/>
            <a:ext cx="767700" cy="867900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Introduction To Java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129771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Runtime Environment (JRE)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175"/>
            <a:ext cx="8520601" cy="3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29771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Runtime Environment (JRE)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omorrow"/>
              <a:buChar char="●"/>
            </a:pPr>
            <a:r>
              <a:rPr lang="en" sz="1800">
                <a:solidFill>
                  <a:srgbClr val="424242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The Java Runtime Environment (JRE) is a set of software tools for development of Java applications. </a:t>
            </a:r>
            <a:endParaRPr sz="1800">
              <a:solidFill>
                <a:srgbClr val="424242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omorrow"/>
              <a:buChar char="●"/>
            </a:pPr>
            <a:r>
              <a:rPr lang="en" sz="1800">
                <a:solidFill>
                  <a:srgbClr val="424242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It combines the Java Virtual Machine (JVM), platform core classes and supporting libraries.</a:t>
            </a:r>
            <a:endParaRPr sz="1800">
              <a:solidFill>
                <a:srgbClr val="424242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omorrow"/>
              <a:buChar char="●"/>
            </a:pPr>
            <a:r>
              <a:rPr lang="en" sz="1800">
                <a:solidFill>
                  <a:srgbClr val="424242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JRE is part of the Java Development Kit (JDK), but can be downloaded separately.</a:t>
            </a:r>
            <a:endParaRPr sz="1800">
              <a:solidFill>
                <a:srgbClr val="424242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Components of the JVM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JVM for different platforms use different techniques to execute the bytecode.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major components of JVM are:   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Class loader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Execution engine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Just In Time (JIT) compiler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JVM Tasks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Loading: It is performed by the class loader to load the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Verifying: It is performed by the bytecode verifier to verify the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Executing: It is performed by the runtime interpreter to execute the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Class Loader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Loads all classes necessary for the execution of a program.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Adds security by separating the namespaces for the classes of the local file system from those imported from network sources.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A JVM can have following types of class loaders:  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Primordial class loader: Loads the Java API classes required by the running Java program.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Class loader objects: Loads the classes of the Java application program. An application can create class loaders at runtime to load the classes of the application.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Bytecode Verifier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JVM puts the code through a bytecode verifier that tests the format of code fragments and checks code fragments for illegal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bytecode verifier ensures that: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 sz="1700">
                <a:latin typeface="Tomorrow"/>
                <a:ea typeface="Tomorrow"/>
                <a:cs typeface="Tomorrow"/>
                <a:sym typeface="Tomorrow"/>
              </a:rPr>
              <a:t>The code adheres to the JVM specifications and does not violate system integrity.</a:t>
            </a:r>
            <a:endParaRPr sz="1700"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 sz="1700">
                <a:latin typeface="Tomorrow"/>
                <a:ea typeface="Tomorrow"/>
                <a:cs typeface="Tomorrow"/>
                <a:sym typeface="Tomorrow"/>
              </a:rPr>
              <a:t>The types of parameters for all operational codes are correct.</a:t>
            </a:r>
            <a:endParaRPr sz="1700">
              <a:latin typeface="Tomorrow"/>
              <a:ea typeface="Tomorrow"/>
              <a:cs typeface="Tomorrow"/>
              <a:sym typeface="Tomo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omorrow"/>
              <a:buChar char="○"/>
            </a:pPr>
            <a:r>
              <a:rPr lang="en" sz="1700">
                <a:latin typeface="Tomorrow"/>
                <a:ea typeface="Tomorrow"/>
                <a:cs typeface="Tomorrow"/>
                <a:sym typeface="Tomorrow"/>
              </a:rPr>
              <a:t>No illegal data conversions, such as converting integers to object references, have occurred.</a:t>
            </a:r>
            <a:endParaRPr sz="1700"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Execution Engine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Java execution engine is a component of the JVM that runs the bytecode one line after another.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execution engines implemented by different vendors use different techniques to run the bytecode.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Java execution engine converts the bytecode to the machine object code and runs it.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JIT Compiler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JIT compiler is used for compiling the bytecode into executable code.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JVM runs the JIT compiled code without interpreting it because the JIT-compiled code is in the machine code format. 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Running the JIT-compiled code is faster than running the interpreted code because it is compiled and does not require to be run, line after line.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History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1) JAVA was developed by Sun Microsystems Inc in 1991, later acquired by Oracle Corporation.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2) It was developed by James Gosling and Patrick Naughton and team called as green team.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3) Initially it developed for electronic devices like set-up box, television etc. However, it was suited for internet programming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4) Later, Java technology was incorporated by Netscape.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5) It is a simple programming language.  Writing, compiling and debugging a program is easy in java.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6) It helps to create modular programs and reusable code.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7) Firstly, it was called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"Greentalk"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by James Gosling, and the file extension was .gt.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8) After that, it was called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Oak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and was developed as a part of the Green project.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9) Oak is a symbol of strength and  a national tree of many countries like the U.S.A., France, Germany, Romania, etc.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10) In 1995, Oak was renamed as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"Java"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omorrow"/>
                <a:ea typeface="Tomorrow"/>
                <a:cs typeface="Tomorrow"/>
                <a:sym typeface="Tomorrow"/>
              </a:rPr>
              <a:t> because it was already a trademark by Oak Technologies.</a:t>
            </a:r>
            <a:endParaRPr sz="2300"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13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Versions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847300"/>
            <a:ext cx="8520600" cy="4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JDK Alpha and Beta (1995)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JDK 1.0 (23rd Jan 1996)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JDK 1.1 (19th Feb 1997)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1.2 (8th Dec 1998)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1.3 (8th May 2000)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1.4 (6th Feb 2002)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J2SE 5.0 (30th Sep 2004)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6 (11th Dec 2006)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7 (28th July 2011)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8 (18th Mar 2014)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9 (21st Sep 2017) 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10 (20th Mar 2018)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11 (Sept 2018) LTS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12 (Mar 2019)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13 (Sept 2019)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14 (Mar 2020)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15 (Sept 2020)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16 (Mar 2021)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omorrow"/>
              <a:buAutoNum type="arabicPeriod"/>
            </a:pPr>
            <a:r>
              <a:rPr lang="en" sz="11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SE 17 (Sept 2021)</a:t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198566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Features of Java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977003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1</a:t>
            </a: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)  Simple : 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I</a:t>
            </a: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t’s easy to learn as its syntax is similar to english 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If you know c and c++ then its more easy to learn Java.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 2)  Object-Oriented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Each and everything in java is based on object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OOPS is based on four pillars Encapsulation, Polymorphism,  Inheritance , Abstraction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3)   Secure 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programs are checked for error at compile time and run time.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When we compile java code it creates .class file which is in unreadable format.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4) Platform Independent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Java programs created on one platforms can run on any platform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5) Interpreted</a:t>
            </a:r>
            <a:endParaRPr sz="12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-2476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omorrow"/>
              <a:buChar char="●"/>
            </a:pP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Each and every code in java is interpreted at </a:t>
            </a:r>
            <a:r>
              <a:rPr lang="en" sz="1200">
                <a:solidFill>
                  <a:schemeClr val="dk1"/>
                </a:solidFill>
                <a:latin typeface="Tomorrow"/>
                <a:ea typeface="Tomorrow"/>
                <a:cs typeface="Tomorrow"/>
                <a:sym typeface="Tomorrow"/>
              </a:rPr>
              <a:t>runtime</a:t>
            </a:r>
            <a:endParaRPr sz="10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53309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C++ Vs Java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216725" y="898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{BA5B0990-34B3-4831-BFA8-1AEE5713773D}</a:tableStyleId>
              </a:tblPr>
              <a:tblGrid>
                <a:gridCol w="3662275"/>
                <a:gridCol w="4953300"/>
              </a:tblGrid>
              <a:tr h="40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</a:t>
                      </a:r>
                      <a:r>
                        <a:rPr b="1"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++</a:t>
                      </a:r>
                      <a:endParaRPr b="1"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</a:t>
                      </a:r>
                      <a:endParaRPr b="1"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C++ is platform-dependent.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 is platform-independent.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C++ is mainly used for system programming.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 is used for application programming.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It is mostly used in window, web-based, enterprise and mobile applications.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C++ supports multiple inheritance.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 doesn't support multiple inheritance through class. It can be achieved by interfaces in java.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C++ supports pointers. You can write pointer program in C++.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 supports pointer internally. However, you can't write the pointer program in java. It means java has restricted pointer support in java.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C++ supports both call by value and call by reference.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 supports call by value only. There is no call by reference in java.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C++ is nearer to hardware.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omorrow"/>
                          <a:ea typeface="Tomorrow"/>
                          <a:cs typeface="Tomorrow"/>
                          <a:sym typeface="Tomorrow"/>
                        </a:rPr>
                        <a:t>Java is not so interactive with hardware.</a:t>
                      </a:r>
                      <a:endParaRPr sz="1300">
                        <a:latin typeface="Tomorrow"/>
                        <a:ea typeface="Tomorrow"/>
                        <a:cs typeface="Tomorrow"/>
                        <a:sym typeface="Tomorrow"/>
                      </a:endParaRPr>
                    </a:p>
                  </a:txBody>
                  <a:tcPr marT="114300" marB="114300" marR="190500" marL="190500">
                    <a:lnL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Program Execution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928688"/>
            <a:ext cx="4857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Architecture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Java Virtual Machine (JVM)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Garbage collection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Java Runtime Environment (JRE)</a:t>
            </a:r>
            <a:endParaRPr sz="1100">
              <a:solidFill>
                <a:srgbClr val="3333CC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Java Virtual Machine(JVM)	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JVM specification provides the hardware platform specifications to which you compile all Java technology code.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This specification enables the Java software to be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platform-independent because the compilation is done for a generic machine, known as the JVM.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The compiler takes the Java application source code and generates bytecodes.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Bytecodes are machine code instructions for the JVM.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Garbage Collection</a:t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Checks and frees memory that is no longer needed.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Provides a system-level thread to track memory allocation.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omorrow"/>
              <a:buChar char="●"/>
            </a:pPr>
            <a:r>
              <a:rPr lang="en">
                <a:latin typeface="Tomorrow"/>
                <a:ea typeface="Tomorrow"/>
                <a:cs typeface="Tomorrow"/>
                <a:sym typeface="Tomorrow"/>
              </a:rPr>
              <a:t>Happens automatically during the lifetime of a Java program</a:t>
            </a:r>
            <a:endParaRPr>
              <a:latin typeface="Tomorrow"/>
              <a:ea typeface="Tomorrow"/>
              <a:cs typeface="Tomorrow"/>
              <a:sym typeface="Tomorr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