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73" r:id="rId9"/>
    <p:sldId id="272" r:id="rId10"/>
    <p:sldId id="263" r:id="rId11"/>
    <p:sldId id="274" r:id="rId12"/>
    <p:sldId id="265" r:id="rId13"/>
    <p:sldId id="266" r:id="rId14"/>
    <p:sldId id="264" r:id="rId15"/>
    <p:sldId id="267" r:id="rId16"/>
    <p:sldId id="268" r:id="rId17"/>
    <p:sldId id="269"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D016-7D1A-224D-2B15-BF3CA3762E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C5EB5C-1EE5-76AB-C543-F94A7104F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EEE817-B330-47C7-4223-E7649AC20936}"/>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5" name="Footer Placeholder 4">
            <a:extLst>
              <a:ext uri="{FF2B5EF4-FFF2-40B4-BE49-F238E27FC236}">
                <a16:creationId xmlns:a16="http://schemas.microsoft.com/office/drawing/2014/main" id="{D69E2515-572D-189D-5A8F-7F7A693C7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77B43-8F28-20D0-A8AA-B9AA44D4C9F9}"/>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136234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8EAD-B999-2FD0-092F-F7098154AA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A5577A-D1F0-8601-FA10-4D78DFBEB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DA205-B0A8-1B6D-68B5-FD1AFD6F0D91}"/>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5" name="Footer Placeholder 4">
            <a:extLst>
              <a:ext uri="{FF2B5EF4-FFF2-40B4-BE49-F238E27FC236}">
                <a16:creationId xmlns:a16="http://schemas.microsoft.com/office/drawing/2014/main" id="{984663B1-A142-565B-EEE3-4EEACB2B9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C7CA0-0DBF-9DBE-235C-7C84704D75D7}"/>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326002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C20474-7E94-601C-A3E3-1C06830ABA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C4D901-325C-8A2D-8C9C-B1D1A9CAF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0387E1-5B24-D4BB-340B-C4E8BD7D0F94}"/>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5" name="Footer Placeholder 4">
            <a:extLst>
              <a:ext uri="{FF2B5EF4-FFF2-40B4-BE49-F238E27FC236}">
                <a16:creationId xmlns:a16="http://schemas.microsoft.com/office/drawing/2014/main" id="{BE9F0E96-3EF5-166D-2775-2B493060D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4F22C-5FB7-1F44-38C8-34D83F80FE2C}"/>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133533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B62E-560C-75B4-0A7B-82FF2E919C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04A605-BD9B-02D7-E334-4998ED51F7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2D5D6F-6BC9-A45D-4D96-280173A73551}"/>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5" name="Footer Placeholder 4">
            <a:extLst>
              <a:ext uri="{FF2B5EF4-FFF2-40B4-BE49-F238E27FC236}">
                <a16:creationId xmlns:a16="http://schemas.microsoft.com/office/drawing/2014/main" id="{B1C9E7A6-9001-3392-CD8F-F52B44A794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149E1-52BA-CAE5-F8E1-E7220ED6C9BF}"/>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226770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363F9-D023-89BD-4858-5C278568E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16BADA-2EB0-9A5B-3416-CC007B8025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4E2D7-D696-F955-CE8C-F85FA47E42B4}"/>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5" name="Footer Placeholder 4">
            <a:extLst>
              <a:ext uri="{FF2B5EF4-FFF2-40B4-BE49-F238E27FC236}">
                <a16:creationId xmlns:a16="http://schemas.microsoft.com/office/drawing/2014/main" id="{4993B4CB-407C-3543-4793-75457DBE4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77AE9-7C84-C951-2023-CDC27DBF2EC2}"/>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371792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61D4-B322-6F7B-E6FD-65D43BC8FF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0C1DBE-EFE3-9487-F0CF-21A2EFDE97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36178D-000B-29BF-08A3-A1899AA8E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D6A3F3-C969-3C58-774D-670C5E82A03E}"/>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6" name="Footer Placeholder 5">
            <a:extLst>
              <a:ext uri="{FF2B5EF4-FFF2-40B4-BE49-F238E27FC236}">
                <a16:creationId xmlns:a16="http://schemas.microsoft.com/office/drawing/2014/main" id="{12536A56-4808-4B0E-E6E4-8DC6CF536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B37310-C8BB-2B21-C27A-262278E0A965}"/>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67989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77E1-BCC3-7E96-9BE3-5F445CA8B2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D62411-7ACD-6C25-AFDB-222FE2574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B21D7-F58B-69E9-D9F2-DBE0133300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1ECB2A-18B1-C01E-155F-C1FCC6754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9C07DD-C6A7-F4F0-2D8F-0B4BFDBBD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FAE1C6-84BC-AB16-F8EB-E7FDED6D5173}"/>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8" name="Footer Placeholder 7">
            <a:extLst>
              <a:ext uri="{FF2B5EF4-FFF2-40B4-BE49-F238E27FC236}">
                <a16:creationId xmlns:a16="http://schemas.microsoft.com/office/drawing/2014/main" id="{E91E82BE-8931-54A5-0416-9F9514221F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F1E6A5-30A1-A5AA-DC0E-28078EA733BD}"/>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174971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429-DACE-EFDA-8398-4253496D6D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287D5-FCB8-AFE7-F806-8AF31706252F}"/>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4" name="Footer Placeholder 3">
            <a:extLst>
              <a:ext uri="{FF2B5EF4-FFF2-40B4-BE49-F238E27FC236}">
                <a16:creationId xmlns:a16="http://schemas.microsoft.com/office/drawing/2014/main" id="{DB539D90-0722-1821-14BD-2BA5794459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1C653F-CEA4-C1FD-4C9A-D4BEA3BA081B}"/>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418091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0EC87-4F4C-6B9E-1ED5-6F8074C94054}"/>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3" name="Footer Placeholder 2">
            <a:extLst>
              <a:ext uri="{FF2B5EF4-FFF2-40B4-BE49-F238E27FC236}">
                <a16:creationId xmlns:a16="http://schemas.microsoft.com/office/drawing/2014/main" id="{2F0C8222-FBF8-6ABB-B56B-99F5D2BE10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2BEA48-A9FE-B2F1-3C10-65DBAA4C8D0A}"/>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98148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6A29-4E21-A727-3BAD-5A056C62C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67031C-90A6-6E62-DBCF-CB09906B5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87DC52-D37F-9E53-8FDA-A5D15D875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21DCEB-C0E2-6440-10EB-774C3FBA64FA}"/>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6" name="Footer Placeholder 5">
            <a:extLst>
              <a:ext uri="{FF2B5EF4-FFF2-40B4-BE49-F238E27FC236}">
                <a16:creationId xmlns:a16="http://schemas.microsoft.com/office/drawing/2014/main" id="{C5E6921E-9B6C-4268-B8D8-B7151A74AC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02BAA4-D270-55B6-8F2E-136D3CF0581A}"/>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347586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7258-BDE7-167B-7128-A72E41DB5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A14E4D-DD3D-307A-2161-2E2CF57D3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9D2240-6877-381F-7D15-FE626C0CA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A40C2-1AB8-D1AF-9CE3-33605D9E14BA}"/>
              </a:ext>
            </a:extLst>
          </p:cNvPr>
          <p:cNvSpPr>
            <a:spLocks noGrp="1"/>
          </p:cNvSpPr>
          <p:nvPr>
            <p:ph type="dt" sz="half" idx="10"/>
          </p:nvPr>
        </p:nvSpPr>
        <p:spPr/>
        <p:txBody>
          <a:bodyPr/>
          <a:lstStyle/>
          <a:p>
            <a:fld id="{39BDEEC8-875B-4240-AA61-F76F18FC7C2B}" type="datetimeFigureOut">
              <a:rPr lang="en-IN" smtClean="0"/>
              <a:t>22-05-2024</a:t>
            </a:fld>
            <a:endParaRPr lang="en-IN"/>
          </a:p>
        </p:txBody>
      </p:sp>
      <p:sp>
        <p:nvSpPr>
          <p:cNvPr id="6" name="Footer Placeholder 5">
            <a:extLst>
              <a:ext uri="{FF2B5EF4-FFF2-40B4-BE49-F238E27FC236}">
                <a16:creationId xmlns:a16="http://schemas.microsoft.com/office/drawing/2014/main" id="{17C33AF4-4918-0727-A92D-FDFC9909D7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70A52-CEF7-49BF-4DD6-E1FE86ADCEEC}"/>
              </a:ext>
            </a:extLst>
          </p:cNvPr>
          <p:cNvSpPr>
            <a:spLocks noGrp="1"/>
          </p:cNvSpPr>
          <p:nvPr>
            <p:ph type="sldNum" sz="quarter" idx="12"/>
          </p:nvPr>
        </p:nvSpPr>
        <p:spPr/>
        <p:txBody>
          <a:bodyPr/>
          <a:lstStyle/>
          <a:p>
            <a:fld id="{E38245DE-A168-463E-B666-210CB8C4E763}" type="slidenum">
              <a:rPr lang="en-IN" smtClean="0"/>
              <a:t>‹#›</a:t>
            </a:fld>
            <a:endParaRPr lang="en-IN"/>
          </a:p>
        </p:txBody>
      </p:sp>
    </p:spTree>
    <p:extLst>
      <p:ext uri="{BB962C8B-B14F-4D97-AF65-F5344CB8AC3E}">
        <p14:creationId xmlns:p14="http://schemas.microsoft.com/office/powerpoint/2010/main" val="265729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97F84-878F-C268-1B7F-A7F05691B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799D28-9362-1A5E-E05E-2E512DCFBF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28DB7-FBFF-A9C2-7370-20445226D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DEEC8-875B-4240-AA61-F76F18FC7C2B}" type="datetimeFigureOut">
              <a:rPr lang="en-IN" smtClean="0"/>
              <a:t>22-05-2024</a:t>
            </a:fld>
            <a:endParaRPr lang="en-IN"/>
          </a:p>
        </p:txBody>
      </p:sp>
      <p:sp>
        <p:nvSpPr>
          <p:cNvPr id="5" name="Footer Placeholder 4">
            <a:extLst>
              <a:ext uri="{FF2B5EF4-FFF2-40B4-BE49-F238E27FC236}">
                <a16:creationId xmlns:a16="http://schemas.microsoft.com/office/drawing/2014/main" id="{22DA70A7-C609-0BE8-83FB-484EE13CD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8A826F8-2676-B976-2610-629BE2934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8245DE-A168-463E-B666-210CB8C4E763}" type="slidenum">
              <a:rPr lang="en-IN" smtClean="0"/>
              <a:t>‹#›</a:t>
            </a:fld>
            <a:endParaRPr lang="en-IN"/>
          </a:p>
        </p:txBody>
      </p:sp>
    </p:spTree>
    <p:extLst>
      <p:ext uri="{BB962C8B-B14F-4D97-AF65-F5344CB8AC3E}">
        <p14:creationId xmlns:p14="http://schemas.microsoft.com/office/powerpoint/2010/main" val="129195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81EEF6-AF5A-53C9-4B91-CA75C0768B3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4096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4077E-3FD8-12B2-EF33-C138E4ED9C4B}"/>
              </a:ext>
            </a:extLst>
          </p:cNvPr>
          <p:cNvSpPr txBox="1"/>
          <p:nvPr/>
        </p:nvSpPr>
        <p:spPr>
          <a:xfrm>
            <a:off x="3516922" y="239151"/>
            <a:ext cx="5331655" cy="646331"/>
          </a:xfrm>
          <a:prstGeom prst="rect">
            <a:avLst/>
          </a:prstGeom>
          <a:noFill/>
        </p:spPr>
        <p:txBody>
          <a:bodyPr wrap="square" rtlCol="0">
            <a:spAutoFit/>
          </a:bodyPr>
          <a:lstStyle/>
          <a:p>
            <a:r>
              <a:rPr lang="en-US" sz="3600" b="1" dirty="0"/>
              <a:t>Multi Layer Perceptron</a:t>
            </a:r>
            <a:endParaRPr lang="en-IN" sz="3600" b="1" dirty="0"/>
          </a:p>
        </p:txBody>
      </p:sp>
      <p:pic>
        <p:nvPicPr>
          <p:cNvPr id="5126" name="Picture 6" descr="A hypothetical example of Multilayer Perceptron Network. | Download  Scientific Diagram">
            <a:extLst>
              <a:ext uri="{FF2B5EF4-FFF2-40B4-BE49-F238E27FC236}">
                <a16:creationId xmlns:a16="http://schemas.microsoft.com/office/drawing/2014/main" id="{B4533E0F-1152-82BF-F3A0-F65DB5009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0" y="1033463"/>
            <a:ext cx="10185009" cy="58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4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0A50B-8C03-4790-7BC4-7D4491A0EB6B}"/>
              </a:ext>
            </a:extLst>
          </p:cNvPr>
          <p:cNvSpPr txBox="1"/>
          <p:nvPr/>
        </p:nvSpPr>
        <p:spPr>
          <a:xfrm>
            <a:off x="3885613" y="2659559"/>
            <a:ext cx="4420773" cy="769441"/>
          </a:xfrm>
          <a:prstGeom prst="rect">
            <a:avLst/>
          </a:prstGeom>
          <a:noFill/>
        </p:spPr>
        <p:txBody>
          <a:bodyPr wrap="square" rtlCol="0">
            <a:spAutoFit/>
          </a:bodyPr>
          <a:lstStyle/>
          <a:p>
            <a:r>
              <a:rPr lang="en-US" sz="4400" b="1" dirty="0"/>
              <a:t>MLP Code Demo</a:t>
            </a:r>
            <a:endParaRPr lang="en-IN" sz="4400" b="1" dirty="0"/>
          </a:p>
        </p:txBody>
      </p:sp>
    </p:spTree>
    <p:extLst>
      <p:ext uri="{BB962C8B-B14F-4D97-AF65-F5344CB8AC3E}">
        <p14:creationId xmlns:p14="http://schemas.microsoft.com/office/powerpoint/2010/main" val="62129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radient Descent vs. Backpropagation: What's the Difference?">
            <a:extLst>
              <a:ext uri="{FF2B5EF4-FFF2-40B4-BE49-F238E27FC236}">
                <a16:creationId xmlns:a16="http://schemas.microsoft.com/office/drawing/2014/main" id="{4939E0E2-2546-188E-DD2E-B22DFF3E4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21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13FB2F-5889-922A-F382-A339105E9201}"/>
              </a:ext>
            </a:extLst>
          </p:cNvPr>
          <p:cNvSpPr txBox="1"/>
          <p:nvPr/>
        </p:nvSpPr>
        <p:spPr>
          <a:xfrm>
            <a:off x="961292" y="787790"/>
            <a:ext cx="10269416" cy="5170646"/>
          </a:xfrm>
          <a:prstGeom prst="rect">
            <a:avLst/>
          </a:prstGeom>
          <a:noFill/>
        </p:spPr>
        <p:txBody>
          <a:bodyPr wrap="square" rtlCol="0">
            <a:spAutoFit/>
          </a:bodyPr>
          <a:lstStyle/>
          <a:p>
            <a:pPr algn="ctr"/>
            <a:r>
              <a:rPr lang="en-US" sz="4400" b="1" dirty="0"/>
              <a:t>Backpropagation Steps:</a:t>
            </a:r>
          </a:p>
          <a:p>
            <a:pPr algn="ctr"/>
            <a:endParaRPr lang="en-US" sz="4400" b="1" dirty="0"/>
          </a:p>
          <a:p>
            <a:endParaRPr lang="en-US" dirty="0"/>
          </a:p>
          <a:p>
            <a:pPr marL="457200" indent="-457200">
              <a:buFont typeface="Arial" panose="020B0604020202020204" pitchFamily="34" charset="0"/>
              <a:buChar char="•"/>
            </a:pPr>
            <a:r>
              <a:rPr lang="en-US" sz="3200" dirty="0"/>
              <a:t>Initialize weight and biases (random or w=1 and b=0)</a:t>
            </a:r>
          </a:p>
          <a:p>
            <a:endParaRPr lang="en-US" sz="3200" dirty="0"/>
          </a:p>
          <a:p>
            <a:pPr marL="457200" indent="-457200">
              <a:buFont typeface="Arial" panose="020B0604020202020204" pitchFamily="34" charset="0"/>
              <a:buChar char="•"/>
            </a:pPr>
            <a:r>
              <a:rPr lang="en-US" sz="3200" dirty="0"/>
              <a:t>Prediction (Forward propagation)</a:t>
            </a:r>
          </a:p>
          <a:p>
            <a:endParaRPr lang="en-US" sz="3200" dirty="0"/>
          </a:p>
          <a:p>
            <a:pPr marL="457200" indent="-457200">
              <a:buFont typeface="Arial" panose="020B0604020202020204" pitchFamily="34" charset="0"/>
              <a:buChar char="•"/>
            </a:pPr>
            <a:r>
              <a:rPr lang="en-US" sz="3200" dirty="0"/>
              <a:t>Calculate error using loss function</a:t>
            </a:r>
          </a:p>
          <a:p>
            <a:endParaRPr lang="en-US" sz="3200" dirty="0"/>
          </a:p>
          <a:p>
            <a:pPr marL="457200" indent="-457200">
              <a:buFont typeface="Arial" panose="020B0604020202020204" pitchFamily="34" charset="0"/>
              <a:buChar char="•"/>
            </a:pPr>
            <a:r>
              <a:rPr lang="en-US" sz="3200" dirty="0"/>
              <a:t>Weights and Biases update (Gradient Descent)</a:t>
            </a:r>
            <a:endParaRPr lang="en-IN" sz="3200" dirty="0"/>
          </a:p>
        </p:txBody>
      </p:sp>
    </p:spTree>
    <p:extLst>
      <p:ext uri="{BB962C8B-B14F-4D97-AF65-F5344CB8AC3E}">
        <p14:creationId xmlns:p14="http://schemas.microsoft.com/office/powerpoint/2010/main" val="42106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Understanding Gradient Descent Algorithm and Its Role in Linear Regression">
            <a:extLst>
              <a:ext uri="{FF2B5EF4-FFF2-40B4-BE49-F238E27FC236}">
                <a16:creationId xmlns:a16="http://schemas.microsoft.com/office/drawing/2014/main" id="{C5B4EF5C-3DEF-DDE3-C93A-46F297FF4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526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Variants of Gradient Descent Algorithm | Types of Gradient Descent">
            <a:extLst>
              <a:ext uri="{FF2B5EF4-FFF2-40B4-BE49-F238E27FC236}">
                <a16:creationId xmlns:a16="http://schemas.microsoft.com/office/drawing/2014/main" id="{A7F6DCF7-B4B7-BB83-84F4-7E7787363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12192000" cy="57324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14FE55-38DC-0A85-BC07-D8502D00EFE4}"/>
              </a:ext>
            </a:extLst>
          </p:cNvPr>
          <p:cNvSpPr txBox="1"/>
          <p:nvPr/>
        </p:nvSpPr>
        <p:spPr>
          <a:xfrm>
            <a:off x="2799470" y="196948"/>
            <a:ext cx="6457071" cy="646331"/>
          </a:xfrm>
          <a:prstGeom prst="rect">
            <a:avLst/>
          </a:prstGeom>
          <a:noFill/>
        </p:spPr>
        <p:txBody>
          <a:bodyPr wrap="square" rtlCol="0">
            <a:spAutoFit/>
          </a:bodyPr>
          <a:lstStyle/>
          <a:p>
            <a:pPr algn="ctr"/>
            <a:r>
              <a:rPr lang="en-US" sz="3600" b="1" dirty="0"/>
              <a:t>Types of Gradient Descent</a:t>
            </a:r>
            <a:endParaRPr lang="en-IN" sz="3600" b="1" dirty="0"/>
          </a:p>
        </p:txBody>
      </p:sp>
    </p:spTree>
    <p:extLst>
      <p:ext uri="{BB962C8B-B14F-4D97-AF65-F5344CB8AC3E}">
        <p14:creationId xmlns:p14="http://schemas.microsoft.com/office/powerpoint/2010/main" val="163076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Vanishing Gradient Problem in Deep Learning: Understanding, Intuition, and  Solutions | by Amanatullah | Medium">
            <a:extLst>
              <a:ext uri="{FF2B5EF4-FFF2-40B4-BE49-F238E27FC236}">
                <a16:creationId xmlns:a16="http://schemas.microsoft.com/office/drawing/2014/main" id="{A6BA9CB0-8A0A-B71E-851F-238ED5EEF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003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82A3E-8512-BD52-0618-A99C254B1FE6}"/>
              </a:ext>
            </a:extLst>
          </p:cNvPr>
          <p:cNvSpPr txBox="1"/>
          <p:nvPr/>
        </p:nvSpPr>
        <p:spPr>
          <a:xfrm>
            <a:off x="1249680" y="1091537"/>
            <a:ext cx="9692640" cy="5047536"/>
          </a:xfrm>
          <a:prstGeom prst="rect">
            <a:avLst/>
          </a:prstGeom>
          <a:noFill/>
        </p:spPr>
        <p:txBody>
          <a:bodyPr wrap="square" rtlCol="0">
            <a:spAutoFit/>
          </a:bodyPr>
          <a:lstStyle/>
          <a:p>
            <a:pPr algn="ctr"/>
            <a:r>
              <a:rPr lang="en-US" sz="4000" b="1" dirty="0"/>
              <a:t>Steps to Handle Vanishing Gradient:</a:t>
            </a:r>
          </a:p>
          <a:p>
            <a:pPr algn="ctr"/>
            <a:endParaRPr lang="en-US" sz="4000" b="1" dirty="0"/>
          </a:p>
          <a:p>
            <a:endParaRPr lang="en-US" dirty="0"/>
          </a:p>
          <a:p>
            <a:pPr marL="285750" indent="-285750">
              <a:buFont typeface="Arial" panose="020B0604020202020204" pitchFamily="34" charset="0"/>
              <a:buChar char="•"/>
            </a:pPr>
            <a:r>
              <a:rPr lang="en-US" sz="2800" dirty="0"/>
              <a:t>Reduce model depth(complexity).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Use ReLU as activation function instead of sigmoid and Tanh.</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IN" sz="2800" dirty="0"/>
              <a:t>Proper weight initialization.</a:t>
            </a:r>
          </a:p>
          <a:p>
            <a:pPr marL="285750" indent="-285750">
              <a:buFont typeface="Arial" panose="020B0604020202020204" pitchFamily="34" charset="0"/>
              <a:buChar char="•"/>
            </a:pPr>
            <a:endParaRPr lang="en-IN" sz="2800" dirty="0"/>
          </a:p>
          <a:p>
            <a:pPr marL="285750" indent="-285750">
              <a:buFont typeface="Arial" panose="020B0604020202020204" pitchFamily="34" charset="0"/>
              <a:buChar char="•"/>
            </a:pPr>
            <a:r>
              <a:rPr lang="en-IN" sz="2800" dirty="0"/>
              <a:t>Batch Normalization.</a:t>
            </a:r>
          </a:p>
        </p:txBody>
      </p:sp>
    </p:spTree>
    <p:extLst>
      <p:ext uri="{BB962C8B-B14F-4D97-AF65-F5344CB8AC3E}">
        <p14:creationId xmlns:p14="http://schemas.microsoft.com/office/powerpoint/2010/main" val="2398615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A Simple Introduction to Dropout Regularization (With Code!) | by Nisha  McNealis | Analytics Vidhya | Medium">
            <a:extLst>
              <a:ext uri="{FF2B5EF4-FFF2-40B4-BE49-F238E27FC236}">
                <a16:creationId xmlns:a16="http://schemas.microsoft.com/office/drawing/2014/main" id="{B797B8E0-C8DA-F9A8-A98D-655577B04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935" y="1181686"/>
            <a:ext cx="9158068" cy="47267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080E60-932F-2D94-2FE9-4B2159262572}"/>
              </a:ext>
            </a:extLst>
          </p:cNvPr>
          <p:cNvSpPr txBox="1"/>
          <p:nvPr/>
        </p:nvSpPr>
        <p:spPr>
          <a:xfrm>
            <a:off x="3151163" y="180128"/>
            <a:ext cx="5570806" cy="769441"/>
          </a:xfrm>
          <a:prstGeom prst="rect">
            <a:avLst/>
          </a:prstGeom>
          <a:noFill/>
        </p:spPr>
        <p:txBody>
          <a:bodyPr wrap="square" rtlCol="0">
            <a:spAutoFit/>
          </a:bodyPr>
          <a:lstStyle/>
          <a:p>
            <a:pPr algn="ctr"/>
            <a:r>
              <a:rPr lang="en-US" sz="4400" b="1" dirty="0"/>
              <a:t>Dropout Layers</a:t>
            </a:r>
            <a:endParaRPr lang="en-IN" sz="4400" b="1" dirty="0"/>
          </a:p>
        </p:txBody>
      </p:sp>
    </p:spTree>
    <p:extLst>
      <p:ext uri="{BB962C8B-B14F-4D97-AF65-F5344CB8AC3E}">
        <p14:creationId xmlns:p14="http://schemas.microsoft.com/office/powerpoint/2010/main" val="112534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1DA5D3-72ED-63C6-7DE9-C67705CF0C61}"/>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79318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7D2B52-F626-6AE3-702F-F3D056DEF46D}"/>
              </a:ext>
            </a:extLst>
          </p:cNvPr>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4973BCBE-8FAB-1890-3F79-04361249DF4B}"/>
              </a:ext>
            </a:extLst>
          </p:cNvPr>
          <p:cNvPicPr>
            <a:picLocks noChangeAspect="1"/>
          </p:cNvPicPr>
          <p:nvPr/>
        </p:nvPicPr>
        <p:blipFill>
          <a:blip r:embed="rId3"/>
          <a:stretch>
            <a:fillRect/>
          </a:stretch>
        </p:blipFill>
        <p:spPr>
          <a:xfrm>
            <a:off x="0" y="3179298"/>
            <a:ext cx="6963508" cy="3678702"/>
          </a:xfrm>
          <a:prstGeom prst="rect">
            <a:avLst/>
          </a:prstGeom>
        </p:spPr>
      </p:pic>
    </p:spTree>
    <p:extLst>
      <p:ext uri="{BB962C8B-B14F-4D97-AF65-F5344CB8AC3E}">
        <p14:creationId xmlns:p14="http://schemas.microsoft.com/office/powerpoint/2010/main" val="259509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4BCAF5-8F4A-EAF2-8EA3-98498D47C849}"/>
              </a:ext>
            </a:extLst>
          </p:cNvPr>
          <p:cNvPicPr>
            <a:picLocks noChangeAspect="1"/>
          </p:cNvPicPr>
          <p:nvPr/>
        </p:nvPicPr>
        <p:blipFill>
          <a:blip r:embed="rId2"/>
          <a:stretch>
            <a:fillRect/>
          </a:stretch>
        </p:blipFill>
        <p:spPr>
          <a:xfrm>
            <a:off x="1871004" y="0"/>
            <a:ext cx="9200270" cy="4159546"/>
          </a:xfrm>
          <a:prstGeom prst="rect">
            <a:avLst/>
          </a:prstGeom>
        </p:spPr>
      </p:pic>
      <p:pic>
        <p:nvPicPr>
          <p:cNvPr id="1026" name="Picture 2" descr="Difference between Deep Learning Vs Machine Learning">
            <a:extLst>
              <a:ext uri="{FF2B5EF4-FFF2-40B4-BE49-F238E27FC236}">
                <a16:creationId xmlns:a16="http://schemas.microsoft.com/office/drawing/2014/main" id="{DCE3B541-25AF-DB30-B723-456832396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121920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51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 Different Types of Neural Networks">
            <a:extLst>
              <a:ext uri="{FF2B5EF4-FFF2-40B4-BE49-F238E27FC236}">
                <a16:creationId xmlns:a16="http://schemas.microsoft.com/office/drawing/2014/main" id="{F8EEAB84-DFD4-F606-0FCE-487343686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85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D99638-3107-1C5E-BB42-521CB26DAE24}"/>
              </a:ext>
            </a:extLst>
          </p:cNvPr>
          <p:cNvSpPr txBox="1"/>
          <p:nvPr/>
        </p:nvSpPr>
        <p:spPr>
          <a:xfrm>
            <a:off x="731519" y="0"/>
            <a:ext cx="10930597" cy="1738938"/>
          </a:xfrm>
          <a:prstGeom prst="rect">
            <a:avLst/>
          </a:prstGeom>
          <a:noFill/>
        </p:spPr>
        <p:txBody>
          <a:bodyPr wrap="square" rtlCol="0">
            <a:spAutoFit/>
          </a:bodyPr>
          <a:lstStyle/>
          <a:p>
            <a:pPr algn="ctr"/>
            <a:r>
              <a:rPr lang="en-US" sz="3600" b="1" u="sng" dirty="0"/>
              <a:t>Perceptron</a:t>
            </a:r>
          </a:p>
          <a:p>
            <a:pPr algn="ctr"/>
            <a:endParaRPr lang="en-US" sz="1100" b="1" u="sng" dirty="0"/>
          </a:p>
          <a:p>
            <a:r>
              <a:rPr lang="en-US" sz="2000" b="0" i="0" dirty="0">
                <a:effectLst/>
                <a:highlight>
                  <a:srgbClr val="FFFFFF"/>
                </a:highlight>
                <a:latin typeface="Roboto" panose="02000000000000000000" pitchFamily="2" charset="0"/>
              </a:rPr>
              <a:t>A Perceptron is an algorithm for supervised learning of binary classifiers, it can be used for regression as well. This algorithm enables neurons to learn and processes elements in the training set one at a time.</a:t>
            </a:r>
            <a:endParaRPr lang="en-IN" sz="2000" b="1" dirty="0"/>
          </a:p>
        </p:txBody>
      </p:sp>
      <p:pic>
        <p:nvPicPr>
          <p:cNvPr id="4100" name="Picture 4" descr="Perceptrons - These Artificial Neurons Are The Fundamentals Of Neural  Networks – Fly Spaceships With Your Mind">
            <a:extLst>
              <a:ext uri="{FF2B5EF4-FFF2-40B4-BE49-F238E27FC236}">
                <a16:creationId xmlns:a16="http://schemas.microsoft.com/office/drawing/2014/main" id="{FA75475C-7478-ED78-3ADE-DBC5B997B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884" y="1738937"/>
            <a:ext cx="11132232" cy="51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9EF6F2-8323-0EB7-D589-E21B0C9F4D0E}"/>
              </a:ext>
            </a:extLst>
          </p:cNvPr>
          <p:cNvPicPr>
            <a:picLocks noChangeAspect="1"/>
          </p:cNvPicPr>
          <p:nvPr/>
        </p:nvPicPr>
        <p:blipFill>
          <a:blip r:embed="rId2"/>
          <a:stretch>
            <a:fillRect/>
          </a:stretch>
        </p:blipFill>
        <p:spPr>
          <a:xfrm>
            <a:off x="-1" y="0"/>
            <a:ext cx="12192001" cy="6857999"/>
          </a:xfrm>
          <a:prstGeom prst="rect">
            <a:avLst/>
          </a:prstGeom>
        </p:spPr>
      </p:pic>
    </p:spTree>
    <p:extLst>
      <p:ext uri="{BB962C8B-B14F-4D97-AF65-F5344CB8AC3E}">
        <p14:creationId xmlns:p14="http://schemas.microsoft.com/office/powerpoint/2010/main" val="123508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0A50B-8C03-4790-7BC4-7D4491A0EB6B}"/>
              </a:ext>
            </a:extLst>
          </p:cNvPr>
          <p:cNvSpPr txBox="1"/>
          <p:nvPr/>
        </p:nvSpPr>
        <p:spPr>
          <a:xfrm>
            <a:off x="2992901" y="2659559"/>
            <a:ext cx="6206197" cy="769441"/>
          </a:xfrm>
          <a:prstGeom prst="rect">
            <a:avLst/>
          </a:prstGeom>
          <a:noFill/>
        </p:spPr>
        <p:txBody>
          <a:bodyPr wrap="square" rtlCol="0">
            <a:spAutoFit/>
          </a:bodyPr>
          <a:lstStyle/>
          <a:p>
            <a:r>
              <a:rPr lang="en-US" sz="4400" b="1" dirty="0"/>
              <a:t>Perceptron Code Demo</a:t>
            </a:r>
            <a:endParaRPr lang="en-IN" sz="4400" b="1" dirty="0"/>
          </a:p>
        </p:txBody>
      </p:sp>
    </p:spTree>
    <p:extLst>
      <p:ext uri="{BB962C8B-B14F-4D97-AF65-F5344CB8AC3E}">
        <p14:creationId xmlns:p14="http://schemas.microsoft.com/office/powerpoint/2010/main" val="27700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0FA8E5-7232-7AE2-018F-B01613204540}"/>
              </a:ext>
            </a:extLst>
          </p:cNvPr>
          <p:cNvSpPr txBox="1"/>
          <p:nvPr/>
        </p:nvSpPr>
        <p:spPr>
          <a:xfrm>
            <a:off x="2560320" y="0"/>
            <a:ext cx="6654019" cy="646331"/>
          </a:xfrm>
          <a:prstGeom prst="rect">
            <a:avLst/>
          </a:prstGeom>
          <a:noFill/>
        </p:spPr>
        <p:txBody>
          <a:bodyPr wrap="square" rtlCol="0">
            <a:spAutoFit/>
          </a:bodyPr>
          <a:lstStyle/>
          <a:p>
            <a:pPr algn="ctr"/>
            <a:r>
              <a:rPr lang="en-US" sz="3600" b="1" dirty="0"/>
              <a:t>Activation Functions</a:t>
            </a:r>
            <a:endParaRPr lang="en-IN" sz="3600" b="1" dirty="0"/>
          </a:p>
        </p:txBody>
      </p:sp>
      <p:sp>
        <p:nvSpPr>
          <p:cNvPr id="5" name="TextBox 4">
            <a:extLst>
              <a:ext uri="{FF2B5EF4-FFF2-40B4-BE49-F238E27FC236}">
                <a16:creationId xmlns:a16="http://schemas.microsoft.com/office/drawing/2014/main" id="{96A65A0D-F61E-F10C-245E-181529CBDF40}"/>
              </a:ext>
            </a:extLst>
          </p:cNvPr>
          <p:cNvSpPr txBox="1"/>
          <p:nvPr/>
        </p:nvSpPr>
        <p:spPr>
          <a:xfrm>
            <a:off x="267286" y="745588"/>
            <a:ext cx="11924714" cy="1938992"/>
          </a:xfrm>
          <a:prstGeom prst="rect">
            <a:avLst/>
          </a:prstGeom>
          <a:noFill/>
        </p:spPr>
        <p:txBody>
          <a:bodyPr wrap="square" rtlCol="0">
            <a:spAutoFit/>
          </a:bodyPr>
          <a:lstStyle/>
          <a:p>
            <a:pPr algn="l"/>
            <a:r>
              <a:rPr lang="en-US" sz="2000" b="0" i="0" dirty="0">
                <a:effectLst/>
                <a:highlight>
                  <a:srgbClr val="FFFFFF"/>
                </a:highlight>
                <a:latin typeface="Classic Notes"/>
              </a:rPr>
              <a:t>Activation functions are those computational units which decide what output the neuron must give under a specific condition</a:t>
            </a:r>
          </a:p>
          <a:p>
            <a:pPr algn="l"/>
            <a:r>
              <a:rPr lang="en-US" sz="2000" b="0" i="0" dirty="0">
                <a:effectLst/>
                <a:highlight>
                  <a:srgbClr val="FFFFFF"/>
                </a:highlight>
                <a:latin typeface="Classic Notes"/>
              </a:rPr>
              <a:t>In Machine learning and in deep learning we have different types of activation functions which are used to trigger a neuron while building models.</a:t>
            </a:r>
          </a:p>
          <a:p>
            <a:pPr algn="l"/>
            <a:r>
              <a:rPr lang="en-US" sz="2000" b="0" i="0" dirty="0">
                <a:effectLst/>
                <a:highlight>
                  <a:srgbClr val="FFFFFF"/>
                </a:highlight>
                <a:latin typeface="Classic Notes"/>
              </a:rPr>
              <a:t>We can also say that a neuron is a cell than activation function is the nucleus of the cell.</a:t>
            </a:r>
          </a:p>
          <a:p>
            <a:endParaRPr lang="en-IN" sz="2000" dirty="0"/>
          </a:p>
        </p:txBody>
      </p:sp>
      <p:pic>
        <p:nvPicPr>
          <p:cNvPr id="7" name="Picture 6">
            <a:extLst>
              <a:ext uri="{FF2B5EF4-FFF2-40B4-BE49-F238E27FC236}">
                <a16:creationId xmlns:a16="http://schemas.microsoft.com/office/drawing/2014/main" id="{11DA0A33-DF02-D389-6BB4-822A3F031229}"/>
              </a:ext>
            </a:extLst>
          </p:cNvPr>
          <p:cNvPicPr>
            <a:picLocks noChangeAspect="1"/>
          </p:cNvPicPr>
          <p:nvPr/>
        </p:nvPicPr>
        <p:blipFill>
          <a:blip r:embed="rId2"/>
          <a:stretch>
            <a:fillRect/>
          </a:stretch>
        </p:blipFill>
        <p:spPr>
          <a:xfrm>
            <a:off x="192258" y="2447778"/>
            <a:ext cx="6384844" cy="4410222"/>
          </a:xfrm>
          <a:prstGeom prst="rect">
            <a:avLst/>
          </a:prstGeom>
        </p:spPr>
      </p:pic>
    </p:spTree>
    <p:extLst>
      <p:ext uri="{BB962C8B-B14F-4D97-AF65-F5344CB8AC3E}">
        <p14:creationId xmlns:p14="http://schemas.microsoft.com/office/powerpoint/2010/main" val="40133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718</TotalTime>
  <Words>186</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Classic Notes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Puroshotam Singh</dc:creator>
  <cp:lastModifiedBy>Puroshotam Singh</cp:lastModifiedBy>
  <cp:revision>26</cp:revision>
  <dcterms:created xsi:type="dcterms:W3CDTF">2024-05-21T08:52:39Z</dcterms:created>
  <dcterms:modified xsi:type="dcterms:W3CDTF">2024-05-22T16:27:28Z</dcterms:modified>
</cp:coreProperties>
</file>