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Tomorrow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omorrow-regular.fntdata"/><Relationship Id="rId22" Type="http://schemas.openxmlformats.org/officeDocument/2006/relationships/font" Target="fonts/Tomorrow-italic.fntdata"/><Relationship Id="rId21" Type="http://schemas.openxmlformats.org/officeDocument/2006/relationships/font" Target="fonts/Tomorrow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Tomorrow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TSansNarrow-bold.fntdata"/><Relationship Id="rId18" Type="http://schemas.openxmlformats.org/officeDocument/2006/relationships/font" Target="fonts/PTSansNarrow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86b027c0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86b027c0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7a87fc9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7a87fc9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86b027c0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86b027c0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86b027c0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86b027c0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86b027c0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86b027c0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86b027c0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86b027c0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86b027c0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86b027c0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86b027c0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86b027c0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7a87fc9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7a87fc9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86b027c0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86b027c0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86b027c0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86b027c0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apachefriends.org/downloa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Architecture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Module-1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Tools in Browser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View Page Source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Inspect 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53275" y="2544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2829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A client sends a Request to the server , server process that request  and sends the response with the status code.</a:t>
            </a:r>
            <a:endParaRPr>
              <a:solidFill>
                <a:srgbClr val="282829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82829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82829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</p:txBody>
      </p:sp>
      <p:pic>
        <p:nvPicPr>
          <p:cNvPr descr="How to identify response code. – Amuda-&gt;Badmus" id="133" name="Google Shape;133;p24"/>
          <p:cNvPicPr preferRelativeResize="0"/>
          <p:nvPr/>
        </p:nvPicPr>
        <p:blipFill rotWithShape="1">
          <a:blip r:embed="rId3">
            <a:alphaModFix/>
          </a:blip>
          <a:srcRect b="12605" l="10739" r="8327" t="27139"/>
          <a:stretch/>
        </p:blipFill>
        <p:spPr>
          <a:xfrm>
            <a:off x="1950575" y="2149225"/>
            <a:ext cx="5054825" cy="28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WWW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omorrow"/>
                <a:ea typeface="Tomorrow"/>
                <a:cs typeface="Tomorrow"/>
                <a:sym typeface="Tomorrow"/>
              </a:rPr>
              <a:t>WWW stands for World Wide Web</a:t>
            </a:r>
            <a:r>
              <a:rPr lang="en">
                <a:solidFill>
                  <a:srgbClr val="000000"/>
                </a:solidFill>
                <a:latin typeface="Tomorrow"/>
                <a:ea typeface="Tomorrow"/>
                <a:cs typeface="Tomorrow"/>
                <a:sym typeface="Tomorrow"/>
              </a:rPr>
              <a:t>.</a:t>
            </a:r>
            <a:endParaRPr>
              <a:solidFill>
                <a:srgbClr val="000000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omorrow"/>
              <a:buChar char="●"/>
            </a:pPr>
            <a:r>
              <a:rPr lang="en" sz="1600">
                <a:solidFill>
                  <a:srgbClr val="000000"/>
                </a:solidFill>
                <a:latin typeface="Tomorrow"/>
                <a:ea typeface="Tomorrow"/>
                <a:cs typeface="Tomorrow"/>
                <a:sym typeface="Tomorrow"/>
              </a:rPr>
              <a:t>Web is a collection of  resources which contains text,images,audio,video,any data composed as a HTML document. </a:t>
            </a:r>
            <a:endParaRPr sz="1600">
              <a:solidFill>
                <a:srgbClr val="000000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omorrow"/>
              <a:buChar char="●"/>
            </a:pPr>
            <a:r>
              <a:rPr lang="en" sz="1600">
                <a:solidFill>
                  <a:srgbClr val="000000"/>
                </a:solidFill>
                <a:latin typeface="Tomorrow"/>
                <a:ea typeface="Tomorrow"/>
                <a:cs typeface="Tomorrow"/>
                <a:sym typeface="Tomorrow"/>
              </a:rPr>
              <a:t>Resources in the HTML documents are hosted on the server.</a:t>
            </a:r>
            <a:endParaRPr sz="1600">
              <a:solidFill>
                <a:srgbClr val="000000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omorrow"/>
              <a:buChar char="●"/>
            </a:pPr>
            <a:r>
              <a:rPr lang="en" sz="1600">
                <a:solidFill>
                  <a:srgbClr val="000000"/>
                </a:solidFill>
                <a:latin typeface="Tomorrow"/>
                <a:ea typeface="Tomorrow"/>
                <a:cs typeface="Tomorrow"/>
                <a:sym typeface="Tomorrow"/>
              </a:rPr>
              <a:t>Resources on the server can be accessed by entering an URL(uniform resource locator) in the browser.</a:t>
            </a:r>
            <a:endParaRPr sz="1600">
              <a:solidFill>
                <a:srgbClr val="000000"/>
              </a:solidFill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31675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Client-Server Architecture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950" y="1387050"/>
            <a:ext cx="4581525" cy="28194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 is a client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32744" l="31233" r="1539" t="-1738"/>
          <a:stretch/>
        </p:blipFill>
        <p:spPr>
          <a:xfrm>
            <a:off x="751150" y="1286700"/>
            <a:ext cx="7494776" cy="28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Communication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125" y="1152424"/>
            <a:ext cx="7937742" cy="334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latin typeface="Tomorrow"/>
                <a:ea typeface="Tomorrow"/>
                <a:cs typeface="Tomorrow"/>
                <a:sym typeface="Tomorrow"/>
              </a:rPr>
              <a:t>GET:    </a:t>
            </a:r>
            <a:r>
              <a:rPr lang="en" sz="2000">
                <a:solidFill>
                  <a:srgbClr val="282829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simply retrieve data</a:t>
            </a:r>
            <a:endParaRPr sz="2000">
              <a:latin typeface="Tomorrow"/>
              <a:ea typeface="Tomorrow"/>
              <a:cs typeface="Tomorrow"/>
              <a:sym typeface="Tomorro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Font typeface="Tomorrow"/>
              <a:buChar char="●"/>
            </a:pPr>
            <a:r>
              <a:rPr lang="en" sz="2400">
                <a:latin typeface="Tomorrow"/>
                <a:ea typeface="Tomorrow"/>
                <a:cs typeface="Tomorrow"/>
                <a:sym typeface="Tomorrow"/>
              </a:rPr>
              <a:t>POST: </a:t>
            </a:r>
            <a:r>
              <a:rPr lang="en">
                <a:solidFill>
                  <a:srgbClr val="282829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Asks the server to accept a block of data, usually to create </a:t>
            </a:r>
            <a:endParaRPr>
              <a:solidFill>
                <a:srgbClr val="282829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2829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                 something(Inserting a data)</a:t>
            </a:r>
            <a:endParaRPr>
              <a:solidFill>
                <a:srgbClr val="282829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3425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2829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A client sends a Request to the server , server process that request  and sends the response with the status code.</a:t>
            </a:r>
            <a:endParaRPr>
              <a:solidFill>
                <a:srgbClr val="282829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82829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82829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521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 Tools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omorrow"/>
              <a:buChar char="●"/>
            </a:pPr>
            <a:r>
              <a:rPr lang="en" sz="2000">
                <a:latin typeface="Tomorrow"/>
                <a:ea typeface="Tomorrow"/>
                <a:cs typeface="Tomorrow"/>
                <a:sym typeface="Tomorrow"/>
              </a:rPr>
              <a:t>Browser</a:t>
            </a:r>
            <a:endParaRPr sz="2000">
              <a:latin typeface="Tomorrow"/>
              <a:ea typeface="Tomorrow"/>
              <a:cs typeface="Tomorrow"/>
              <a:sym typeface="Tomorro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omorrow"/>
              <a:buChar char="●"/>
            </a:pPr>
            <a:r>
              <a:rPr lang="en" sz="2000">
                <a:latin typeface="Tomorrow"/>
                <a:ea typeface="Tomorrow"/>
                <a:cs typeface="Tomorrow"/>
                <a:sym typeface="Tomorrow"/>
              </a:rPr>
              <a:t>Code-Editor</a:t>
            </a:r>
            <a:endParaRPr sz="2000">
              <a:latin typeface="Tomorrow"/>
              <a:ea typeface="Tomorrow"/>
              <a:cs typeface="Tomorrow"/>
              <a:sym typeface="Tomorro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omorrow"/>
              <a:buChar char="●"/>
            </a:pPr>
            <a:r>
              <a:rPr lang="en" sz="2000">
                <a:latin typeface="Tomorrow"/>
                <a:ea typeface="Tomorrow"/>
                <a:cs typeface="Tomorrow"/>
                <a:sym typeface="Tomorrow"/>
              </a:rPr>
              <a:t>Server-WAMP,LAMP,MAMP,XAMPP.</a:t>
            </a:r>
            <a:endParaRPr sz="2000">
              <a:latin typeface="Tomorrow"/>
              <a:ea typeface="Tomorrow"/>
              <a:cs typeface="Tomorrow"/>
              <a:sym typeface="Tomorro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Tomorrow"/>
                <a:ea typeface="Tomorrow"/>
                <a:cs typeface="Tomorrow"/>
                <a:sym typeface="Tomorrow"/>
              </a:rPr>
              <a:t>        WAMP: Window Apache Mysql(MariaDB)PHP</a:t>
            </a:r>
            <a:endParaRPr sz="2000">
              <a:latin typeface="Tomorrow"/>
              <a:ea typeface="Tomorrow"/>
              <a:cs typeface="Tomorrow"/>
              <a:sym typeface="Tomorro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Tomorrow"/>
                <a:ea typeface="Tomorrow"/>
                <a:cs typeface="Tomorrow"/>
                <a:sym typeface="Tomorrow"/>
              </a:rPr>
              <a:t>        LAMP: Linux  Apache Mysql</a:t>
            </a:r>
            <a:r>
              <a:rPr lang="en" sz="2000">
                <a:latin typeface="Tomorrow"/>
                <a:ea typeface="Tomorrow"/>
                <a:cs typeface="Tomorrow"/>
                <a:sym typeface="Tomorrow"/>
              </a:rPr>
              <a:t>(MariaDB)</a:t>
            </a:r>
            <a:r>
              <a:rPr lang="en" sz="2000">
                <a:latin typeface="Tomorrow"/>
                <a:ea typeface="Tomorrow"/>
                <a:cs typeface="Tomorrow"/>
                <a:sym typeface="Tomorrow"/>
              </a:rPr>
              <a:t> PHP.</a:t>
            </a:r>
            <a:endParaRPr sz="2000">
              <a:latin typeface="Tomorrow"/>
              <a:ea typeface="Tomorrow"/>
              <a:cs typeface="Tomorrow"/>
              <a:sym typeface="Tomorro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Tomorrow"/>
                <a:ea typeface="Tomorrow"/>
                <a:cs typeface="Tomorrow"/>
                <a:sym typeface="Tomorrow"/>
              </a:rPr>
              <a:t>        MAMP: Macintosh Apache Mysql</a:t>
            </a:r>
            <a:r>
              <a:rPr lang="en" sz="2000">
                <a:latin typeface="Tomorrow"/>
                <a:ea typeface="Tomorrow"/>
                <a:cs typeface="Tomorrow"/>
                <a:sym typeface="Tomorrow"/>
              </a:rPr>
              <a:t>(MariaDB)</a:t>
            </a:r>
            <a:r>
              <a:rPr lang="en" sz="2000">
                <a:latin typeface="Tomorrow"/>
                <a:ea typeface="Tomorrow"/>
                <a:cs typeface="Tomorrow"/>
                <a:sym typeface="Tomorrow"/>
              </a:rPr>
              <a:t> PHP.</a:t>
            </a:r>
            <a:endParaRPr sz="2000">
              <a:latin typeface="Tomorrow"/>
              <a:ea typeface="Tomorrow"/>
              <a:cs typeface="Tomorrow"/>
              <a:sym typeface="Tomorro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Tomorrow"/>
                <a:ea typeface="Tomorrow"/>
                <a:cs typeface="Tomorrow"/>
                <a:sym typeface="Tomorrow"/>
              </a:rPr>
              <a:t>        XAMPP: Cross Platform Apache Mysql</a:t>
            </a:r>
            <a:r>
              <a:rPr lang="en" sz="2000">
                <a:latin typeface="Tomorrow"/>
                <a:ea typeface="Tomorrow"/>
                <a:cs typeface="Tomorrow"/>
                <a:sym typeface="Tomorrow"/>
              </a:rPr>
              <a:t>(MariaDB)</a:t>
            </a:r>
            <a:r>
              <a:rPr lang="en" sz="2000">
                <a:latin typeface="Tomorrow"/>
                <a:ea typeface="Tomorrow"/>
                <a:cs typeface="Tomorrow"/>
                <a:sym typeface="Tomorrow"/>
              </a:rPr>
              <a:t> PHP Pearl</a:t>
            </a:r>
            <a:endParaRPr sz="2000">
              <a:latin typeface="Tomorrow"/>
              <a:ea typeface="Tomorrow"/>
              <a:cs typeface="Tomorrow"/>
              <a:sym typeface="Tomorro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1325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Xampp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https://www.apachefriends.org/download.html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