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53"/>
  </p:notesMasterIdLst>
  <p:handoutMasterIdLst>
    <p:handoutMasterId r:id="rId54"/>
  </p:handoutMasterIdLst>
  <p:sldIdLst>
    <p:sldId id="256" r:id="rId2"/>
    <p:sldId id="278" r:id="rId3"/>
    <p:sldId id="279" r:id="rId4"/>
    <p:sldId id="301" r:id="rId5"/>
    <p:sldId id="302" r:id="rId6"/>
    <p:sldId id="304" r:id="rId7"/>
    <p:sldId id="300" r:id="rId8"/>
    <p:sldId id="295" r:id="rId9"/>
    <p:sldId id="299" r:id="rId10"/>
    <p:sldId id="303" r:id="rId11"/>
    <p:sldId id="305" r:id="rId12"/>
    <p:sldId id="306" r:id="rId13"/>
    <p:sldId id="297" r:id="rId14"/>
    <p:sldId id="298" r:id="rId15"/>
    <p:sldId id="307" r:id="rId16"/>
    <p:sldId id="308" r:id="rId17"/>
    <p:sldId id="292" r:id="rId18"/>
    <p:sldId id="257" r:id="rId19"/>
    <p:sldId id="258" r:id="rId20"/>
    <p:sldId id="259" r:id="rId21"/>
    <p:sldId id="260" r:id="rId22"/>
    <p:sldId id="261" r:id="rId23"/>
    <p:sldId id="262" r:id="rId24"/>
    <p:sldId id="263" r:id="rId25"/>
    <p:sldId id="264" r:id="rId26"/>
    <p:sldId id="265" r:id="rId27"/>
    <p:sldId id="266" r:id="rId28"/>
    <p:sldId id="268" r:id="rId29"/>
    <p:sldId id="269" r:id="rId30"/>
    <p:sldId id="272" r:id="rId31"/>
    <p:sldId id="270" r:id="rId32"/>
    <p:sldId id="271" r:id="rId33"/>
    <p:sldId id="273" r:id="rId34"/>
    <p:sldId id="274" r:id="rId35"/>
    <p:sldId id="276" r:id="rId36"/>
    <p:sldId id="277" r:id="rId37"/>
    <p:sldId id="275" r:id="rId38"/>
    <p:sldId id="283" r:id="rId39"/>
    <p:sldId id="294" r:id="rId40"/>
    <p:sldId id="296" r:id="rId41"/>
    <p:sldId id="284" r:id="rId42"/>
    <p:sldId id="285" r:id="rId43"/>
    <p:sldId id="286" r:id="rId44"/>
    <p:sldId id="287" r:id="rId45"/>
    <p:sldId id="288" r:id="rId46"/>
    <p:sldId id="289" r:id="rId47"/>
    <p:sldId id="290" r:id="rId48"/>
    <p:sldId id="291" r:id="rId49"/>
    <p:sldId id="293" r:id="rId50"/>
    <p:sldId id="280" r:id="rId51"/>
    <p:sldId id="28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655D75-EA19-47B9-87EE-6C583988212C}" type="datetimeFigureOut">
              <a:rPr lang="en-US" smtClean="0"/>
              <a:t>12/1/2022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4452DC-B560-4151-9787-C386A9D37744}" type="slidenum">
              <a:rPr lang="en-US" smtClean="0"/>
              <a:t>‹#›</a:t>
            </a:fld>
            <a:endParaRPr lang="en-US"/>
          </a:p>
        </p:txBody>
      </p:sp>
    </p:spTree>
    <p:extLst>
      <p:ext uri="{BB962C8B-B14F-4D97-AF65-F5344CB8AC3E}">
        <p14:creationId xmlns:p14="http://schemas.microsoft.com/office/powerpoint/2010/main" val="2970936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EB129-86EB-41A7-B42A-7DC311F0D885}"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3ECBB-D19A-40DD-895B-6DDB52591F34}" type="slidenum">
              <a:rPr lang="en-US" smtClean="0"/>
              <a:t>‹#›</a:t>
            </a:fld>
            <a:endParaRPr lang="en-US"/>
          </a:p>
        </p:txBody>
      </p:sp>
    </p:spTree>
    <p:extLst>
      <p:ext uri="{BB962C8B-B14F-4D97-AF65-F5344CB8AC3E}">
        <p14:creationId xmlns:p14="http://schemas.microsoft.com/office/powerpoint/2010/main" val="1599252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43ECBB-D19A-40DD-895B-6DDB52591F34}" type="slidenum">
              <a:rPr lang="en-US" smtClean="0"/>
              <a:t>1</a:t>
            </a:fld>
            <a:endParaRPr lang="en-US"/>
          </a:p>
        </p:txBody>
      </p:sp>
    </p:spTree>
    <p:extLst>
      <p:ext uri="{BB962C8B-B14F-4D97-AF65-F5344CB8AC3E}">
        <p14:creationId xmlns:p14="http://schemas.microsoft.com/office/powerpoint/2010/main" val="25934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43ECBB-D19A-40DD-895B-6DDB52591F34}" type="slidenum">
              <a:rPr lang="en-US" smtClean="0"/>
              <a:t>2</a:t>
            </a:fld>
            <a:endParaRPr lang="en-US"/>
          </a:p>
        </p:txBody>
      </p:sp>
    </p:spTree>
    <p:extLst>
      <p:ext uri="{BB962C8B-B14F-4D97-AF65-F5344CB8AC3E}">
        <p14:creationId xmlns:p14="http://schemas.microsoft.com/office/powerpoint/2010/main" val="59707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C17B3A71-9FAA-4C9E-8D96-10FD1B5A9633}" type="datetime1">
              <a:rPr lang="en-US" smtClean="0"/>
              <a:t>12/1/2022</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5F4D819E-3F3A-41E6-8DD5-9B4A8B5BA1C5}" type="slidenum">
              <a:rPr lang="en-US" smtClean="0"/>
              <a:t>‹#›</a:t>
            </a:fld>
            <a:endParaRPr lang="en-US"/>
          </a:p>
        </p:txBody>
      </p:sp>
      <p:sp>
        <p:nvSpPr>
          <p:cNvPr id="3" name="TextBox 2"/>
          <p:cNvSpPr txBox="1"/>
          <p:nvPr userDrawn="1"/>
        </p:nvSpPr>
        <p:spPr>
          <a:xfrm>
            <a:off x="10479024" y="5248656"/>
            <a:ext cx="1611376" cy="152704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700118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417A4B-619B-48E0-9030-6DDE46A5CFAA}"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2028163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6D468-B3DF-4292-A9D8-9C4F52BC0C2F}"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18643264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788A6B-C919-4894-9932-D716B27F4B0C}"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819E-3F3A-41E6-8DD5-9B4A8B5BA1C5}" type="slidenum">
              <a:rPr lang="en-US" smtClean="0"/>
              <a:t>‹#›</a:t>
            </a:fld>
            <a:endParaRPr lang="en-US"/>
          </a:p>
        </p:txBody>
      </p:sp>
      <p:sp>
        <p:nvSpPr>
          <p:cNvPr id="7" name="Rectangle 6"/>
          <p:cNvSpPr/>
          <p:nvPr userDrawn="1"/>
        </p:nvSpPr>
        <p:spPr>
          <a:xfrm>
            <a:off x="11052048" y="6033596"/>
            <a:ext cx="1060704" cy="905256"/>
          </a:xfrm>
          <a:prstGeom prst="rect">
            <a:avLst/>
          </a:prstGeom>
          <a:blipFill dpi="0" rotWithShape="1">
            <a:blip r:embed="rId2">
              <a:alphaModFix amt="98000"/>
            </a:blip>
            <a:srcRect/>
            <a:stretch>
              <a:fillRect l="2000" t="-18000" b="-4000"/>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99712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35ED9C-A8C2-4589-95E8-989AFC4C0B9D}"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7994258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309BDB-F401-4CD4-A5F5-0B3BB3434F25}"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2594017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47B86E4-7F39-4313-A29C-5EA8B5E2686B}" type="datetime1">
              <a:rPr lang="en-US" smtClean="0"/>
              <a:t>12/1/2022</a:t>
            </a:fld>
            <a:endParaRPr lang="en-US"/>
          </a:p>
        </p:txBody>
      </p:sp>
      <p:sp>
        <p:nvSpPr>
          <p:cNvPr id="27" name="Slide Number Placeholder 26"/>
          <p:cNvSpPr>
            <a:spLocks noGrp="1"/>
          </p:cNvSpPr>
          <p:nvPr>
            <p:ph type="sldNum" sz="quarter" idx="11"/>
          </p:nvPr>
        </p:nvSpPr>
        <p:spPr/>
        <p:txBody>
          <a:bodyPr rtlCol="0"/>
          <a:lstStyle/>
          <a:p>
            <a:fld id="{5F4D819E-3F3A-41E6-8DD5-9B4A8B5BA1C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437478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55B3795B-A0AD-43C4-905B-CD291E174230}" type="datetime1">
              <a:rPr lang="en-US" smtClean="0"/>
              <a:t>12/1/2022</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33595294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1419A-57F1-4D2F-ACB3-52DBB3F70078}"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12518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C69AE2-45A7-4EF8-82A7-43CFE598CC6B}"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473828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79E0CE-3098-4871-A951-20BB6C9CE570}"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819E-3F3A-41E6-8DD5-9B4A8B5BA1C5}" type="slidenum">
              <a:rPr lang="en-US" smtClean="0"/>
              <a:t>‹#›</a:t>
            </a:fld>
            <a:endParaRPr lang="en-US"/>
          </a:p>
        </p:txBody>
      </p:sp>
    </p:spTree>
    <p:extLst>
      <p:ext uri="{BB962C8B-B14F-4D97-AF65-F5344CB8AC3E}">
        <p14:creationId xmlns:p14="http://schemas.microsoft.com/office/powerpoint/2010/main" val="9529275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B3B9D37A-3F1B-42F2-ACC2-2827605E0F59}" type="datetime1">
              <a:rPr lang="en-US" smtClean="0"/>
              <a:t>12/1/2022</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5F4D819E-3F3A-41E6-8DD5-9B4A8B5BA1C5}" type="slidenum">
              <a:rPr lang="en-US" smtClean="0"/>
              <a:t>‹#›</a:t>
            </a:fld>
            <a:endParaRPr lang="en-US"/>
          </a:p>
        </p:txBody>
      </p:sp>
    </p:spTree>
    <p:extLst>
      <p:ext uri="{BB962C8B-B14F-4D97-AF65-F5344CB8AC3E}">
        <p14:creationId xmlns:p14="http://schemas.microsoft.com/office/powerpoint/2010/main" val="171258363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slide" Target="slide38.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8923" y="840509"/>
            <a:ext cx="6372313" cy="1345444"/>
          </a:xfrm>
        </p:spPr>
        <p:txBody>
          <a:bodyPr>
            <a:normAutofit/>
          </a:bodyPr>
          <a:lstStyle/>
          <a:p>
            <a:r>
              <a:rPr lang="en-US" sz="4800" dirty="0" smtClean="0"/>
              <a:t>SQL – HR CASE DATA </a:t>
            </a:r>
            <a:endParaRPr lang="en-US" sz="4800" dirty="0"/>
          </a:p>
        </p:txBody>
      </p:sp>
      <p:sp>
        <p:nvSpPr>
          <p:cNvPr id="3" name="Subtitle 2"/>
          <p:cNvSpPr>
            <a:spLocks noGrp="1"/>
          </p:cNvSpPr>
          <p:nvPr>
            <p:ph type="subTitle" idx="1"/>
          </p:nvPr>
        </p:nvSpPr>
        <p:spPr>
          <a:xfrm>
            <a:off x="3381287" y="4878994"/>
            <a:ext cx="5494859" cy="727479"/>
          </a:xfrm>
        </p:spPr>
        <p:txBody>
          <a:bodyPr>
            <a:normAutofit/>
          </a:bodyPr>
          <a:lstStyle/>
          <a:p>
            <a:r>
              <a:rPr lang="en-US" sz="2800" dirty="0" smtClean="0"/>
              <a:t>Submitted By : Parinita Sisodiya</a:t>
            </a:r>
          </a:p>
        </p:txBody>
      </p:sp>
    </p:spTree>
    <p:extLst>
      <p:ext uri="{BB962C8B-B14F-4D97-AF65-F5344CB8AC3E}">
        <p14:creationId xmlns:p14="http://schemas.microsoft.com/office/powerpoint/2010/main" val="129909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8055"/>
            <a:ext cx="10972800" cy="1066800"/>
          </a:xfrm>
        </p:spPr>
        <p:txBody>
          <a:bodyPr>
            <a:normAutofit/>
          </a:bodyPr>
          <a:lstStyle/>
          <a:p>
            <a:r>
              <a:rPr lang="en-US" sz="3600" dirty="0" smtClean="0"/>
              <a:t>OPERATOR IN SQL</a:t>
            </a:r>
            <a:endParaRPr lang="en-US" sz="3600" dirty="0"/>
          </a:p>
        </p:txBody>
      </p:sp>
      <p:sp>
        <p:nvSpPr>
          <p:cNvPr id="3" name="Content Placeholder 2"/>
          <p:cNvSpPr>
            <a:spLocks noGrp="1"/>
          </p:cNvSpPr>
          <p:nvPr>
            <p:ph idx="1"/>
          </p:nvPr>
        </p:nvSpPr>
        <p:spPr>
          <a:xfrm>
            <a:off x="517236" y="1664855"/>
            <a:ext cx="9818255" cy="4325112"/>
          </a:xfrm>
        </p:spPr>
        <p:txBody>
          <a:bodyPr>
            <a:normAutofit/>
          </a:bodyPr>
          <a:lstStyle/>
          <a:p>
            <a:r>
              <a:rPr lang="en-US" sz="2400" dirty="0">
                <a:latin typeface="Calibri" panose="020F0502020204030204" pitchFamily="34" charset="0"/>
                <a:cs typeface="Calibri" panose="020F0502020204030204" pitchFamily="34" charset="0"/>
              </a:rPr>
              <a:t>An operator is a reserved word or a character used primarily in an SQL statement's WHERE clause to perform operation(s), such as comparisons and arithmetic operations. </a:t>
            </a:r>
            <a:endParaRPr lang="en-US" sz="2400" dirty="0" smtClean="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Arithmetic operators</a:t>
            </a:r>
          </a:p>
          <a:p>
            <a:pPr lvl="1"/>
            <a:r>
              <a:rPr lang="en-US" sz="2400" dirty="0">
                <a:latin typeface="Calibri" panose="020F0502020204030204" pitchFamily="34" charset="0"/>
                <a:cs typeface="Calibri" panose="020F0502020204030204" pitchFamily="34" charset="0"/>
              </a:rPr>
              <a:t>Comparison operators</a:t>
            </a:r>
          </a:p>
          <a:p>
            <a:pPr lvl="1"/>
            <a:r>
              <a:rPr lang="en-US" sz="2400" dirty="0">
                <a:latin typeface="Calibri" panose="020F0502020204030204" pitchFamily="34" charset="0"/>
                <a:cs typeface="Calibri" panose="020F0502020204030204" pitchFamily="34" charset="0"/>
              </a:rPr>
              <a:t>Logical operators</a:t>
            </a:r>
          </a:p>
          <a:p>
            <a:pPr lvl="1"/>
            <a:r>
              <a:rPr lang="en-US" sz="2400" dirty="0">
                <a:latin typeface="Calibri" panose="020F0502020204030204" pitchFamily="34" charset="0"/>
                <a:cs typeface="Calibri" panose="020F0502020204030204" pitchFamily="34" charset="0"/>
              </a:rPr>
              <a:t>Operators used to negate conditions</a:t>
            </a:r>
          </a:p>
          <a:p>
            <a:pPr lvl="1"/>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10</a:t>
            </a:fld>
            <a:endParaRPr lang="en-US"/>
          </a:p>
        </p:txBody>
      </p:sp>
    </p:spTree>
    <p:extLst>
      <p:ext uri="{BB962C8B-B14F-4D97-AF65-F5344CB8AC3E}">
        <p14:creationId xmlns:p14="http://schemas.microsoft.com/office/powerpoint/2010/main" val="3263317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1873"/>
            <a:ext cx="10972800" cy="1066800"/>
          </a:xfrm>
        </p:spPr>
        <p:txBody>
          <a:bodyPr>
            <a:normAutofit/>
          </a:bodyPr>
          <a:lstStyle/>
          <a:p>
            <a:r>
              <a:rPr lang="en-IN" sz="3600" dirty="0" smtClean="0"/>
              <a:t>ARITHMETIC OPERATORS</a:t>
            </a:r>
            <a:endParaRPr lang="en-US" sz="3600" dirty="0"/>
          </a:p>
        </p:txBody>
      </p:sp>
      <p:sp>
        <p:nvSpPr>
          <p:cNvPr id="4" name="Slide Number Placeholder 3"/>
          <p:cNvSpPr>
            <a:spLocks noGrp="1"/>
          </p:cNvSpPr>
          <p:nvPr>
            <p:ph type="sldNum" sz="quarter" idx="12"/>
          </p:nvPr>
        </p:nvSpPr>
        <p:spPr/>
        <p:txBody>
          <a:bodyPr/>
          <a:lstStyle/>
          <a:p>
            <a:fld id="{5F4D819E-3F3A-41E6-8DD5-9B4A8B5BA1C5}"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07722118"/>
              </p:ext>
            </p:extLst>
          </p:nvPr>
        </p:nvGraphicFramePr>
        <p:xfrm>
          <a:off x="683491" y="1701800"/>
          <a:ext cx="9060872" cy="4260734"/>
        </p:xfrm>
        <a:graphic>
          <a:graphicData uri="http://schemas.openxmlformats.org/drawingml/2006/table">
            <a:tbl>
              <a:tblPr firstRow="1" firstCol="1" lastRow="1" lastCol="1" bandRow="1" bandCol="1">
                <a:tableStyleId>{16D9F66E-5EB9-4882-86FB-DCBF35E3C3E4}</a:tableStyleId>
              </a:tblPr>
              <a:tblGrid>
                <a:gridCol w="1505527">
                  <a:extLst>
                    <a:ext uri="{9D8B030D-6E8A-4147-A177-3AD203B41FA5}">
                      <a16:colId xmlns="" xmlns:a16="http://schemas.microsoft.com/office/drawing/2014/main" val="20000"/>
                    </a:ext>
                  </a:extLst>
                </a:gridCol>
                <a:gridCol w="5763491">
                  <a:extLst>
                    <a:ext uri="{9D8B030D-6E8A-4147-A177-3AD203B41FA5}">
                      <a16:colId xmlns="" xmlns:a16="http://schemas.microsoft.com/office/drawing/2014/main" val="20001"/>
                    </a:ext>
                  </a:extLst>
                </a:gridCol>
                <a:gridCol w="1791854">
                  <a:extLst>
                    <a:ext uri="{9D8B030D-6E8A-4147-A177-3AD203B41FA5}">
                      <a16:colId xmlns="" xmlns:a16="http://schemas.microsoft.com/office/drawing/2014/main" val="20002"/>
                    </a:ext>
                  </a:extLst>
                </a:gridCol>
              </a:tblGrid>
              <a:tr h="572654">
                <a:tc>
                  <a:txBody>
                    <a:bodyPr/>
                    <a:lstStyle/>
                    <a:p>
                      <a:pPr marL="125095" marR="111125" algn="ctr">
                        <a:lnSpc>
                          <a:spcPct val="150000"/>
                        </a:lnSpc>
                        <a:spcBef>
                          <a:spcPts val="1140"/>
                        </a:spcBef>
                        <a:spcAft>
                          <a:spcPts val="0"/>
                        </a:spcAft>
                      </a:pPr>
                      <a:r>
                        <a:rPr lang="en-US" sz="2200" dirty="0">
                          <a:effectLst/>
                          <a:latin typeface="Calibri" panose="020F0502020204030204" pitchFamily="34" charset="0"/>
                          <a:cs typeface="Calibri" panose="020F0502020204030204" pitchFamily="34" charset="0"/>
                        </a:rPr>
                        <a:t>Operator</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7225" algn="ctr">
                        <a:lnSpc>
                          <a:spcPct val="150000"/>
                        </a:lnSpc>
                        <a:spcBef>
                          <a:spcPts val="1140"/>
                        </a:spcBef>
                        <a:spcAft>
                          <a:spcPts val="0"/>
                        </a:spcAft>
                      </a:pPr>
                      <a:r>
                        <a:rPr lang="en-US" sz="2200" dirty="0">
                          <a:effectLst/>
                          <a:latin typeface="Calibri" panose="020F0502020204030204" pitchFamily="34" charset="0"/>
                          <a:cs typeface="Calibri" panose="020F0502020204030204" pitchFamily="34" charset="0"/>
                        </a:rPr>
                        <a:t>Description</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015" marR="104775" algn="ctr">
                        <a:lnSpc>
                          <a:spcPct val="150000"/>
                        </a:lnSpc>
                        <a:spcBef>
                          <a:spcPts val="1140"/>
                        </a:spcBef>
                        <a:spcAft>
                          <a:spcPts val="0"/>
                        </a:spcAft>
                      </a:pPr>
                      <a:r>
                        <a:rPr lang="en-US" sz="2200" dirty="0">
                          <a:effectLst/>
                          <a:latin typeface="Calibri" panose="020F0502020204030204" pitchFamily="34" charset="0"/>
                          <a:cs typeface="Calibri" panose="020F0502020204030204" pitchFamily="34" charset="0"/>
                        </a:rPr>
                        <a:t>Example</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01312">
                <a:tc>
                  <a:txBody>
                    <a:bodyPr/>
                    <a:lstStyle/>
                    <a:p>
                      <a:pPr marL="12700" algn="ctr">
                        <a:spcBef>
                          <a:spcPts val="1150"/>
                        </a:spcBef>
                        <a:spcAft>
                          <a:spcPts val="0"/>
                        </a:spcAft>
                      </a:pPr>
                      <a:r>
                        <a:rPr lang="en-US" sz="2200" dirty="0">
                          <a:effectLst/>
                          <a:latin typeface="Calibri" panose="020F0502020204030204" pitchFamily="34" charset="0"/>
                          <a:cs typeface="Calibri" panose="020F0502020204030204" pitchFamily="34" charset="0"/>
                        </a:rPr>
                        <a:t>+</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1510" algn="ctr">
                        <a:spcBef>
                          <a:spcPts val="1295"/>
                        </a:spcBef>
                        <a:spcAft>
                          <a:spcPts val="0"/>
                        </a:spcAft>
                      </a:pPr>
                      <a:r>
                        <a:rPr lang="en-US" sz="2200" dirty="0">
                          <a:effectLst/>
                          <a:latin typeface="Calibri" panose="020F0502020204030204" pitchFamily="34" charset="0"/>
                          <a:cs typeface="Calibri" panose="020F0502020204030204" pitchFamily="34" charset="0"/>
                        </a:rPr>
                        <a:t>Addition</a:t>
                      </a:r>
                      <a:r>
                        <a:rPr lang="en-US" sz="2200" spc="-4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Adds</a:t>
                      </a:r>
                      <a:r>
                        <a:rPr lang="en-US" sz="2200" spc="-4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values</a:t>
                      </a:r>
                      <a:r>
                        <a:rPr lang="en-US" sz="2200" spc="-6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on</a:t>
                      </a:r>
                      <a:r>
                        <a:rPr lang="en-US" sz="2200" spc="-6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either side</a:t>
                      </a:r>
                      <a:r>
                        <a:rPr lang="en-US" sz="2200" spc="-5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of</a:t>
                      </a:r>
                      <a:r>
                        <a:rPr lang="en-US" sz="2200" spc="-2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the</a:t>
                      </a:r>
                      <a:r>
                        <a:rPr lang="en-US" sz="2200" spc="-7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operator</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015" marR="104775" algn="ctr">
                        <a:spcBef>
                          <a:spcPts val="1295"/>
                        </a:spcBef>
                        <a:spcAft>
                          <a:spcPts val="0"/>
                        </a:spcAft>
                      </a:pPr>
                      <a:r>
                        <a:rPr lang="en-US" sz="2200" dirty="0">
                          <a:effectLst/>
                          <a:latin typeface="Calibri" panose="020F0502020204030204" pitchFamily="34" charset="0"/>
                          <a:cs typeface="Calibri" panose="020F0502020204030204" pitchFamily="34" charset="0"/>
                        </a:rPr>
                        <a:t>a +</a:t>
                      </a:r>
                      <a:r>
                        <a:rPr lang="en-US" sz="2200" spc="-6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b</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01312">
                <a:tc>
                  <a:txBody>
                    <a:bodyPr/>
                    <a:lstStyle/>
                    <a:p>
                      <a:pPr marL="7620" algn="ctr">
                        <a:spcBef>
                          <a:spcPts val="1145"/>
                        </a:spcBef>
                        <a:spcAft>
                          <a:spcPts val="0"/>
                        </a:spcAft>
                      </a:pPr>
                      <a:r>
                        <a:rPr lang="en-US" sz="2200">
                          <a:effectLst/>
                          <a:latin typeface="Calibri" panose="020F0502020204030204" pitchFamily="34" charset="0"/>
                          <a:cs typeface="Calibri" panose="020F0502020204030204" pitchFamily="34" charset="0"/>
                        </a:rPr>
                        <a:t>-</a:t>
                      </a:r>
                      <a:endParaRPr lang="en-IN" sz="22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6590" algn="ctr">
                        <a:spcBef>
                          <a:spcPts val="1300"/>
                        </a:spcBef>
                        <a:spcAft>
                          <a:spcPts val="0"/>
                        </a:spcAft>
                      </a:pPr>
                      <a:r>
                        <a:rPr lang="en-US" sz="2200" spc="-5" dirty="0">
                          <a:effectLst/>
                          <a:latin typeface="Calibri" panose="020F0502020204030204" pitchFamily="34" charset="0"/>
                          <a:cs typeface="Calibri" panose="020F0502020204030204" pitchFamily="34" charset="0"/>
                        </a:rPr>
                        <a:t>Subtraction</a:t>
                      </a:r>
                      <a:r>
                        <a:rPr lang="en-US" sz="2200" spc="-7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1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Subtracts</a:t>
                      </a:r>
                      <a:r>
                        <a:rPr lang="en-US" sz="2200" spc="-9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right</a:t>
                      </a:r>
                      <a:r>
                        <a:rPr lang="en-US" sz="2200" spc="-5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hand</a:t>
                      </a:r>
                      <a:r>
                        <a:rPr lang="en-US" sz="2200" spc="-3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r>
                        <a:rPr lang="en-US" sz="2200" spc="-10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from</a:t>
                      </a:r>
                      <a:r>
                        <a:rPr lang="en-US" sz="2200" spc="-6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left</a:t>
                      </a:r>
                      <a:r>
                        <a:rPr lang="en-US" sz="2200" spc="-1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hand</a:t>
                      </a:r>
                      <a:r>
                        <a:rPr lang="en-US" sz="2200" spc="-10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015" marR="104775" algn="ctr">
                        <a:spcBef>
                          <a:spcPts val="1300"/>
                        </a:spcBef>
                        <a:spcAft>
                          <a:spcPts val="0"/>
                        </a:spcAft>
                      </a:pPr>
                      <a:r>
                        <a:rPr lang="en-US" sz="2200" dirty="0">
                          <a:effectLst/>
                          <a:latin typeface="Calibri" panose="020F0502020204030204" pitchFamily="34" charset="0"/>
                          <a:cs typeface="Calibri" panose="020F0502020204030204" pitchFamily="34" charset="0"/>
                        </a:rPr>
                        <a:t>a</a:t>
                      </a:r>
                      <a:r>
                        <a:rPr lang="en-US" sz="2200" spc="-1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5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b</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501312">
                <a:tc>
                  <a:txBody>
                    <a:bodyPr/>
                    <a:lstStyle/>
                    <a:p>
                      <a:pPr marL="12700" algn="ctr">
                        <a:spcBef>
                          <a:spcPts val="1150"/>
                        </a:spcBef>
                        <a:spcAft>
                          <a:spcPts val="0"/>
                        </a:spcAft>
                      </a:pPr>
                      <a:r>
                        <a:rPr lang="en-US" sz="2200">
                          <a:effectLst/>
                          <a:latin typeface="Calibri" panose="020F0502020204030204" pitchFamily="34" charset="0"/>
                          <a:cs typeface="Calibri" panose="020F0502020204030204" pitchFamily="34" charset="0"/>
                        </a:rPr>
                        <a:t>*</a:t>
                      </a:r>
                      <a:endParaRPr lang="en-IN" sz="22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4685" algn="ctr">
                        <a:spcBef>
                          <a:spcPts val="1305"/>
                        </a:spcBef>
                        <a:spcAft>
                          <a:spcPts val="0"/>
                        </a:spcAft>
                      </a:pPr>
                      <a:r>
                        <a:rPr lang="en-US" sz="2200" dirty="0">
                          <a:effectLst/>
                          <a:latin typeface="Calibri" panose="020F0502020204030204" pitchFamily="34" charset="0"/>
                          <a:cs typeface="Calibri" panose="020F0502020204030204" pitchFamily="34" charset="0"/>
                        </a:rPr>
                        <a:t>Multiplication</a:t>
                      </a:r>
                      <a:r>
                        <a:rPr lang="en-US" sz="2200" spc="-7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3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Multiplies</a:t>
                      </a:r>
                      <a:r>
                        <a:rPr lang="en-US" sz="2200" spc="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values</a:t>
                      </a:r>
                      <a:r>
                        <a:rPr lang="en-US" sz="2200" spc="-4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on</a:t>
                      </a:r>
                      <a:r>
                        <a:rPr lang="en-US" sz="2200" spc="-4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either</a:t>
                      </a:r>
                      <a:r>
                        <a:rPr lang="en-US" sz="2200" spc="-1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side</a:t>
                      </a:r>
                      <a:r>
                        <a:rPr lang="en-US" sz="2200" spc="-6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of</a:t>
                      </a:r>
                      <a:r>
                        <a:rPr lang="en-US" sz="2200" spc="-5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the</a:t>
                      </a:r>
                      <a:r>
                        <a:rPr lang="en-US" sz="2200" spc="-3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operator</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015" marR="104775" algn="ctr">
                        <a:spcBef>
                          <a:spcPts val="1305"/>
                        </a:spcBef>
                        <a:spcAft>
                          <a:spcPts val="0"/>
                        </a:spcAft>
                      </a:pPr>
                      <a:r>
                        <a:rPr lang="en-US" sz="2200" dirty="0">
                          <a:effectLst/>
                          <a:latin typeface="Calibri" panose="020F0502020204030204" pitchFamily="34" charset="0"/>
                          <a:cs typeface="Calibri" panose="020F0502020204030204" pitchFamily="34" charset="0"/>
                        </a:rPr>
                        <a:t>a *</a:t>
                      </a:r>
                      <a:r>
                        <a:rPr lang="en-US" sz="2200" spc="-6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b</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01312">
                <a:tc>
                  <a:txBody>
                    <a:bodyPr/>
                    <a:lstStyle/>
                    <a:p>
                      <a:pPr marL="12700" algn="ctr">
                        <a:spcBef>
                          <a:spcPts val="1155"/>
                        </a:spcBef>
                        <a:spcAft>
                          <a:spcPts val="0"/>
                        </a:spcAft>
                      </a:pPr>
                      <a:r>
                        <a:rPr lang="en-US" sz="2200">
                          <a:effectLst/>
                          <a:latin typeface="Calibri" panose="020F0502020204030204" pitchFamily="34" charset="0"/>
                          <a:cs typeface="Calibri" panose="020F0502020204030204" pitchFamily="34" charset="0"/>
                        </a:rPr>
                        <a:t>/</a:t>
                      </a:r>
                      <a:endParaRPr lang="en-IN" sz="22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4050" algn="ctr">
                        <a:spcBef>
                          <a:spcPts val="1305"/>
                        </a:spcBef>
                        <a:spcAft>
                          <a:spcPts val="0"/>
                        </a:spcAft>
                      </a:pPr>
                      <a:r>
                        <a:rPr lang="en-US" sz="2200" spc="-5" dirty="0">
                          <a:effectLst/>
                          <a:latin typeface="Calibri" panose="020F0502020204030204" pitchFamily="34" charset="0"/>
                          <a:cs typeface="Calibri" panose="020F0502020204030204" pitchFamily="34" charset="0"/>
                        </a:rPr>
                        <a:t>Division</a:t>
                      </a:r>
                      <a:r>
                        <a:rPr lang="en-US" sz="2200" spc="-25" dirty="0">
                          <a:effectLst/>
                          <a:latin typeface="Calibri" panose="020F0502020204030204" pitchFamily="34" charset="0"/>
                          <a:cs typeface="Calibri" panose="020F0502020204030204" pitchFamily="34" charset="0"/>
                        </a:rPr>
                        <a:t> </a:t>
                      </a:r>
                      <a:r>
                        <a:rPr lang="en-US" sz="2200" spc="-5" dirty="0">
                          <a:effectLst/>
                          <a:latin typeface="Calibri" panose="020F0502020204030204" pitchFamily="34" charset="0"/>
                          <a:cs typeface="Calibri" panose="020F0502020204030204" pitchFamily="34" charset="0"/>
                        </a:rPr>
                        <a:t>-</a:t>
                      </a:r>
                      <a:r>
                        <a:rPr lang="en-US" sz="2200" spc="-10" dirty="0">
                          <a:effectLst/>
                          <a:latin typeface="Calibri" panose="020F0502020204030204" pitchFamily="34" charset="0"/>
                          <a:cs typeface="Calibri" panose="020F0502020204030204" pitchFamily="34" charset="0"/>
                        </a:rPr>
                        <a:t> </a:t>
                      </a:r>
                      <a:r>
                        <a:rPr lang="en-US" sz="2200" spc="-5" dirty="0">
                          <a:effectLst/>
                          <a:latin typeface="Calibri" panose="020F0502020204030204" pitchFamily="34" charset="0"/>
                          <a:cs typeface="Calibri" panose="020F0502020204030204" pitchFamily="34" charset="0"/>
                        </a:rPr>
                        <a:t>Divides</a:t>
                      </a:r>
                      <a:r>
                        <a:rPr lang="en-US" sz="2200" spc="-2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left hand</a:t>
                      </a:r>
                      <a:r>
                        <a:rPr lang="en-US" sz="2200" spc="-3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r>
                        <a:rPr lang="en-US" sz="2200" spc="-10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by</a:t>
                      </a:r>
                      <a:r>
                        <a:rPr lang="en-US" sz="2200" spc="-4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right</a:t>
                      </a:r>
                      <a:r>
                        <a:rPr lang="en-US" sz="2200" spc="-4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hand</a:t>
                      </a:r>
                      <a:r>
                        <a:rPr lang="en-US" sz="2200" spc="-5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104775" algn="ctr">
                        <a:spcBef>
                          <a:spcPts val="1305"/>
                        </a:spcBef>
                        <a:spcAft>
                          <a:spcPts val="0"/>
                        </a:spcAft>
                      </a:pPr>
                      <a:r>
                        <a:rPr lang="en-US" sz="2200" dirty="0">
                          <a:effectLst/>
                          <a:latin typeface="Calibri" panose="020F0502020204030204" pitchFamily="34" charset="0"/>
                          <a:cs typeface="Calibri" panose="020F0502020204030204" pitchFamily="34" charset="0"/>
                        </a:rPr>
                        <a:t>b</a:t>
                      </a:r>
                      <a:r>
                        <a:rPr lang="en-US" sz="2200" spc="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6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751968">
                <a:tc>
                  <a:txBody>
                    <a:bodyPr/>
                    <a:lstStyle/>
                    <a:p>
                      <a:pPr marL="10795" algn="ctr">
                        <a:spcBef>
                          <a:spcPts val="1155"/>
                        </a:spcBef>
                        <a:spcAft>
                          <a:spcPts val="0"/>
                        </a:spcAft>
                      </a:pPr>
                      <a:r>
                        <a:rPr lang="en-US" sz="2200">
                          <a:effectLst/>
                          <a:latin typeface="Calibri" panose="020F0502020204030204" pitchFamily="34" charset="0"/>
                          <a:cs typeface="Calibri" panose="020F0502020204030204" pitchFamily="34" charset="0"/>
                        </a:rPr>
                        <a:t>%</a:t>
                      </a:r>
                      <a:endParaRPr lang="en-IN" sz="22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7385" marR="657860" algn="ctr">
                        <a:spcBef>
                          <a:spcPts val="1310"/>
                        </a:spcBef>
                        <a:spcAft>
                          <a:spcPts val="0"/>
                        </a:spcAft>
                      </a:pPr>
                      <a:r>
                        <a:rPr lang="en-US" sz="2200" dirty="0">
                          <a:effectLst/>
                          <a:latin typeface="Calibri" panose="020F0502020204030204" pitchFamily="34" charset="0"/>
                          <a:cs typeface="Calibri" panose="020F0502020204030204" pitchFamily="34" charset="0"/>
                        </a:rPr>
                        <a:t>Modulus</a:t>
                      </a:r>
                      <a:r>
                        <a:rPr lang="en-US" sz="2200" spc="-1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Divides</a:t>
                      </a:r>
                      <a:r>
                        <a:rPr lang="en-US" sz="2200" spc="-1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left</a:t>
                      </a:r>
                      <a:r>
                        <a:rPr lang="en-US" sz="2200" spc="1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hand</a:t>
                      </a:r>
                      <a:r>
                        <a:rPr lang="en-US" sz="2200" spc="-2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r>
                        <a:rPr lang="en-US" sz="2200" spc="-9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by</a:t>
                      </a:r>
                      <a:r>
                        <a:rPr lang="en-US" sz="2200" spc="-3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right</a:t>
                      </a:r>
                      <a:r>
                        <a:rPr lang="en-US" sz="2200" spc="-1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hand</a:t>
                      </a:r>
                      <a:r>
                        <a:rPr lang="en-US" sz="2200" spc="-2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operand</a:t>
                      </a:r>
                      <a:r>
                        <a:rPr lang="en-US" sz="2200" spc="-7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and</a:t>
                      </a:r>
                      <a:r>
                        <a:rPr lang="en-US" sz="2200" spc="-1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returns remainder</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0015" marR="104140" algn="ctr">
                        <a:spcBef>
                          <a:spcPts val="1310"/>
                        </a:spcBef>
                        <a:spcAft>
                          <a:spcPts val="0"/>
                        </a:spcAft>
                      </a:pPr>
                      <a:r>
                        <a:rPr lang="en-US" sz="2200" dirty="0">
                          <a:effectLst/>
                          <a:latin typeface="Calibri" panose="020F0502020204030204" pitchFamily="34" charset="0"/>
                          <a:cs typeface="Calibri" panose="020F0502020204030204" pitchFamily="34" charset="0"/>
                        </a:rPr>
                        <a:t>b</a:t>
                      </a:r>
                      <a:r>
                        <a:rPr lang="en-US" sz="2200" spc="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t>
                      </a:r>
                      <a:r>
                        <a:rPr lang="en-US" sz="2200" spc="-55"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a:t>
                      </a:r>
                      <a:endParaRPr lang="en-IN" sz="22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014383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1873"/>
            <a:ext cx="10972800" cy="1066800"/>
          </a:xfrm>
        </p:spPr>
        <p:txBody>
          <a:bodyPr>
            <a:normAutofit/>
          </a:bodyPr>
          <a:lstStyle/>
          <a:p>
            <a:r>
              <a:rPr lang="en-IN" sz="3600" dirty="0" smtClean="0"/>
              <a:t>COMPARISON OPERATORS</a:t>
            </a:r>
            <a:endParaRPr lang="en-US" sz="3600" dirty="0"/>
          </a:p>
        </p:txBody>
      </p:sp>
      <p:sp>
        <p:nvSpPr>
          <p:cNvPr id="4" name="Slide Number Placeholder 3"/>
          <p:cNvSpPr>
            <a:spLocks noGrp="1"/>
          </p:cNvSpPr>
          <p:nvPr>
            <p:ph type="sldNum" sz="quarter" idx="12"/>
          </p:nvPr>
        </p:nvSpPr>
        <p:spPr/>
        <p:txBody>
          <a:bodyPr/>
          <a:lstStyle/>
          <a:p>
            <a:fld id="{5F4D819E-3F3A-41E6-8DD5-9B4A8B5BA1C5}"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71181691"/>
              </p:ext>
            </p:extLst>
          </p:nvPr>
        </p:nvGraphicFramePr>
        <p:xfrm>
          <a:off x="720437" y="1711037"/>
          <a:ext cx="9042399" cy="4332250"/>
        </p:xfrm>
        <a:graphic>
          <a:graphicData uri="http://schemas.openxmlformats.org/drawingml/2006/table">
            <a:tbl>
              <a:tblPr firstRow="1" firstCol="1" lastRow="1" lastCol="1" bandRow="1" bandCol="1">
                <a:tableStyleId>{16D9F66E-5EB9-4882-86FB-DCBF35E3C3E4}</a:tableStyleId>
              </a:tblPr>
              <a:tblGrid>
                <a:gridCol w="1330036">
                  <a:extLst>
                    <a:ext uri="{9D8B030D-6E8A-4147-A177-3AD203B41FA5}">
                      <a16:colId xmlns="" xmlns:a16="http://schemas.microsoft.com/office/drawing/2014/main" val="20000"/>
                    </a:ext>
                  </a:extLst>
                </a:gridCol>
                <a:gridCol w="6529530">
                  <a:extLst>
                    <a:ext uri="{9D8B030D-6E8A-4147-A177-3AD203B41FA5}">
                      <a16:colId xmlns="" xmlns:a16="http://schemas.microsoft.com/office/drawing/2014/main" val="20001"/>
                    </a:ext>
                  </a:extLst>
                </a:gridCol>
                <a:gridCol w="1182833">
                  <a:extLst>
                    <a:ext uri="{9D8B030D-6E8A-4147-A177-3AD203B41FA5}">
                      <a16:colId xmlns="" xmlns:a16="http://schemas.microsoft.com/office/drawing/2014/main" val="20002"/>
                    </a:ext>
                  </a:extLst>
                </a:gridCol>
              </a:tblGrid>
              <a:tr h="544137">
                <a:tc>
                  <a:txBody>
                    <a:bodyPr/>
                    <a:lstStyle/>
                    <a:p>
                      <a:pPr marL="133985" marR="121920" algn="ctr">
                        <a:lnSpc>
                          <a:spcPct val="150000"/>
                        </a:lnSpc>
                        <a:spcBef>
                          <a:spcPts val="740"/>
                        </a:spcBef>
                        <a:spcAft>
                          <a:spcPts val="0"/>
                        </a:spcAft>
                      </a:pPr>
                      <a:r>
                        <a:rPr lang="en-US" sz="2000" dirty="0">
                          <a:effectLst/>
                          <a:latin typeface="Calibri" panose="020F0502020204030204" pitchFamily="34" charset="0"/>
                          <a:cs typeface="Calibri" panose="020F0502020204030204" pitchFamily="34" charset="0"/>
                        </a:rPr>
                        <a:t>Operator</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97585" marR="43180" algn="ctr">
                        <a:lnSpc>
                          <a:spcPct val="150000"/>
                        </a:lnSpc>
                        <a:spcBef>
                          <a:spcPts val="740"/>
                        </a:spcBef>
                        <a:spcAft>
                          <a:spcPts val="0"/>
                        </a:spcAft>
                      </a:pPr>
                      <a:r>
                        <a:rPr lang="en-US" sz="2000" dirty="0">
                          <a:effectLst/>
                          <a:latin typeface="Calibri" panose="020F0502020204030204" pitchFamily="34" charset="0"/>
                          <a:cs typeface="Calibri" panose="020F0502020204030204" pitchFamily="34" charset="0"/>
                        </a:rPr>
                        <a:t>Description</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2240" algn="l">
                        <a:lnSpc>
                          <a:spcPct val="150000"/>
                        </a:lnSpc>
                        <a:spcBef>
                          <a:spcPts val="740"/>
                        </a:spcBef>
                        <a:spcAft>
                          <a:spcPts val="0"/>
                        </a:spcAft>
                      </a:pPr>
                      <a:r>
                        <a:rPr lang="en-US" sz="2000" dirty="0">
                          <a:effectLst/>
                          <a:latin typeface="Calibri" panose="020F0502020204030204" pitchFamily="34" charset="0"/>
                          <a:cs typeface="Calibri" panose="020F0502020204030204" pitchFamily="34" charset="0"/>
                        </a:rPr>
                        <a:t>Example</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44137">
                <a:tc>
                  <a:txBody>
                    <a:bodyPr/>
                    <a:lstStyle/>
                    <a:p>
                      <a:pPr marL="7620" algn="ctr">
                        <a:spcBef>
                          <a:spcPts val="740"/>
                        </a:spcBef>
                        <a:spcAft>
                          <a:spcPts val="0"/>
                        </a:spcAft>
                      </a:pPr>
                      <a:r>
                        <a:rPr lang="en-US" sz="2000" dirty="0">
                          <a:effectLst/>
                          <a:latin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7055" algn="ctr">
                        <a:spcBef>
                          <a:spcPts val="740"/>
                        </a:spcBef>
                        <a:spcAft>
                          <a:spcPts val="0"/>
                        </a:spcAft>
                      </a:pPr>
                      <a:r>
                        <a:rPr lang="en-US" sz="2000" dirty="0">
                          <a:effectLst/>
                          <a:latin typeface="Calibri" panose="020F0502020204030204" pitchFamily="34" charset="0"/>
                          <a:cs typeface="Calibri" panose="020F0502020204030204" pitchFamily="34" charset="0"/>
                        </a:rPr>
                        <a:t>Checks</a:t>
                      </a:r>
                      <a:r>
                        <a:rPr lang="en-US" sz="2000" spc="-6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if</a:t>
                      </a:r>
                      <a:r>
                        <a:rPr lang="en-US" sz="2000" spc="1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the</a:t>
                      </a:r>
                      <a:r>
                        <a:rPr lang="en-US" sz="2000" spc="-1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values</a:t>
                      </a:r>
                      <a:r>
                        <a:rPr lang="en-US" sz="2000" spc="-4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of two</a:t>
                      </a:r>
                      <a:r>
                        <a:rPr lang="en-US" sz="2000" spc="-8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operands</a:t>
                      </a:r>
                      <a:r>
                        <a:rPr lang="en-US" sz="2000" spc="-6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are</a:t>
                      </a:r>
                      <a:r>
                        <a:rPr lang="en-US" sz="2000" spc="-6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equal</a:t>
                      </a:r>
                      <a:r>
                        <a:rPr lang="en-US" sz="2000" spc="1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or</a:t>
                      </a:r>
                      <a:r>
                        <a:rPr lang="en-US" sz="2000" spc="-2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not,</a:t>
                      </a:r>
                      <a:r>
                        <a:rPr lang="en-US" sz="2000" spc="-5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if</a:t>
                      </a:r>
                      <a:r>
                        <a:rPr lang="en-US" sz="2000" spc="2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yes</a:t>
                      </a:r>
                      <a:r>
                        <a:rPr lang="en-US" sz="2000" spc="-6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then</a:t>
                      </a:r>
                      <a:r>
                        <a:rPr lang="en-US" sz="2000" spc="-1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condition</a:t>
                      </a:r>
                      <a:r>
                        <a:rPr lang="en-US" sz="2000" spc="-7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becomes</a:t>
                      </a:r>
                      <a:r>
                        <a:rPr lang="en-US" sz="2000" spc="-6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true.</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7965" algn="l">
                        <a:spcBef>
                          <a:spcPts val="740"/>
                        </a:spcBef>
                        <a:spcAft>
                          <a:spcPts val="0"/>
                        </a:spcAft>
                      </a:pPr>
                      <a:r>
                        <a:rPr lang="en-US" sz="2000" dirty="0">
                          <a:effectLst/>
                          <a:latin typeface="Calibri" panose="020F0502020204030204" pitchFamily="34" charset="0"/>
                          <a:cs typeface="Calibri" panose="020F0502020204030204" pitchFamily="34" charset="0"/>
                        </a:rPr>
                        <a:t>(a</a:t>
                      </a:r>
                      <a:r>
                        <a:rPr lang="en-US" sz="2000" spc="-3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a:t>
                      </a:r>
                      <a:r>
                        <a:rPr lang="en-US" sz="2000" spc="-6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884522">
                <a:tc>
                  <a:txBody>
                    <a:bodyPr/>
                    <a:lstStyle/>
                    <a:p>
                      <a:pPr algn="l">
                        <a:spcBef>
                          <a:spcPts val="55"/>
                        </a:spcBef>
                        <a:spcAft>
                          <a:spcPts val="0"/>
                        </a:spcAft>
                      </a:pPr>
                      <a:r>
                        <a:rPr lang="en-US" sz="2000">
                          <a:effectLst/>
                          <a:latin typeface="Calibri" panose="020F0502020204030204" pitchFamily="34" charset="0"/>
                          <a:cs typeface="Calibri" panose="020F0502020204030204" pitchFamily="34" charset="0"/>
                        </a:rPr>
                        <a:t> </a:t>
                      </a:r>
                      <a:endParaRPr lang="en-IN" sz="2000">
                        <a:effectLst/>
                        <a:latin typeface="Calibri" panose="020F0502020204030204" pitchFamily="34" charset="0"/>
                        <a:cs typeface="Calibri" panose="020F0502020204030204" pitchFamily="34" charset="0"/>
                      </a:endParaRPr>
                    </a:p>
                    <a:p>
                      <a:pPr marL="133985" marR="121920" algn="ctr">
                        <a:spcAft>
                          <a:spcPts val="0"/>
                        </a:spcAft>
                      </a:pPr>
                      <a:r>
                        <a:rPr lang="en-US" sz="2000">
                          <a:effectLst/>
                          <a:latin typeface="Calibri" panose="020F0502020204030204" pitchFamily="34" charset="0"/>
                          <a:cs typeface="Calibri" panose="020F0502020204030204" pitchFamily="34" charset="0"/>
                        </a:rPr>
                        <a:t>!=</a:t>
                      </a:r>
                      <a:endParaRPr lang="en-IN" sz="20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7055" indent="-3723005" algn="ctr">
                        <a:lnSpc>
                          <a:spcPct val="97000"/>
                        </a:lnSpc>
                        <a:spcBef>
                          <a:spcPts val="740"/>
                        </a:spcBef>
                        <a:spcAft>
                          <a:spcPts val="0"/>
                        </a:spcAft>
                      </a:pPr>
                      <a:r>
                        <a:rPr lang="en-US" sz="2000" b="0" dirty="0">
                          <a:solidFill>
                            <a:schemeClr val="dk1"/>
                          </a:solidFill>
                          <a:effectLst/>
                          <a:latin typeface="Calibri" panose="020F0502020204030204" pitchFamily="34" charset="0"/>
                          <a:ea typeface="+mn-ea"/>
                          <a:cs typeface="Calibri" panose="020F0502020204030204" pitchFamily="34" charset="0"/>
                        </a:rPr>
                        <a:t>Checks if the values of two operands are equal or not, if values are not equal then condition becomes true.</a:t>
                      </a:r>
                      <a:endParaRPr lang="en-IN" sz="2000" b="0" dirty="0">
                        <a:solidFill>
                          <a:schemeClr val="dk1"/>
                        </a:solidFill>
                        <a:effectLst/>
                        <a:latin typeface="Calibri" panose="020F0502020204030204" pitchFamily="34" charset="0"/>
                        <a:ea typeface="+mn-ea"/>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55"/>
                        </a:spcBef>
                        <a:spcAft>
                          <a:spcPts val="0"/>
                        </a:spcAft>
                      </a:pPr>
                      <a:r>
                        <a:rPr lang="en-US" sz="2000" dirty="0">
                          <a:effectLst/>
                          <a:latin typeface="Calibri" panose="020F0502020204030204" pitchFamily="34" charset="0"/>
                          <a:cs typeface="Calibri" panose="020F0502020204030204" pitchFamily="34" charset="0"/>
                        </a:rPr>
                        <a:t> </a:t>
                      </a:r>
                      <a:endParaRPr lang="en-IN" sz="2000" dirty="0">
                        <a:effectLst/>
                        <a:latin typeface="Calibri" panose="020F0502020204030204" pitchFamily="34" charset="0"/>
                        <a:cs typeface="Calibri" panose="020F0502020204030204" pitchFamily="34" charset="0"/>
                      </a:endParaRPr>
                    </a:p>
                    <a:p>
                      <a:pPr marL="197485" algn="l">
                        <a:spcAft>
                          <a:spcPts val="0"/>
                        </a:spcAft>
                      </a:pPr>
                      <a:r>
                        <a:rPr lang="en-US" sz="2000" dirty="0">
                          <a:effectLst/>
                          <a:latin typeface="Calibri" panose="020F0502020204030204" pitchFamily="34" charset="0"/>
                          <a:cs typeface="Calibri" panose="020F0502020204030204" pitchFamily="34" charset="0"/>
                        </a:rPr>
                        <a:t>(a</a:t>
                      </a:r>
                      <a:r>
                        <a:rPr lang="en-US" sz="2000" spc="-3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a:t>
                      </a:r>
                      <a:r>
                        <a:rPr lang="en-US" sz="2000" spc="-8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695438">
                <a:tc>
                  <a:txBody>
                    <a:bodyPr/>
                    <a:lstStyle/>
                    <a:p>
                      <a:pPr algn="l">
                        <a:spcBef>
                          <a:spcPts val="55"/>
                        </a:spcBef>
                        <a:spcAft>
                          <a:spcPts val="0"/>
                        </a:spcAft>
                      </a:pPr>
                      <a:r>
                        <a:rPr lang="en-US" sz="2000">
                          <a:effectLst/>
                          <a:latin typeface="Calibri" panose="020F0502020204030204" pitchFamily="34" charset="0"/>
                          <a:cs typeface="Calibri" panose="020F0502020204030204" pitchFamily="34" charset="0"/>
                        </a:rPr>
                        <a:t> </a:t>
                      </a:r>
                      <a:endParaRPr lang="en-IN" sz="2000">
                        <a:effectLst/>
                        <a:latin typeface="Calibri" panose="020F0502020204030204" pitchFamily="34" charset="0"/>
                        <a:cs typeface="Calibri" panose="020F0502020204030204" pitchFamily="34" charset="0"/>
                      </a:endParaRPr>
                    </a:p>
                    <a:p>
                      <a:pPr marL="131445" marR="121920" algn="ctr">
                        <a:spcBef>
                          <a:spcPts val="5"/>
                        </a:spcBef>
                        <a:spcAft>
                          <a:spcPts val="0"/>
                        </a:spcAft>
                      </a:pPr>
                      <a:r>
                        <a:rPr lang="en-US" sz="2000">
                          <a:effectLst/>
                          <a:latin typeface="Calibri" panose="020F0502020204030204" pitchFamily="34" charset="0"/>
                          <a:cs typeface="Calibri" panose="020F0502020204030204" pitchFamily="34" charset="0"/>
                        </a:rPr>
                        <a:t>&lt;&gt; </a:t>
                      </a:r>
                      <a:endParaRPr lang="en-IN" sz="20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7055" marR="39370" algn="ctr">
                        <a:lnSpc>
                          <a:spcPts val="1815"/>
                        </a:lnSpc>
                        <a:spcBef>
                          <a:spcPts val="740"/>
                        </a:spcBef>
                        <a:spcAft>
                          <a:spcPts val="0"/>
                        </a:spcAft>
                      </a:pPr>
                      <a:r>
                        <a:rPr lang="en-US" sz="2000" b="0" dirty="0">
                          <a:solidFill>
                            <a:schemeClr val="dk1"/>
                          </a:solidFill>
                          <a:effectLst/>
                          <a:latin typeface="Calibri" panose="020F0502020204030204" pitchFamily="34" charset="0"/>
                          <a:ea typeface="+mn-ea"/>
                          <a:cs typeface="Calibri" panose="020F0502020204030204" pitchFamily="34" charset="0"/>
                        </a:rPr>
                        <a:t>Checks if the values of two operands are equal or not, if values are not equal then condition becomes true.</a:t>
                      </a:r>
                      <a:endParaRPr lang="en-IN" sz="2000" b="0" dirty="0">
                        <a:solidFill>
                          <a:schemeClr val="dk1"/>
                        </a:solidFill>
                        <a:effectLst/>
                        <a:latin typeface="Calibri" panose="020F0502020204030204" pitchFamily="34" charset="0"/>
                        <a:ea typeface="+mn-ea"/>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55"/>
                        </a:spcBef>
                        <a:spcAft>
                          <a:spcPts val="0"/>
                        </a:spcAft>
                      </a:pPr>
                      <a:r>
                        <a:rPr lang="en-US" sz="2000" dirty="0">
                          <a:effectLst/>
                          <a:latin typeface="Calibri" panose="020F0502020204030204" pitchFamily="34" charset="0"/>
                          <a:cs typeface="Calibri" panose="020F0502020204030204" pitchFamily="34" charset="0"/>
                        </a:rPr>
                        <a:t> </a:t>
                      </a:r>
                      <a:endParaRPr lang="en-IN" sz="2000" dirty="0">
                        <a:effectLst/>
                        <a:latin typeface="Calibri" panose="020F0502020204030204" pitchFamily="34" charset="0"/>
                        <a:cs typeface="Calibri" panose="020F0502020204030204" pitchFamily="34" charset="0"/>
                      </a:endParaRPr>
                    </a:p>
                    <a:p>
                      <a:pPr marL="182245" algn="l">
                        <a:spcBef>
                          <a:spcPts val="5"/>
                        </a:spcBef>
                        <a:spcAft>
                          <a:spcPts val="0"/>
                        </a:spcAft>
                      </a:pPr>
                      <a:r>
                        <a:rPr lang="en-US" sz="2000" dirty="0">
                          <a:effectLst/>
                          <a:latin typeface="Calibri" panose="020F0502020204030204" pitchFamily="34" charset="0"/>
                          <a:cs typeface="Calibri" panose="020F0502020204030204" pitchFamily="34" charset="0"/>
                        </a:rPr>
                        <a:t>(a</a:t>
                      </a:r>
                      <a:r>
                        <a:rPr lang="en-US" sz="2000" spc="-3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&lt;&gt;</a:t>
                      </a:r>
                      <a:r>
                        <a:rPr lang="en-US" sz="2000" spc="-6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713232">
                <a:tc>
                  <a:txBody>
                    <a:bodyPr/>
                    <a:lstStyle/>
                    <a:p>
                      <a:pPr algn="l">
                        <a:spcBef>
                          <a:spcPts val="5"/>
                        </a:spcBef>
                        <a:spcAft>
                          <a:spcPts val="0"/>
                        </a:spcAft>
                      </a:pPr>
                      <a:r>
                        <a:rPr lang="en-US" sz="2000">
                          <a:effectLst/>
                          <a:latin typeface="Calibri" panose="020F0502020204030204" pitchFamily="34" charset="0"/>
                          <a:cs typeface="Calibri" panose="020F0502020204030204" pitchFamily="34" charset="0"/>
                        </a:rPr>
                        <a:t> </a:t>
                      </a:r>
                      <a:endParaRPr lang="en-IN" sz="2000">
                        <a:effectLst/>
                        <a:latin typeface="Calibri" panose="020F0502020204030204" pitchFamily="34" charset="0"/>
                        <a:cs typeface="Calibri" panose="020F0502020204030204" pitchFamily="34" charset="0"/>
                      </a:endParaRPr>
                    </a:p>
                    <a:p>
                      <a:pPr marL="7620" algn="ctr">
                        <a:spcAft>
                          <a:spcPts val="0"/>
                        </a:spcAft>
                      </a:pPr>
                      <a:r>
                        <a:rPr lang="en-US" sz="2000">
                          <a:effectLst/>
                          <a:latin typeface="Calibri" panose="020F0502020204030204" pitchFamily="34" charset="0"/>
                          <a:cs typeface="Calibri" panose="020F0502020204030204" pitchFamily="34" charset="0"/>
                        </a:rPr>
                        <a:t>&gt; </a:t>
                      </a:r>
                      <a:endParaRPr lang="en-IN" sz="20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7055" indent="-3207385" algn="ctr">
                        <a:lnSpc>
                          <a:spcPct val="97000"/>
                        </a:lnSpc>
                        <a:spcBef>
                          <a:spcPts val="740"/>
                        </a:spcBef>
                        <a:spcAft>
                          <a:spcPts val="0"/>
                        </a:spcAft>
                      </a:pPr>
                      <a:r>
                        <a:rPr lang="en-US" sz="2000" b="0" dirty="0">
                          <a:solidFill>
                            <a:schemeClr val="dk1"/>
                          </a:solidFill>
                          <a:effectLst/>
                          <a:latin typeface="Calibri" panose="020F0502020204030204" pitchFamily="34" charset="0"/>
                          <a:ea typeface="+mn-ea"/>
                          <a:cs typeface="Calibri" panose="020F0502020204030204" pitchFamily="34" charset="0"/>
                        </a:rPr>
                        <a:t>Checks if the value of left operand is greater than the value of right operand, if yes then condition becomes true.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5"/>
                        </a:spcBef>
                        <a:spcAft>
                          <a:spcPts val="0"/>
                        </a:spcAft>
                      </a:pPr>
                      <a:r>
                        <a:rPr lang="en-US" sz="2000" dirty="0">
                          <a:effectLst/>
                          <a:latin typeface="Calibri" panose="020F0502020204030204" pitchFamily="34" charset="0"/>
                          <a:cs typeface="Calibri" panose="020F0502020204030204" pitchFamily="34" charset="0"/>
                        </a:rPr>
                        <a:t> </a:t>
                      </a:r>
                      <a:endParaRPr lang="en-IN" sz="2000" dirty="0">
                        <a:effectLst/>
                        <a:latin typeface="Calibri" panose="020F0502020204030204" pitchFamily="34" charset="0"/>
                        <a:cs typeface="Calibri" panose="020F0502020204030204" pitchFamily="34" charset="0"/>
                      </a:endParaRPr>
                    </a:p>
                    <a:p>
                      <a:pPr marL="227965" algn="l">
                        <a:spcAft>
                          <a:spcPts val="0"/>
                        </a:spcAft>
                      </a:pPr>
                      <a:r>
                        <a:rPr lang="en-US" sz="2000" dirty="0">
                          <a:effectLst/>
                          <a:latin typeface="Calibri" panose="020F0502020204030204" pitchFamily="34" charset="0"/>
                          <a:cs typeface="Calibri" panose="020F0502020204030204" pitchFamily="34" charset="0"/>
                        </a:rPr>
                        <a:t>(a</a:t>
                      </a:r>
                      <a:r>
                        <a:rPr lang="en-US" sz="2000" spc="-3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&gt;</a:t>
                      </a:r>
                      <a:r>
                        <a:rPr lang="en-US" sz="2000" spc="-6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885321">
                <a:tc>
                  <a:txBody>
                    <a:bodyPr/>
                    <a:lstStyle/>
                    <a:p>
                      <a:pPr algn="l">
                        <a:spcBef>
                          <a:spcPts val="5"/>
                        </a:spcBef>
                        <a:spcAft>
                          <a:spcPts val="0"/>
                        </a:spcAft>
                      </a:pPr>
                      <a:r>
                        <a:rPr lang="en-US" sz="2000">
                          <a:effectLst/>
                          <a:latin typeface="Calibri" panose="020F0502020204030204" pitchFamily="34" charset="0"/>
                          <a:cs typeface="Calibri" panose="020F0502020204030204" pitchFamily="34" charset="0"/>
                        </a:rPr>
                        <a:t> </a:t>
                      </a:r>
                      <a:endParaRPr lang="en-IN" sz="2000">
                        <a:effectLst/>
                        <a:latin typeface="Calibri" panose="020F0502020204030204" pitchFamily="34" charset="0"/>
                        <a:cs typeface="Calibri" panose="020F0502020204030204" pitchFamily="34" charset="0"/>
                      </a:endParaRPr>
                    </a:p>
                    <a:p>
                      <a:pPr marL="7620" algn="ctr">
                        <a:spcAft>
                          <a:spcPts val="0"/>
                        </a:spcAft>
                      </a:pPr>
                      <a:r>
                        <a:rPr lang="en-US" sz="2000">
                          <a:effectLst/>
                          <a:latin typeface="Calibri" panose="020F0502020204030204" pitchFamily="34" charset="0"/>
                          <a:cs typeface="Calibri" panose="020F0502020204030204" pitchFamily="34" charset="0"/>
                        </a:rPr>
                        <a:t>&lt; </a:t>
                      </a:r>
                      <a:endParaRPr lang="en-IN" sz="200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7055" marR="43180" algn="ctr">
                        <a:lnSpc>
                          <a:spcPts val="1815"/>
                        </a:lnSpc>
                        <a:spcBef>
                          <a:spcPts val="740"/>
                        </a:spcBef>
                        <a:spcAft>
                          <a:spcPts val="0"/>
                        </a:spcAft>
                      </a:pPr>
                      <a:endParaRPr lang="en-US" sz="2000" b="0" dirty="0">
                        <a:solidFill>
                          <a:schemeClr val="dk1"/>
                        </a:solidFill>
                        <a:effectLst/>
                        <a:latin typeface="Calibri" panose="020F0502020204030204" pitchFamily="34" charset="0"/>
                        <a:ea typeface="+mn-ea"/>
                        <a:cs typeface="Calibri" panose="020F0502020204030204" pitchFamily="34" charset="0"/>
                      </a:endParaRPr>
                    </a:p>
                    <a:p>
                      <a:pPr marL="567055" marR="43180" algn="ctr">
                        <a:lnSpc>
                          <a:spcPts val="1815"/>
                        </a:lnSpc>
                        <a:spcBef>
                          <a:spcPts val="740"/>
                        </a:spcBef>
                        <a:spcAft>
                          <a:spcPts val="0"/>
                        </a:spcAft>
                      </a:pPr>
                      <a:r>
                        <a:rPr lang="en-US" sz="2000" b="0" dirty="0">
                          <a:solidFill>
                            <a:schemeClr val="dk1"/>
                          </a:solidFill>
                          <a:effectLst/>
                          <a:latin typeface="Calibri" panose="020F0502020204030204" pitchFamily="34" charset="0"/>
                          <a:ea typeface="+mn-ea"/>
                          <a:cs typeface="Calibri" panose="020F0502020204030204" pitchFamily="34" charset="0"/>
                        </a:rPr>
                        <a:t>Checks if the value of left operand is less than the value of right operand, if yes then condition becomes true.</a:t>
                      </a:r>
                      <a:endParaRPr lang="en-IN" sz="2000" b="0" dirty="0">
                        <a:solidFill>
                          <a:schemeClr val="dk1"/>
                        </a:solidFill>
                        <a:effectLst/>
                        <a:latin typeface="Calibri" panose="020F0502020204030204" pitchFamily="34" charset="0"/>
                        <a:ea typeface="+mn-ea"/>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5"/>
                        </a:spcBef>
                        <a:spcAft>
                          <a:spcPts val="0"/>
                        </a:spcAft>
                      </a:pPr>
                      <a:r>
                        <a:rPr lang="en-US" sz="2000" dirty="0">
                          <a:effectLst/>
                          <a:latin typeface="Calibri" panose="020F0502020204030204" pitchFamily="34" charset="0"/>
                          <a:cs typeface="Calibri" panose="020F0502020204030204" pitchFamily="34" charset="0"/>
                        </a:rPr>
                        <a:t> </a:t>
                      </a:r>
                      <a:endParaRPr lang="en-IN" sz="2000" dirty="0">
                        <a:effectLst/>
                        <a:latin typeface="Calibri" panose="020F0502020204030204" pitchFamily="34" charset="0"/>
                        <a:cs typeface="Calibri" panose="020F0502020204030204" pitchFamily="34" charset="0"/>
                      </a:endParaRPr>
                    </a:p>
                    <a:p>
                      <a:pPr marL="227965" algn="l">
                        <a:spcAft>
                          <a:spcPts val="0"/>
                        </a:spcAft>
                      </a:pPr>
                      <a:r>
                        <a:rPr lang="en-US" sz="2000" dirty="0">
                          <a:effectLst/>
                          <a:latin typeface="Calibri" panose="020F0502020204030204" pitchFamily="34" charset="0"/>
                          <a:cs typeface="Calibri" panose="020F0502020204030204" pitchFamily="34" charset="0"/>
                        </a:rPr>
                        <a:t>(a</a:t>
                      </a:r>
                      <a:r>
                        <a:rPr lang="en-US" sz="2000" spc="-35"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&lt;</a:t>
                      </a:r>
                      <a:r>
                        <a:rPr lang="en-US" sz="2000" spc="-60" dirty="0">
                          <a:effectLst/>
                          <a:latin typeface="Calibri" panose="020F0502020204030204" pitchFamily="34" charset="0"/>
                          <a:cs typeface="Calibri" panose="020F0502020204030204" pitchFamily="34" charset="0"/>
                        </a:rPr>
                        <a:t> </a:t>
                      </a:r>
                      <a:r>
                        <a:rPr lang="en-US" sz="2000" dirty="0">
                          <a:effectLst/>
                          <a:latin typeface="Calibri" panose="020F0502020204030204" pitchFamily="34" charset="0"/>
                          <a:cs typeface="Calibri" panose="020F0502020204030204" pitchFamily="34" charset="0"/>
                        </a:rPr>
                        <a:t>b)</a:t>
                      </a:r>
                      <a:endParaRPr lang="en-IN" sz="2000" dirty="0">
                        <a:effectLst/>
                        <a:latin typeface="Calibri" panose="020F0502020204030204" pitchFamily="34" charset="0"/>
                        <a:ea typeface="Calibri"/>
                        <a:cs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44717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9582"/>
            <a:ext cx="10972800" cy="1066800"/>
          </a:xfrm>
        </p:spPr>
        <p:txBody>
          <a:bodyPr>
            <a:normAutofit/>
          </a:bodyPr>
          <a:lstStyle/>
          <a:p>
            <a:r>
              <a:rPr lang="en-US" sz="3600" dirty="0" smtClean="0"/>
              <a:t>SQL COMPOUND OPERATORS</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6968314"/>
              </p:ext>
            </p:extLst>
          </p:nvPr>
        </p:nvGraphicFramePr>
        <p:xfrm>
          <a:off x="757382" y="1720273"/>
          <a:ext cx="5708072" cy="4098636"/>
        </p:xfrm>
        <a:graphic>
          <a:graphicData uri="http://schemas.openxmlformats.org/drawingml/2006/table">
            <a:tbl>
              <a:tblPr/>
              <a:tblGrid>
                <a:gridCol w="1542473"/>
                <a:gridCol w="4165599"/>
              </a:tblGrid>
              <a:tr h="455404">
                <a:tc>
                  <a:txBody>
                    <a:bodyPr/>
                    <a:lstStyle/>
                    <a:p>
                      <a:pPr algn="ctr" fontAlgn="t"/>
                      <a:r>
                        <a:rPr lang="en-US" sz="2200" b="1" dirty="0">
                          <a:effectLst/>
                          <a:latin typeface="Calibri" panose="020F0502020204030204" pitchFamily="34" charset="0"/>
                          <a:cs typeface="Calibri" panose="020F0502020204030204" pitchFamily="34" charset="0"/>
                        </a:rPr>
                        <a:t>Operator</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2200" b="1" dirty="0">
                          <a:effectLst/>
                          <a:latin typeface="Calibri" panose="020F0502020204030204" pitchFamily="34" charset="0"/>
                          <a:cs typeface="Calibri" panose="020F0502020204030204" pitchFamily="34" charset="0"/>
                        </a:rPr>
                        <a:t>Description</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Add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Subtract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Multiply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Divide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Modulo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&amp;=</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Bitwise AND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Bitwise exclusive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55404">
                <a:tc>
                  <a:txBody>
                    <a:bodyPr/>
                    <a:lstStyle/>
                    <a:p>
                      <a:pPr algn="ctr" fontAlgn="t"/>
                      <a:r>
                        <a:rPr lang="en-US" sz="2200" dirty="0">
                          <a:effectLst/>
                          <a:latin typeface="Calibri" panose="020F0502020204030204" pitchFamily="34" charset="0"/>
                          <a:cs typeface="Calibri" panose="020F0502020204030204" pitchFamily="34" charset="0"/>
                        </a:rPr>
                        <a:t>|*=</a:t>
                      </a:r>
                    </a:p>
                  </a:txBody>
                  <a:tcPr marL="1016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Bitwise OR equals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5F4D819E-3F3A-41E6-8DD5-9B4A8B5BA1C5}" type="slidenum">
              <a:rPr lang="en-US" smtClean="0"/>
              <a:t>13</a:t>
            </a:fld>
            <a:endParaRPr lang="en-US"/>
          </a:p>
        </p:txBody>
      </p:sp>
    </p:spTree>
    <p:extLst>
      <p:ext uri="{BB962C8B-B14F-4D97-AF65-F5344CB8AC3E}">
        <p14:creationId xmlns:p14="http://schemas.microsoft.com/office/powerpoint/2010/main" val="1780334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598054"/>
            <a:ext cx="10972800" cy="1066800"/>
          </a:xfrm>
        </p:spPr>
        <p:txBody>
          <a:bodyPr>
            <a:normAutofit/>
          </a:bodyPr>
          <a:lstStyle/>
          <a:p>
            <a:r>
              <a:rPr lang="en-US" sz="3600" dirty="0" smtClean="0"/>
              <a:t>SQL LOGICAL OPERATORS</a:t>
            </a:r>
            <a:endParaRPr lang="en-US" sz="3600" dirty="0"/>
          </a:p>
        </p:txBody>
      </p:sp>
      <p:sp>
        <p:nvSpPr>
          <p:cNvPr id="4" name="Slide Number Placeholder 3"/>
          <p:cNvSpPr>
            <a:spLocks noGrp="1"/>
          </p:cNvSpPr>
          <p:nvPr>
            <p:ph type="sldNum" sz="quarter" idx="12"/>
          </p:nvPr>
        </p:nvSpPr>
        <p:spPr/>
        <p:txBody>
          <a:bodyPr/>
          <a:lstStyle/>
          <a:p>
            <a:fld id="{5F4D819E-3F3A-41E6-8DD5-9B4A8B5BA1C5}" type="slidenum">
              <a:rPr lang="en-US" smtClean="0"/>
              <a:t>14</a:t>
            </a:fld>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328175716"/>
              </p:ext>
            </p:extLst>
          </p:nvPr>
        </p:nvGraphicFramePr>
        <p:xfrm>
          <a:off x="1168164" y="2459558"/>
          <a:ext cx="5108181" cy="375920"/>
        </p:xfrm>
        <a:graphic>
          <a:graphicData uri="http://schemas.openxmlformats.org/drawingml/2006/table">
            <a:tbl>
              <a:tblPr/>
              <a:tblGrid>
                <a:gridCol w="1140948"/>
                <a:gridCol w="3967233"/>
              </a:tblGrid>
              <a:tr h="0">
                <a:tc>
                  <a:txBody>
                    <a:bodyPr/>
                    <a:lstStyle/>
                    <a:p>
                      <a:pPr algn="l" fontAlgn="t"/>
                      <a:r>
                        <a:rPr lang="en-US">
                          <a:effectLst/>
                        </a:rPr>
                        <a:t>Operator</a:t>
                      </a:r>
                    </a:p>
                  </a:txBody>
                  <a:tcPr marL="1016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Description</a:t>
                      </a:r>
                    </a:p>
                  </a:txBody>
                  <a:tcPr marL="50800" marR="50800"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89020861"/>
              </p:ext>
            </p:extLst>
          </p:nvPr>
        </p:nvGraphicFramePr>
        <p:xfrm>
          <a:off x="748145" y="1757218"/>
          <a:ext cx="8478982" cy="4108742"/>
        </p:xfrm>
        <a:graphic>
          <a:graphicData uri="http://schemas.openxmlformats.org/drawingml/2006/table">
            <a:tbl>
              <a:tblPr/>
              <a:tblGrid>
                <a:gridCol w="1671782"/>
                <a:gridCol w="6807200"/>
              </a:tblGrid>
              <a:tr h="413327">
                <a:tc>
                  <a:txBody>
                    <a:bodyPr/>
                    <a:lstStyle/>
                    <a:p>
                      <a:pPr algn="ctr" fontAlgn="t"/>
                      <a:r>
                        <a:rPr lang="en-US" sz="2200" dirty="0">
                          <a:effectLst/>
                          <a:latin typeface="Calibri" panose="020F0502020204030204" pitchFamily="34" charset="0"/>
                          <a:cs typeface="Calibri" panose="020F0502020204030204" pitchFamily="34" charset="0"/>
                        </a:rPr>
                        <a:t>ALL</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all of the subquery values meet the condition</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15637">
                <a:tc>
                  <a:txBody>
                    <a:bodyPr/>
                    <a:lstStyle/>
                    <a:p>
                      <a:pPr algn="ctr" fontAlgn="t"/>
                      <a:r>
                        <a:rPr lang="en-US" sz="2200" dirty="0">
                          <a:effectLst/>
                          <a:latin typeface="Calibri" panose="020F0502020204030204" pitchFamily="34" charset="0"/>
                          <a:cs typeface="Calibri" panose="020F0502020204030204" pitchFamily="34" charset="0"/>
                        </a:rPr>
                        <a:t>AND</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all the conditions separated by AND is TRUE</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06400">
                <a:tc>
                  <a:txBody>
                    <a:bodyPr/>
                    <a:lstStyle/>
                    <a:p>
                      <a:pPr algn="ctr" fontAlgn="t"/>
                      <a:r>
                        <a:rPr lang="en-US" sz="2200" dirty="0">
                          <a:effectLst/>
                          <a:latin typeface="Calibri" panose="020F0502020204030204" pitchFamily="34" charset="0"/>
                          <a:cs typeface="Calibri" panose="020F0502020204030204" pitchFamily="34" charset="0"/>
                        </a:rPr>
                        <a:t>ANY</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any of the subquery values meet the condition</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24873">
                <a:tc>
                  <a:txBody>
                    <a:bodyPr/>
                    <a:lstStyle/>
                    <a:p>
                      <a:pPr algn="ctr" fontAlgn="t"/>
                      <a:r>
                        <a:rPr lang="en-US" sz="2200" dirty="0">
                          <a:effectLst/>
                          <a:latin typeface="Calibri" panose="020F0502020204030204" pitchFamily="34" charset="0"/>
                          <a:cs typeface="Calibri" panose="020F0502020204030204" pitchFamily="34" charset="0"/>
                        </a:rPr>
                        <a:t>BETWEEN</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the operand is within the range of comparisons</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06400">
                <a:tc>
                  <a:txBody>
                    <a:bodyPr/>
                    <a:lstStyle/>
                    <a:p>
                      <a:pPr algn="ctr" fontAlgn="t"/>
                      <a:r>
                        <a:rPr lang="en-US" sz="2200" dirty="0">
                          <a:effectLst/>
                          <a:latin typeface="Calibri" panose="020F0502020204030204" pitchFamily="34" charset="0"/>
                          <a:cs typeface="Calibri" panose="020F0502020204030204" pitchFamily="34" charset="0"/>
                        </a:rPr>
                        <a:t>EXISTS</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the subquery returns one or more records</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06400">
                <a:tc>
                  <a:txBody>
                    <a:bodyPr/>
                    <a:lstStyle/>
                    <a:p>
                      <a:pPr algn="ctr" fontAlgn="t"/>
                      <a:r>
                        <a:rPr lang="en-US" sz="2200" dirty="0">
                          <a:effectLst/>
                          <a:latin typeface="Calibri" panose="020F0502020204030204" pitchFamily="34" charset="0"/>
                          <a:cs typeface="Calibri" panose="020F0502020204030204" pitchFamily="34" charset="0"/>
                        </a:rPr>
                        <a:t>IN</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the operand is equal to one of a list of expressions</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02759">
                <a:tc>
                  <a:txBody>
                    <a:bodyPr/>
                    <a:lstStyle/>
                    <a:p>
                      <a:pPr algn="ctr" fontAlgn="t"/>
                      <a:r>
                        <a:rPr lang="en-US" sz="2200" dirty="0">
                          <a:effectLst/>
                          <a:latin typeface="Calibri" panose="020F0502020204030204" pitchFamily="34" charset="0"/>
                          <a:cs typeface="Calibri" panose="020F0502020204030204" pitchFamily="34" charset="0"/>
                        </a:rPr>
                        <a:t>LIKE</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the operand matches a pattern</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437750">
                <a:tc>
                  <a:txBody>
                    <a:bodyPr/>
                    <a:lstStyle/>
                    <a:p>
                      <a:pPr algn="ctr" fontAlgn="t"/>
                      <a:r>
                        <a:rPr lang="en-US" sz="2200" dirty="0">
                          <a:effectLst/>
                          <a:latin typeface="Calibri" panose="020F0502020204030204" pitchFamily="34" charset="0"/>
                          <a:cs typeface="Calibri" panose="020F0502020204030204" pitchFamily="34" charset="0"/>
                        </a:rPr>
                        <a:t>NOT</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Displays a record if the condition(s) is NOT TRUE</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424872">
                <a:tc>
                  <a:txBody>
                    <a:bodyPr/>
                    <a:lstStyle/>
                    <a:p>
                      <a:pPr algn="ctr" fontAlgn="t"/>
                      <a:r>
                        <a:rPr lang="en-US" sz="2200" dirty="0">
                          <a:effectLst/>
                          <a:latin typeface="Calibri" panose="020F0502020204030204" pitchFamily="34" charset="0"/>
                          <a:cs typeface="Calibri" panose="020F0502020204030204" pitchFamily="34" charset="0"/>
                        </a:rPr>
                        <a:t>OR</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any of the conditions separated by OR is TRUE</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230909">
                <a:tc>
                  <a:txBody>
                    <a:bodyPr/>
                    <a:lstStyle/>
                    <a:p>
                      <a:pPr algn="ctr" fontAlgn="t"/>
                      <a:r>
                        <a:rPr lang="en-US" sz="2200" dirty="0">
                          <a:effectLst/>
                          <a:latin typeface="Calibri" panose="020F0502020204030204" pitchFamily="34" charset="0"/>
                          <a:cs typeface="Calibri" panose="020F0502020204030204" pitchFamily="34" charset="0"/>
                        </a:rPr>
                        <a:t>SOME</a:t>
                      </a:r>
                    </a:p>
                  </a:txBody>
                  <a:tcPr marL="35043"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t"/>
                      <a:r>
                        <a:rPr lang="en-US" sz="2200" dirty="0">
                          <a:effectLst/>
                          <a:latin typeface="Calibri" panose="020F0502020204030204" pitchFamily="34" charset="0"/>
                          <a:cs typeface="Calibri" panose="020F0502020204030204" pitchFamily="34" charset="0"/>
                        </a:rPr>
                        <a:t>TRUE if any of the subquery values meet the condition</a:t>
                      </a:r>
                    </a:p>
                  </a:txBody>
                  <a:tcPr marL="17522" marR="17522" marT="17522" marB="1752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567221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0733"/>
            <a:ext cx="10972800" cy="1066800"/>
          </a:xfrm>
        </p:spPr>
        <p:txBody>
          <a:bodyPr>
            <a:normAutofit/>
          </a:bodyPr>
          <a:lstStyle/>
          <a:p>
            <a:r>
              <a:rPr lang="en-US" sz="3600" dirty="0"/>
              <a:t>BASIC FUNCTIONS IN SQL</a:t>
            </a:r>
          </a:p>
        </p:txBody>
      </p:sp>
      <p:sp>
        <p:nvSpPr>
          <p:cNvPr id="3" name="Content Placeholder 2"/>
          <p:cNvSpPr>
            <a:spLocks noGrp="1"/>
          </p:cNvSpPr>
          <p:nvPr>
            <p:ph idx="1"/>
          </p:nvPr>
        </p:nvSpPr>
        <p:spPr>
          <a:xfrm>
            <a:off x="544945" y="1667533"/>
            <a:ext cx="8238836" cy="4325112"/>
          </a:xfrm>
        </p:spPr>
        <p:txBody>
          <a:bodyPr>
            <a:normAutofit/>
          </a:bodyPr>
          <a:lstStyle/>
          <a:p>
            <a:pPr>
              <a:buSzPct val="112000"/>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COUNT() </a:t>
            </a:r>
            <a:r>
              <a:rPr lang="en-US" sz="2200" dirty="0">
                <a:latin typeface="Calibri" panose="020F0502020204030204" pitchFamily="34" charset="0"/>
                <a:cs typeface="Calibri" panose="020F0502020204030204" pitchFamily="34" charset="0"/>
              </a:rPr>
              <a:t> function gives the number of rows that matches specified conditions</a:t>
            </a:r>
          </a:p>
          <a:p>
            <a:pPr>
              <a:buSzPct val="112000"/>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AVG()</a:t>
            </a:r>
            <a:r>
              <a:rPr lang="en-US" sz="2200" dirty="0">
                <a:latin typeface="Calibri" panose="020F0502020204030204" pitchFamily="34" charset="0"/>
                <a:cs typeface="Calibri" panose="020F0502020204030204" pitchFamily="34" charset="0"/>
              </a:rPr>
              <a:t> function in SQL returns the average value of a numeric column</a:t>
            </a:r>
          </a:p>
          <a:p>
            <a:pPr>
              <a:buSzPct val="112000"/>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function in SQL returns the total sum of a numeric column</a:t>
            </a:r>
          </a:p>
          <a:p>
            <a:pPr>
              <a:buSzPct val="112000"/>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MIN()</a:t>
            </a:r>
            <a:r>
              <a:rPr lang="en-US" sz="2200" dirty="0">
                <a:latin typeface="Calibri" panose="020F0502020204030204" pitchFamily="34" charset="0"/>
                <a:cs typeface="Calibri" panose="020F0502020204030204" pitchFamily="34" charset="0"/>
              </a:rPr>
              <a:t> function in SQL returns the smallest value of the selected column from the table</a:t>
            </a:r>
          </a:p>
          <a:p>
            <a:pPr>
              <a:buSzPct val="112000"/>
            </a:pPr>
            <a:r>
              <a:rPr lang="en-US" sz="2200" dirty="0">
                <a:latin typeface="Calibri" panose="020F0502020204030204" pitchFamily="34" charset="0"/>
                <a:cs typeface="Calibri" panose="020F0502020204030204" pitchFamily="34" charset="0"/>
              </a:rPr>
              <a:t>The </a:t>
            </a:r>
            <a:r>
              <a:rPr lang="en-US" sz="2200" b="1" dirty="0">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function in SQL returns the largest value of the selected column from the table</a:t>
            </a:r>
            <a:endParaRPr lang="en-GB" sz="22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15</a:t>
            </a:fld>
            <a:endParaRPr lang="en-US"/>
          </a:p>
        </p:txBody>
      </p:sp>
    </p:spTree>
    <p:extLst>
      <p:ext uri="{BB962C8B-B14F-4D97-AF65-F5344CB8AC3E}">
        <p14:creationId xmlns:p14="http://schemas.microsoft.com/office/powerpoint/2010/main" val="3758045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7291"/>
            <a:ext cx="10972800" cy="1066800"/>
          </a:xfrm>
        </p:spPr>
        <p:txBody>
          <a:bodyPr>
            <a:normAutofit/>
          </a:bodyPr>
          <a:lstStyle/>
          <a:p>
            <a:r>
              <a:rPr lang="en-IN" sz="3600" dirty="0"/>
              <a:t>GROUP BY, ORDER </a:t>
            </a:r>
            <a:r>
              <a:rPr lang="en-IN" sz="3600" dirty="0" smtClean="0"/>
              <a:t>BY, HAVING STATEMENT</a:t>
            </a:r>
            <a:endParaRPr lang="en-US" sz="3600" dirty="0"/>
          </a:p>
        </p:txBody>
      </p:sp>
      <p:sp>
        <p:nvSpPr>
          <p:cNvPr id="3" name="Content Placeholder 2"/>
          <p:cNvSpPr>
            <a:spLocks noGrp="1"/>
          </p:cNvSpPr>
          <p:nvPr>
            <p:ph idx="1"/>
          </p:nvPr>
        </p:nvSpPr>
        <p:spPr>
          <a:xfrm>
            <a:off x="526473" y="1674091"/>
            <a:ext cx="8414327" cy="4325112"/>
          </a:xfrm>
        </p:spPr>
        <p:txBody>
          <a:bodyPr>
            <a:normAutofit/>
          </a:bodyPr>
          <a:lstStyle/>
          <a:p>
            <a:pPr>
              <a:buSzPct val="108000"/>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GROUP BY</a:t>
            </a:r>
            <a:r>
              <a:rPr lang="en-US" sz="2400" dirty="0">
                <a:latin typeface="Calibri" panose="020F0502020204030204" pitchFamily="34" charset="0"/>
                <a:cs typeface="Calibri" panose="020F0502020204030204" pitchFamily="34" charset="0"/>
              </a:rPr>
              <a:t> used to group rows from the </a:t>
            </a:r>
            <a:r>
              <a:rPr lang="en-US" sz="2400" dirty="0" smtClean="0">
                <a:latin typeface="Calibri" panose="020F0502020204030204" pitchFamily="34" charset="0"/>
                <a:cs typeface="Calibri" panose="020F0502020204030204" pitchFamily="34" charset="0"/>
              </a:rPr>
              <a:t>table.</a:t>
            </a:r>
            <a:r>
              <a:rPr lang="en-US" sz="2400" dirty="0">
                <a:latin typeface="Calibri" panose="020F0502020204030204" pitchFamily="34" charset="0"/>
                <a:cs typeface="Calibri" panose="020F0502020204030204" pitchFamily="34" charset="0"/>
              </a:rPr>
              <a:t> The </a:t>
            </a:r>
            <a:r>
              <a:rPr lang="en-US" sz="2400" b="1" dirty="0">
                <a:latin typeface="Calibri" panose="020F0502020204030204" pitchFamily="34" charset="0"/>
                <a:cs typeface="Calibri" panose="020F0502020204030204" pitchFamily="34" charset="0"/>
              </a:rPr>
              <a:t>GROUP BY</a:t>
            </a:r>
            <a:r>
              <a:rPr lang="en-US" sz="2400" dirty="0">
                <a:latin typeface="Calibri" panose="020F0502020204030204" pitchFamily="34" charset="0"/>
                <a:cs typeface="Calibri" panose="020F0502020204030204" pitchFamily="34" charset="0"/>
              </a:rPr>
              <a:t> is often used with aggregate functions like (COUNT, MAX, MIN, SUM, AVG) to group the result-set by one or more columns</a:t>
            </a:r>
            <a:r>
              <a:rPr lang="en-US" sz="2400" dirty="0" smtClean="0">
                <a:latin typeface="Calibri" panose="020F0502020204030204" pitchFamily="34" charset="0"/>
                <a:cs typeface="Calibri" panose="020F0502020204030204" pitchFamily="34" charset="0"/>
              </a:rPr>
              <a:t>.</a:t>
            </a:r>
          </a:p>
          <a:p>
            <a:pPr>
              <a:buSzPct val="108000"/>
            </a:pPr>
            <a:r>
              <a:rPr lang="en-US" sz="2400" dirty="0" smtClean="0">
                <a:latin typeface="Calibri" panose="020F0502020204030204" pitchFamily="34" charset="0"/>
                <a:cs typeface="Calibri" panose="020F0502020204030204" pitchFamily="34" charset="0"/>
              </a:rPr>
              <a:t>The </a:t>
            </a:r>
            <a:r>
              <a:rPr lang="en-US" sz="2400" b="1" dirty="0" smtClean="0">
                <a:latin typeface="Calibri" panose="020F0502020204030204" pitchFamily="34" charset="0"/>
                <a:cs typeface="Calibri" panose="020F0502020204030204" pitchFamily="34" charset="0"/>
              </a:rPr>
              <a:t>ORDER BY </a:t>
            </a:r>
            <a:r>
              <a:rPr lang="en-US" sz="2400" dirty="0" smtClean="0">
                <a:latin typeface="Calibri" panose="020F0502020204030204" pitchFamily="34" charset="0"/>
                <a:cs typeface="Calibri" panose="020F0502020204030204" pitchFamily="34" charset="0"/>
              </a:rPr>
              <a:t>is used </a:t>
            </a:r>
            <a:r>
              <a:rPr lang="en-US" sz="2400" dirty="0">
                <a:latin typeface="Calibri" panose="020F0502020204030204" pitchFamily="34" charset="0"/>
                <a:cs typeface="Calibri" panose="020F0502020204030204" pitchFamily="34" charset="0"/>
              </a:rPr>
              <a:t>to sort the </a:t>
            </a:r>
            <a:r>
              <a:rPr lang="en-US" sz="2400" dirty="0" smtClean="0">
                <a:latin typeface="Calibri" panose="020F0502020204030204" pitchFamily="34" charset="0"/>
                <a:cs typeface="Calibri" panose="020F0502020204030204" pitchFamily="34" charset="0"/>
              </a:rPr>
              <a:t>results</a:t>
            </a:r>
            <a:endParaRPr lang="en-GB" sz="2400" b="1" dirty="0">
              <a:latin typeface="Calibri" panose="020F0502020204030204" pitchFamily="34" charset="0"/>
              <a:cs typeface="Calibri" panose="020F0502020204030204" pitchFamily="34" charset="0"/>
            </a:endParaRPr>
          </a:p>
          <a:p>
            <a:pPr>
              <a:buSzPct val="108000"/>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HAVING</a:t>
            </a:r>
            <a:r>
              <a:rPr lang="en-US" sz="2400" dirty="0">
                <a:latin typeface="Calibri" panose="020F0502020204030204" pitchFamily="34" charset="0"/>
                <a:cs typeface="Calibri" panose="020F0502020204030204" pitchFamily="34" charset="0"/>
              </a:rPr>
              <a:t> clause is added to SQL because the WHERE keyword can not be used with aggregate functions.</a:t>
            </a:r>
            <a:endParaRPr lang="en-GB" sz="24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16</a:t>
            </a:fld>
            <a:endParaRPr lang="en-US"/>
          </a:p>
        </p:txBody>
      </p:sp>
    </p:spTree>
    <p:extLst>
      <p:ext uri="{BB962C8B-B14F-4D97-AF65-F5344CB8AC3E}">
        <p14:creationId xmlns:p14="http://schemas.microsoft.com/office/powerpoint/2010/main" val="1276421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418" y="2870200"/>
            <a:ext cx="4895273" cy="1066800"/>
          </a:xfrm>
        </p:spPr>
        <p:txBody>
          <a:bodyPr/>
          <a:lstStyle/>
          <a:p>
            <a:r>
              <a:rPr lang="en-US" dirty="0" smtClean="0"/>
              <a:t>SQL : BASIC QUERIES </a:t>
            </a:r>
            <a:endParaRPr lang="en-US" dirty="0"/>
          </a:p>
        </p:txBody>
      </p:sp>
      <p:sp>
        <p:nvSpPr>
          <p:cNvPr id="4" name="Slide Number Placeholder 3"/>
          <p:cNvSpPr>
            <a:spLocks noGrp="1"/>
          </p:cNvSpPr>
          <p:nvPr>
            <p:ph type="sldNum" sz="quarter" idx="12"/>
          </p:nvPr>
        </p:nvSpPr>
        <p:spPr/>
        <p:txBody>
          <a:bodyPr/>
          <a:lstStyle/>
          <a:p>
            <a:fld id="{5F4D819E-3F3A-41E6-8DD5-9B4A8B5BA1C5}" type="slidenum">
              <a:rPr lang="en-US" smtClean="0"/>
              <a:t>17</a:t>
            </a:fld>
            <a:endParaRPr lang="en-US"/>
          </a:p>
        </p:txBody>
      </p:sp>
    </p:spTree>
    <p:extLst>
      <p:ext uri="{BB962C8B-B14F-4D97-AF65-F5344CB8AC3E}">
        <p14:creationId xmlns:p14="http://schemas.microsoft.com/office/powerpoint/2010/main" val="3497681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880133"/>
            <a:ext cx="9522691" cy="1313873"/>
          </a:xfrm>
        </p:spPr>
        <p:txBody>
          <a:bodyPr>
            <a:noAutofit/>
          </a:bodyPr>
          <a:lstStyle/>
          <a:p>
            <a:r>
              <a:rPr lang="en-US" sz="2800" b="1" dirty="0"/>
              <a:t>Q1. Write a SQL query to find those employees whose salary is higher than 9000. Return first name, last name and department number and salary. </a:t>
            </a:r>
          </a:p>
        </p:txBody>
      </p:sp>
      <p:sp>
        <p:nvSpPr>
          <p:cNvPr id="3" name="Content Placeholder 2"/>
          <p:cNvSpPr>
            <a:spLocks noGrp="1"/>
          </p:cNvSpPr>
          <p:nvPr>
            <p:ph idx="1"/>
          </p:nvPr>
        </p:nvSpPr>
        <p:spPr>
          <a:xfrm>
            <a:off x="535710" y="2452625"/>
            <a:ext cx="10972800" cy="4325112"/>
          </a:xfrm>
        </p:spPr>
        <p:txBody>
          <a:bodyPr/>
          <a:lstStyle/>
          <a:p>
            <a:r>
              <a:rPr lang="en-US" dirty="0" smtClean="0">
                <a:latin typeface="Calibri" panose="020F0502020204030204" pitchFamily="34" charset="0"/>
                <a:cs typeface="Calibri" panose="020F0502020204030204" pitchFamily="34" charset="0"/>
              </a:rPr>
              <a:t>SELECT FIRST_NAME, LAST_NAME, DEPARTMENT_ID, SALARY</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SALARY&gt;9000;</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18</a:t>
            </a:fld>
            <a:endParaRPr lang="en-US"/>
          </a:p>
        </p:txBody>
      </p:sp>
    </p:spTree>
    <p:extLst>
      <p:ext uri="{BB962C8B-B14F-4D97-AF65-F5344CB8AC3E}">
        <p14:creationId xmlns:p14="http://schemas.microsoft.com/office/powerpoint/2010/main" val="3624431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6128"/>
            <a:ext cx="10741891" cy="1066800"/>
          </a:xfrm>
        </p:spPr>
        <p:txBody>
          <a:bodyPr>
            <a:noAutofit/>
          </a:bodyPr>
          <a:lstStyle/>
          <a:p>
            <a:r>
              <a:rPr lang="en-US" sz="2800" b="1" dirty="0" smtClean="0"/>
              <a:t>Q2</a:t>
            </a:r>
            <a:r>
              <a:rPr lang="en-US" sz="2800" b="1" dirty="0"/>
              <a:t>. Write a SQL query to identify employees who do not have a department number. Return </a:t>
            </a:r>
            <a:r>
              <a:rPr lang="en-US" sz="2800" b="1" dirty="0" err="1"/>
              <a:t>employee_id</a:t>
            </a:r>
            <a:r>
              <a:rPr lang="en-US" sz="2800" b="1" dirty="0"/>
              <a:t>, </a:t>
            </a:r>
            <a:r>
              <a:rPr lang="en-US" sz="2800" b="1" dirty="0" err="1"/>
              <a:t>first_name</a:t>
            </a:r>
            <a:r>
              <a:rPr lang="en-US" sz="2800" b="1" dirty="0"/>
              <a:t>, </a:t>
            </a:r>
            <a:r>
              <a:rPr lang="en-US" sz="2800" b="1" dirty="0" err="1"/>
              <a:t>last_name</a:t>
            </a:r>
            <a:r>
              <a:rPr lang="en-US" sz="2800" b="1" dirty="0"/>
              <a:t>, email, </a:t>
            </a:r>
            <a:r>
              <a:rPr lang="en-US" sz="2800" b="1" dirty="0" err="1"/>
              <a:t>phone_number</a:t>
            </a:r>
            <a:r>
              <a:rPr lang="en-US" sz="2800" b="1" dirty="0"/>
              <a:t>, </a:t>
            </a:r>
            <a:r>
              <a:rPr lang="en-US" sz="2800" b="1" dirty="0" err="1"/>
              <a:t>hire_date</a:t>
            </a:r>
            <a:r>
              <a:rPr lang="en-US" sz="2800" b="1" dirty="0"/>
              <a:t>, </a:t>
            </a:r>
            <a:r>
              <a:rPr lang="en-US" sz="2800" b="1" dirty="0" err="1"/>
              <a:t>job_id</a:t>
            </a:r>
            <a:r>
              <a:rPr lang="en-US" sz="2800" b="1" dirty="0"/>
              <a:t>, </a:t>
            </a:r>
            <a:r>
              <a:rPr lang="en-US" sz="2800" b="1" dirty="0" err="1"/>
              <a:t>salary,commission_pct</a:t>
            </a:r>
            <a:r>
              <a:rPr lang="en-US" sz="2800" b="1" dirty="0"/>
              <a:t>, </a:t>
            </a:r>
            <a:r>
              <a:rPr lang="en-US" sz="2800" b="1" dirty="0" err="1"/>
              <a:t>manager_id</a:t>
            </a:r>
            <a:r>
              <a:rPr lang="en-US" sz="2800" b="1" dirty="0"/>
              <a:t> and </a:t>
            </a:r>
            <a:r>
              <a:rPr lang="en-US" sz="2800" b="1" dirty="0" err="1"/>
              <a:t>department_id</a:t>
            </a:r>
            <a:r>
              <a:rPr lang="en-US" sz="2800" b="1" dirty="0"/>
              <a:t>. </a:t>
            </a:r>
            <a:endParaRPr lang="en-US" sz="2800" dirty="0"/>
          </a:p>
        </p:txBody>
      </p:sp>
      <p:sp>
        <p:nvSpPr>
          <p:cNvPr id="3" name="Content Placeholder 2"/>
          <p:cNvSpPr>
            <a:spLocks noGrp="1"/>
          </p:cNvSpPr>
          <p:nvPr>
            <p:ph idx="1"/>
          </p:nvPr>
        </p:nvSpPr>
        <p:spPr>
          <a:xfrm>
            <a:off x="526473" y="2849788"/>
            <a:ext cx="10972800" cy="4325112"/>
          </a:xfrm>
        </p:spPr>
        <p:txBody>
          <a:bodyPr/>
          <a:lstStyle/>
          <a:p>
            <a:r>
              <a:rPr lang="en-US" dirty="0" smtClean="0">
                <a:latin typeface="Calibri" panose="020F0502020204030204" pitchFamily="34" charset="0"/>
                <a:cs typeface="Calibri" panose="020F0502020204030204" pitchFamily="34" charset="0"/>
              </a:rPr>
              <a:t>SELECT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DEPARTMENT_ID = 'Null';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19</a:t>
            </a:fld>
            <a:endParaRPr lang="en-US"/>
          </a:p>
        </p:txBody>
      </p:sp>
    </p:spTree>
    <p:extLst>
      <p:ext uri="{BB962C8B-B14F-4D97-AF65-F5344CB8AC3E}">
        <p14:creationId xmlns:p14="http://schemas.microsoft.com/office/powerpoint/2010/main" val="613842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8054"/>
            <a:ext cx="10972800" cy="1066800"/>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535709" y="1664854"/>
            <a:ext cx="10972800" cy="4325112"/>
          </a:xfrm>
        </p:spPr>
        <p:txBody>
          <a:bodyPr>
            <a:normAutofit/>
          </a:bodyPr>
          <a:lstStyle/>
          <a:p>
            <a:r>
              <a:rPr lang="en-US" sz="2400" dirty="0" smtClean="0">
                <a:latin typeface="Calibri" panose="020F0502020204030204" pitchFamily="34" charset="0"/>
                <a:cs typeface="Calibri" panose="020F0502020204030204" pitchFamily="34" charset="0"/>
              </a:rPr>
              <a:t>Introduction 				</a:t>
            </a:r>
            <a:r>
              <a:rPr lang="en-US" sz="2400" dirty="0" smtClean="0">
                <a:latin typeface="Calibri" panose="020F0502020204030204" pitchFamily="34" charset="0"/>
                <a:cs typeface="Calibri" panose="020F0502020204030204" pitchFamily="34" charset="0"/>
                <a:hlinkClick r:id="rId3" action="ppaction://hlinksldjump"/>
              </a:rPr>
              <a:t>INTRODUCTION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SQL : Basic Queries </a:t>
            </a:r>
            <a:r>
              <a:rPr lang="en-US"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hlinkClick r:id="rId4" action="ppaction://hlinksldjump"/>
              </a:rPr>
              <a:t>SQL </a:t>
            </a:r>
            <a:r>
              <a:rPr lang="en-US" sz="2400" dirty="0">
                <a:latin typeface="Calibri" panose="020F0502020204030204" pitchFamily="34" charset="0"/>
                <a:cs typeface="Calibri" panose="020F0502020204030204" pitchFamily="34" charset="0"/>
                <a:hlinkClick r:id="rId4" action="ppaction://hlinksldjump"/>
              </a:rPr>
              <a:t>: BASIC QUERIES </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Introduction - Joins</a:t>
            </a:r>
            <a:r>
              <a:rPr lang="en-US"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hlinkClick r:id="rId5" action="ppaction://hlinksldjump"/>
              </a:rPr>
              <a:t>INTRODUCTION - JOINS</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SQL </a:t>
            </a:r>
            <a:r>
              <a:rPr lang="en-US" sz="2400" dirty="0" smtClean="0">
                <a:latin typeface="Calibri" panose="020F0502020204030204" pitchFamily="34" charset="0"/>
                <a:cs typeface="Calibri" panose="020F0502020204030204" pitchFamily="34" charset="0"/>
              </a:rPr>
              <a:t>: Join Queries				</a:t>
            </a:r>
            <a:r>
              <a:rPr lang="en-US" sz="2400" dirty="0" smtClean="0">
                <a:latin typeface="Calibri" panose="020F0502020204030204" pitchFamily="34" charset="0"/>
                <a:cs typeface="Calibri" panose="020F0502020204030204" pitchFamily="34" charset="0"/>
                <a:hlinkClick r:id="rId5" action="ppaction://hlinksldjump"/>
              </a:rPr>
              <a:t>JOIN QUERY</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Applications of SQL			</a:t>
            </a:r>
            <a:r>
              <a:rPr lang="en-US" sz="2400" dirty="0" smtClean="0">
                <a:latin typeface="Calibri" panose="020F0502020204030204" pitchFamily="34" charset="0"/>
                <a:cs typeface="Calibri" panose="020F0502020204030204" pitchFamily="34" charset="0"/>
                <a:hlinkClick r:id="rId6" action="ppaction://hlinksldjump"/>
              </a:rPr>
              <a:t>Applications of SQL</a:t>
            </a:r>
            <a:endParaRPr lang="en-US" sz="2400" dirty="0" smtClean="0">
              <a:latin typeface="Calibri" panose="020F0502020204030204" pitchFamily="34" charset="0"/>
              <a:cs typeface="Calibri" panose="020F0502020204030204" pitchFamily="34" charset="0"/>
            </a:endParaRPr>
          </a:p>
          <a:p>
            <a:pPr marL="109728" indent="0">
              <a:buNone/>
            </a:pP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a:t>
            </a:fld>
            <a:endParaRPr lang="en-US"/>
          </a:p>
        </p:txBody>
      </p:sp>
    </p:spTree>
    <p:extLst>
      <p:ext uri="{BB962C8B-B14F-4D97-AF65-F5344CB8AC3E}">
        <p14:creationId xmlns:p14="http://schemas.microsoft.com/office/powerpoint/2010/main" val="283691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79945"/>
            <a:ext cx="10972800" cy="1066800"/>
          </a:xfrm>
        </p:spPr>
        <p:txBody>
          <a:bodyPr>
            <a:noAutofit/>
          </a:bodyPr>
          <a:lstStyle/>
          <a:p>
            <a:r>
              <a:rPr lang="en-US" sz="2800" b="1" dirty="0"/>
              <a:t>Q3 Write a SQL query to find those employees whose first name does not contain the letter ‘T’. Sort the result-set in ascending order by department ID. Return full name (first and last name together), </a:t>
            </a:r>
            <a:r>
              <a:rPr lang="en-US" sz="2800" b="1" dirty="0" err="1"/>
              <a:t>hire_date</a:t>
            </a:r>
            <a:r>
              <a:rPr lang="en-US" sz="2800" b="1" dirty="0"/>
              <a:t>, salary and </a:t>
            </a:r>
            <a:r>
              <a:rPr lang="en-US" sz="2800" b="1" dirty="0" err="1"/>
              <a:t>department_id</a:t>
            </a:r>
            <a:r>
              <a:rPr lang="en-US" sz="2800" b="1" dirty="0"/>
              <a:t>. </a:t>
            </a:r>
            <a:endParaRPr lang="en-US" sz="2800" dirty="0"/>
          </a:p>
        </p:txBody>
      </p:sp>
      <p:sp>
        <p:nvSpPr>
          <p:cNvPr id="3" name="Content Placeholder 2"/>
          <p:cNvSpPr>
            <a:spLocks noGrp="1"/>
          </p:cNvSpPr>
          <p:nvPr>
            <p:ph idx="1"/>
          </p:nvPr>
        </p:nvSpPr>
        <p:spPr>
          <a:xfrm>
            <a:off x="517236" y="2738951"/>
            <a:ext cx="10972800" cy="4325112"/>
          </a:xfrm>
        </p:spPr>
        <p:txBody>
          <a:bodyPr>
            <a:normAutofit/>
          </a:bodyPr>
          <a:lstStyle/>
          <a:p>
            <a:r>
              <a:rPr lang="en-US" dirty="0" smtClean="0">
                <a:latin typeface="Calibri" panose="020F0502020204030204" pitchFamily="34" charset="0"/>
                <a:cs typeface="Calibri" panose="020F0502020204030204" pitchFamily="34" charset="0"/>
              </a:rPr>
              <a:t>SELECT </a:t>
            </a:r>
            <a:r>
              <a:rPr lang="en-US" dirty="0" err="1" smtClean="0">
                <a:latin typeface="Calibri" panose="020F0502020204030204" pitchFamily="34" charset="0"/>
                <a:cs typeface="Calibri" panose="020F0502020204030204" pitchFamily="34" charset="0"/>
              </a:rPr>
              <a:t>concat</a:t>
            </a:r>
            <a:r>
              <a:rPr lang="en-US" dirty="0" smtClean="0">
                <a:latin typeface="Calibri" panose="020F0502020204030204" pitchFamily="34" charset="0"/>
                <a:cs typeface="Calibri" panose="020F0502020204030204" pitchFamily="34" charset="0"/>
              </a:rPr>
              <a:t>(trim(FIRST_NAME),  " " ,  trim(LAST_NAME)) as Name, HIRE_DATE, SALARY, DEPARTMENT_ID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select substring(</a:t>
            </a:r>
            <a:r>
              <a:rPr lang="en-US" dirty="0" err="1" smtClean="0">
                <a:latin typeface="Calibri" panose="020F0502020204030204" pitchFamily="34" charset="0"/>
                <a:cs typeface="Calibri" panose="020F0502020204030204" pitchFamily="34" charset="0"/>
              </a:rPr>
              <a:t>first_name</a:t>
            </a:r>
            <a:r>
              <a:rPr lang="en-US" dirty="0" smtClean="0">
                <a:latin typeface="Calibri" panose="020F0502020204030204" pitchFamily="34" charset="0"/>
                <a:cs typeface="Calibri" panose="020F0502020204030204" pitchFamily="34" charset="0"/>
              </a:rPr>
              <a:t>, 1,2 ) 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trim(FIRST_NAME) like '%t%'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order by DEPARTMENT_ID;</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20</a:t>
            </a:fld>
            <a:endParaRPr lang="en-US"/>
          </a:p>
        </p:txBody>
      </p:sp>
    </p:spTree>
    <p:extLst>
      <p:ext uri="{BB962C8B-B14F-4D97-AF65-F5344CB8AC3E}">
        <p14:creationId xmlns:p14="http://schemas.microsoft.com/office/powerpoint/2010/main" val="1133532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7510"/>
            <a:ext cx="10538691" cy="1066800"/>
          </a:xfrm>
        </p:spPr>
        <p:txBody>
          <a:bodyPr>
            <a:noAutofit/>
          </a:bodyPr>
          <a:lstStyle/>
          <a:p>
            <a:r>
              <a:rPr lang="en-US" sz="2800" b="1" dirty="0"/>
              <a:t>Q4 Write a SQL query to find those employees who earn between 9000 and 12000 (Begin and end values are included.) and get some commission. Return all fields. </a:t>
            </a:r>
            <a:endParaRPr lang="en-US" sz="2800" dirty="0"/>
          </a:p>
        </p:txBody>
      </p:sp>
      <p:sp>
        <p:nvSpPr>
          <p:cNvPr id="3" name="Content Placeholder 2"/>
          <p:cNvSpPr>
            <a:spLocks noGrp="1"/>
          </p:cNvSpPr>
          <p:nvPr>
            <p:ph idx="1"/>
          </p:nvPr>
        </p:nvSpPr>
        <p:spPr>
          <a:xfrm>
            <a:off x="526472" y="2249423"/>
            <a:ext cx="10972800" cy="4325112"/>
          </a:xfrm>
        </p:spPr>
        <p:txBody>
          <a:bodyPr/>
          <a:lstStyle/>
          <a:p>
            <a:r>
              <a:rPr lang="en-US" dirty="0" smtClean="0">
                <a:latin typeface="Calibri" panose="020F0502020204030204" pitchFamily="34" charset="0"/>
                <a:cs typeface="Calibri" panose="020F0502020204030204" pitchFamily="34" charset="0"/>
              </a:rPr>
              <a:t>SELECT *from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SALARY &gt;= 9000 and salary &lt;= 12000 and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COMMISSION_PCT not like "0";</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21</a:t>
            </a:fld>
            <a:endParaRPr lang="en-US"/>
          </a:p>
        </p:txBody>
      </p:sp>
    </p:spTree>
    <p:extLst>
      <p:ext uri="{BB962C8B-B14F-4D97-AF65-F5344CB8AC3E}">
        <p14:creationId xmlns:p14="http://schemas.microsoft.com/office/powerpoint/2010/main" val="2647972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21327"/>
            <a:ext cx="10290048" cy="1066800"/>
          </a:xfrm>
        </p:spPr>
        <p:txBody>
          <a:bodyPr>
            <a:noAutofit/>
          </a:bodyPr>
          <a:lstStyle/>
          <a:p>
            <a:r>
              <a:rPr lang="en-US" sz="2800" b="1" dirty="0"/>
              <a:t>Q5 Write a SQL query to find those employees who do not earn any commission. Return full name (first and last name), and salary. </a:t>
            </a:r>
            <a:endParaRPr lang="en-US" sz="2800" dirty="0"/>
          </a:p>
        </p:txBody>
      </p:sp>
      <p:sp>
        <p:nvSpPr>
          <p:cNvPr id="3" name="Content Placeholder 2"/>
          <p:cNvSpPr>
            <a:spLocks noGrp="1"/>
          </p:cNvSpPr>
          <p:nvPr>
            <p:ph idx="1"/>
          </p:nvPr>
        </p:nvSpPr>
        <p:spPr>
          <a:xfrm>
            <a:off x="508739" y="2230951"/>
            <a:ext cx="10972800" cy="4325112"/>
          </a:xfrm>
        </p:spPr>
        <p:txBody>
          <a:bodyPr/>
          <a:lstStyle/>
          <a:p>
            <a:r>
              <a:rPr lang="en-US" dirty="0" smtClean="0">
                <a:latin typeface="Calibri" panose="020F0502020204030204" pitchFamily="34" charset="0"/>
                <a:cs typeface="Calibri" panose="020F0502020204030204" pitchFamily="34" charset="0"/>
              </a:rPr>
              <a:t>SELECT </a:t>
            </a:r>
            <a:r>
              <a:rPr lang="en-US" dirty="0" err="1" smtClean="0">
                <a:latin typeface="Calibri" panose="020F0502020204030204" pitchFamily="34" charset="0"/>
                <a:cs typeface="Calibri" panose="020F0502020204030204" pitchFamily="34" charset="0"/>
              </a:rPr>
              <a:t>concat</a:t>
            </a:r>
            <a:r>
              <a:rPr lang="en-US" dirty="0" smtClean="0">
                <a:latin typeface="Calibri" panose="020F0502020204030204" pitchFamily="34" charset="0"/>
                <a:cs typeface="Calibri" panose="020F0502020204030204" pitchFamily="34" charset="0"/>
              </a:rPr>
              <a:t>(trim(</a:t>
            </a:r>
            <a:r>
              <a:rPr lang="en-US" dirty="0" err="1" smtClean="0">
                <a:latin typeface="Calibri" panose="020F0502020204030204" pitchFamily="34" charset="0"/>
                <a:cs typeface="Calibri" panose="020F0502020204030204" pitchFamily="34" charset="0"/>
              </a:rPr>
              <a:t>first_name</a:t>
            </a:r>
            <a:r>
              <a:rPr lang="en-US" dirty="0" smtClean="0">
                <a:latin typeface="Calibri" panose="020F0502020204030204" pitchFamily="34" charset="0"/>
                <a:cs typeface="Calibri" panose="020F0502020204030204" pitchFamily="34" charset="0"/>
              </a:rPr>
              <a:t>), trim(</a:t>
            </a:r>
            <a:r>
              <a:rPr lang="en-US" dirty="0" err="1" smtClean="0">
                <a:latin typeface="Calibri" panose="020F0502020204030204" pitchFamily="34" charset="0"/>
                <a:cs typeface="Calibri" panose="020F0502020204030204" pitchFamily="34" charset="0"/>
              </a:rPr>
              <a:t>last_name</a:t>
            </a:r>
            <a:r>
              <a:rPr lang="en-US" dirty="0" smtClean="0">
                <a:latin typeface="Calibri" panose="020F0502020204030204" pitchFamily="34" charset="0"/>
                <a:cs typeface="Calibri" panose="020F0502020204030204" pitchFamily="34" charset="0"/>
              </a:rPr>
              <a:t>) ) as Name,  SALARY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COMMISSION_PCT not like "0";</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22</a:t>
            </a:fld>
            <a:endParaRPr lang="en-US"/>
          </a:p>
        </p:txBody>
      </p:sp>
    </p:spTree>
    <p:extLst>
      <p:ext uri="{BB962C8B-B14F-4D97-AF65-F5344CB8AC3E}">
        <p14:creationId xmlns:p14="http://schemas.microsoft.com/office/powerpoint/2010/main" val="24021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3618"/>
            <a:ext cx="10381673" cy="1066800"/>
          </a:xfrm>
        </p:spPr>
        <p:txBody>
          <a:bodyPr>
            <a:noAutofit/>
          </a:bodyPr>
          <a:lstStyle/>
          <a:p>
            <a:r>
              <a:rPr lang="en-US" sz="2800" b="1" dirty="0"/>
              <a:t>Q6 . Write a SQL query to find those employees who work under a manager. Return full name (first and last name), salary, and manager ID. </a:t>
            </a:r>
            <a:endParaRPr lang="en-US" sz="2800" dirty="0"/>
          </a:p>
        </p:txBody>
      </p:sp>
      <p:sp>
        <p:nvSpPr>
          <p:cNvPr id="3" name="Content Placeholder 2"/>
          <p:cNvSpPr>
            <a:spLocks noGrp="1"/>
          </p:cNvSpPr>
          <p:nvPr>
            <p:ph idx="1"/>
          </p:nvPr>
        </p:nvSpPr>
        <p:spPr>
          <a:xfrm>
            <a:off x="517236" y="2258660"/>
            <a:ext cx="10972800" cy="4325112"/>
          </a:xfrm>
        </p:spPr>
        <p:txBody>
          <a:bodyPr/>
          <a:lstStyle/>
          <a:p>
            <a:r>
              <a:rPr lang="en-US" dirty="0" smtClean="0">
                <a:latin typeface="Calibri" panose="020F0502020204030204" pitchFamily="34" charset="0"/>
                <a:cs typeface="Calibri" panose="020F0502020204030204" pitchFamily="34" charset="0"/>
              </a:rPr>
              <a:t>SELECT </a:t>
            </a:r>
            <a:r>
              <a:rPr lang="en-US" dirty="0" err="1" smtClean="0">
                <a:latin typeface="Calibri" panose="020F0502020204030204" pitchFamily="34" charset="0"/>
                <a:cs typeface="Calibri" panose="020F0502020204030204" pitchFamily="34" charset="0"/>
              </a:rPr>
              <a:t>concat</a:t>
            </a:r>
            <a:r>
              <a:rPr lang="en-US" dirty="0" smtClean="0">
                <a:latin typeface="Calibri" panose="020F0502020204030204" pitchFamily="34" charset="0"/>
                <a:cs typeface="Calibri" panose="020F0502020204030204" pitchFamily="34" charset="0"/>
              </a:rPr>
              <a:t>(trim(</a:t>
            </a:r>
            <a:r>
              <a:rPr lang="en-US" dirty="0" err="1" smtClean="0">
                <a:latin typeface="Calibri" panose="020F0502020204030204" pitchFamily="34" charset="0"/>
                <a:cs typeface="Calibri" panose="020F0502020204030204" pitchFamily="34" charset="0"/>
              </a:rPr>
              <a:t>first_name</a:t>
            </a:r>
            <a:r>
              <a:rPr lang="en-US" dirty="0">
                <a:latin typeface="Calibri" panose="020F0502020204030204" pitchFamily="34" charset="0"/>
                <a:cs typeface="Calibri" panose="020F0502020204030204" pitchFamily="34" charset="0"/>
              </a:rPr>
              <a:t>) , " ", trim(</a:t>
            </a:r>
            <a:r>
              <a:rPr lang="en-US" dirty="0" err="1">
                <a:latin typeface="Calibri" panose="020F0502020204030204" pitchFamily="34" charset="0"/>
                <a:cs typeface="Calibri" panose="020F0502020204030204" pitchFamily="34" charset="0"/>
              </a:rPr>
              <a:t>last_name</a:t>
            </a:r>
            <a:r>
              <a:rPr lang="en-US" dirty="0" smtClean="0">
                <a:latin typeface="Calibri" panose="020F0502020204030204" pitchFamily="34" charset="0"/>
                <a:cs typeface="Calibri" panose="020F0502020204030204" pitchFamily="34" charset="0"/>
              </a:rPr>
              <a:t>) ) as Name,  SALARY, MANAGER_ID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MANAGER_ID not like "0";</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23</a:t>
            </a:fld>
            <a:endParaRPr lang="en-US"/>
          </a:p>
        </p:txBody>
      </p:sp>
    </p:spTree>
    <p:extLst>
      <p:ext uri="{BB962C8B-B14F-4D97-AF65-F5344CB8AC3E}">
        <p14:creationId xmlns:p14="http://schemas.microsoft.com/office/powerpoint/2010/main" val="2052598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2091"/>
            <a:ext cx="10972800" cy="1066800"/>
          </a:xfrm>
        </p:spPr>
        <p:txBody>
          <a:bodyPr>
            <a:noAutofit/>
          </a:bodyPr>
          <a:lstStyle/>
          <a:p>
            <a:r>
              <a:rPr lang="en-US" sz="2800" b="1" dirty="0"/>
              <a:t>Q7 Write a SQL query to find employees whose first names contain the letters F, T, or M. Sort the result-set in descending order by salary. Return all fields</a:t>
            </a:r>
            <a:endParaRPr lang="en-US" sz="2800" dirty="0"/>
          </a:p>
        </p:txBody>
      </p:sp>
      <p:sp>
        <p:nvSpPr>
          <p:cNvPr id="3" name="Content Placeholder 2"/>
          <p:cNvSpPr>
            <a:spLocks noGrp="1"/>
          </p:cNvSpPr>
          <p:nvPr>
            <p:ph idx="1"/>
          </p:nvPr>
        </p:nvSpPr>
        <p:spPr>
          <a:xfrm>
            <a:off x="526473" y="2267896"/>
            <a:ext cx="10972800" cy="4325112"/>
          </a:xfrm>
        </p:spPr>
        <p:txBody>
          <a:bodyPr/>
          <a:lstStyle/>
          <a:p>
            <a:r>
              <a:rPr lang="en-US" dirty="0" smtClean="0">
                <a:latin typeface="Calibri" panose="020F0502020204030204" pitchFamily="34" charset="0"/>
                <a:cs typeface="Calibri" panose="020F0502020204030204" pitchFamily="34" charset="0"/>
              </a:rPr>
              <a:t>SELECT * 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FIRST_NAME like "%F%" or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FIRST_NAME like "%T%" or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FIRST_NAME like "%M%"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order by SALARY </a:t>
            </a:r>
            <a:r>
              <a:rPr lang="en-US" dirty="0" err="1" smtClean="0">
                <a:latin typeface="Calibri" panose="020F0502020204030204" pitchFamily="34" charset="0"/>
                <a:cs typeface="Calibri" panose="020F0502020204030204" pitchFamily="34" charset="0"/>
              </a:rPr>
              <a:t>desc</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24</a:t>
            </a:fld>
            <a:endParaRPr lang="en-US"/>
          </a:p>
        </p:txBody>
      </p:sp>
    </p:spTree>
    <p:extLst>
      <p:ext uri="{BB962C8B-B14F-4D97-AF65-F5344CB8AC3E}">
        <p14:creationId xmlns:p14="http://schemas.microsoft.com/office/powerpoint/2010/main" val="150104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27" y="1678709"/>
            <a:ext cx="10972800" cy="1066800"/>
          </a:xfrm>
        </p:spPr>
        <p:txBody>
          <a:bodyPr>
            <a:noAutofit/>
          </a:bodyPr>
          <a:lstStyle/>
          <a:p>
            <a:r>
              <a:rPr lang="en-US" sz="2800" b="1" dirty="0"/>
              <a:t>Q8 Write a SQL query to find those employees who earn above 12000 or the seventh character in their phone number is 3. Sort the result-set in descending order by first name. Return full name (first name and last name), hire date, commission percentage, email, and telephone separated by '-', and salary</a:t>
            </a:r>
            <a:br>
              <a:rPr lang="en-US" sz="2800" b="1" dirty="0"/>
            </a:br>
            <a:r>
              <a:rPr lang="en-US" sz="2800" b="1" dirty="0"/>
              <a:t/>
            </a:r>
            <a:br>
              <a:rPr lang="en-US" sz="2800" b="1" dirty="0"/>
            </a:br>
            <a:endParaRPr lang="en-US" sz="2800" dirty="0"/>
          </a:p>
        </p:txBody>
      </p:sp>
      <p:sp>
        <p:nvSpPr>
          <p:cNvPr id="3" name="Content Placeholder 2"/>
          <p:cNvSpPr>
            <a:spLocks noGrp="1"/>
          </p:cNvSpPr>
          <p:nvPr>
            <p:ph idx="1"/>
          </p:nvPr>
        </p:nvSpPr>
        <p:spPr>
          <a:xfrm>
            <a:off x="507999" y="2960624"/>
            <a:ext cx="10972800" cy="4325112"/>
          </a:xfrm>
        </p:spPr>
        <p:txBody>
          <a:bodyPr>
            <a:normAutofit/>
          </a:bodyPr>
          <a:lstStyle/>
          <a:p>
            <a:r>
              <a:rPr lang="en-US" sz="2700" dirty="0" smtClean="0">
                <a:latin typeface="Calibri" panose="020F0502020204030204" pitchFamily="34" charset="0"/>
                <a:cs typeface="Calibri" panose="020F0502020204030204" pitchFamily="34" charset="0"/>
              </a:rPr>
              <a:t>SELECT </a:t>
            </a:r>
            <a:r>
              <a:rPr lang="en-US" sz="2700" dirty="0" err="1" smtClean="0">
                <a:latin typeface="Calibri" panose="020F0502020204030204" pitchFamily="34" charset="0"/>
                <a:cs typeface="Calibri" panose="020F0502020204030204" pitchFamily="34" charset="0"/>
              </a:rPr>
              <a:t>concat</a:t>
            </a:r>
            <a:r>
              <a:rPr lang="en-US" sz="2700" dirty="0" smtClean="0">
                <a:latin typeface="Calibri" panose="020F0502020204030204" pitchFamily="34" charset="0"/>
                <a:cs typeface="Calibri" panose="020F0502020204030204" pitchFamily="34" charset="0"/>
              </a:rPr>
              <a:t>(trim(FIRST_NAME), " ", trim(LAST_NAME)) as NAME, SALARY, </a:t>
            </a:r>
            <a:r>
              <a:rPr lang="en-US" sz="2700" dirty="0" err="1" smtClean="0">
                <a:latin typeface="Calibri" panose="020F0502020204030204" pitchFamily="34" charset="0"/>
                <a:cs typeface="Calibri" panose="020F0502020204030204" pitchFamily="34" charset="0"/>
              </a:rPr>
              <a:t>concat</a:t>
            </a:r>
            <a:r>
              <a:rPr lang="en-US" sz="2700" dirty="0" smtClean="0">
                <a:latin typeface="Calibri" panose="020F0502020204030204" pitchFamily="34" charset="0"/>
                <a:cs typeface="Calibri" panose="020F0502020204030204" pitchFamily="34" charset="0"/>
              </a:rPr>
              <a:t>(EMAIL, "-",  PHONE_NUMBER) as </a:t>
            </a:r>
            <a:r>
              <a:rPr lang="en-US" sz="2700" dirty="0" err="1" smtClean="0">
                <a:latin typeface="Calibri" panose="020F0502020204030204" pitchFamily="34" charset="0"/>
                <a:cs typeface="Calibri" panose="020F0502020204030204" pitchFamily="34" charset="0"/>
              </a:rPr>
              <a:t>Email_Name</a:t>
            </a:r>
            <a:r>
              <a:rPr lang="en-US" sz="2700" dirty="0" smtClean="0">
                <a:latin typeface="Calibri" panose="020F0502020204030204" pitchFamily="34" charset="0"/>
                <a:cs typeface="Calibri" panose="020F0502020204030204" pitchFamily="34" charset="0"/>
              </a:rPr>
              <a:t> ,HIRE_DATE, JOB_ID, COMMISSION_PCT, MANAGER_ID </a:t>
            </a:r>
            <a:br>
              <a:rPr lang="en-US" sz="2700" dirty="0" smtClean="0">
                <a:latin typeface="Calibri" panose="020F0502020204030204" pitchFamily="34" charset="0"/>
                <a:cs typeface="Calibri" panose="020F0502020204030204" pitchFamily="34" charset="0"/>
              </a:rPr>
            </a:br>
            <a:r>
              <a:rPr lang="en-US" sz="2700" dirty="0" smtClean="0">
                <a:latin typeface="Calibri" panose="020F0502020204030204" pitchFamily="34" charset="0"/>
                <a:cs typeface="Calibri" panose="020F0502020204030204" pitchFamily="34" charset="0"/>
              </a:rPr>
              <a:t>FROM students_1.employee </a:t>
            </a:r>
            <a:br>
              <a:rPr lang="en-US" sz="2700" dirty="0" smtClean="0">
                <a:latin typeface="Calibri" panose="020F0502020204030204" pitchFamily="34" charset="0"/>
                <a:cs typeface="Calibri" panose="020F0502020204030204" pitchFamily="34" charset="0"/>
              </a:rPr>
            </a:br>
            <a:r>
              <a:rPr lang="en-US" sz="2700" dirty="0" smtClean="0">
                <a:latin typeface="Calibri" panose="020F0502020204030204" pitchFamily="34" charset="0"/>
                <a:cs typeface="Calibri" panose="020F0502020204030204" pitchFamily="34" charset="0"/>
              </a:rPr>
              <a:t>where SALARY &gt;= 12000 or PHONE_NUMBER like "______3%" </a:t>
            </a:r>
            <a:br>
              <a:rPr lang="en-US" sz="2700" dirty="0" smtClean="0">
                <a:latin typeface="Calibri" panose="020F0502020204030204" pitchFamily="34" charset="0"/>
                <a:cs typeface="Calibri" panose="020F0502020204030204" pitchFamily="34" charset="0"/>
              </a:rPr>
            </a:br>
            <a:r>
              <a:rPr lang="en-US" sz="2700" dirty="0" smtClean="0">
                <a:latin typeface="Calibri" panose="020F0502020204030204" pitchFamily="34" charset="0"/>
                <a:cs typeface="Calibri" panose="020F0502020204030204" pitchFamily="34" charset="0"/>
              </a:rPr>
              <a:t>order by Name </a:t>
            </a:r>
            <a:r>
              <a:rPr lang="en-US" sz="2700" dirty="0" err="1" smtClean="0">
                <a:latin typeface="Calibri" panose="020F0502020204030204" pitchFamily="34" charset="0"/>
                <a:cs typeface="Calibri" panose="020F0502020204030204" pitchFamily="34" charset="0"/>
              </a:rPr>
              <a:t>desc</a:t>
            </a:r>
            <a:r>
              <a:rPr lang="en-US" sz="2700" dirty="0"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25</a:t>
            </a:fld>
            <a:endParaRPr lang="en-US"/>
          </a:p>
        </p:txBody>
      </p:sp>
    </p:spTree>
    <p:extLst>
      <p:ext uri="{BB962C8B-B14F-4D97-AF65-F5344CB8AC3E}">
        <p14:creationId xmlns:p14="http://schemas.microsoft.com/office/powerpoint/2010/main" val="3958381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584873" cy="1066800"/>
          </a:xfrm>
        </p:spPr>
        <p:txBody>
          <a:bodyPr>
            <a:noAutofit/>
          </a:bodyPr>
          <a:lstStyle/>
          <a:p>
            <a:r>
              <a:rPr lang="en-US" sz="2800" b="1" dirty="0"/>
              <a:t>Q9 Write a SQL query to find those employees whose first name contains a character 's' in the third position. Return first name, last name and department id. </a:t>
            </a:r>
            <a:r>
              <a:rPr lang="en-US" sz="2800" dirty="0"/>
              <a:t/>
            </a:r>
            <a:br>
              <a:rPr lang="en-US" sz="2800" dirty="0"/>
            </a:br>
            <a:endParaRPr lang="en-US" sz="2800" dirty="0"/>
          </a:p>
        </p:txBody>
      </p:sp>
      <p:sp>
        <p:nvSpPr>
          <p:cNvPr id="3" name="Content Placeholder 2"/>
          <p:cNvSpPr>
            <a:spLocks noGrp="1"/>
          </p:cNvSpPr>
          <p:nvPr>
            <p:ph idx="1"/>
          </p:nvPr>
        </p:nvSpPr>
        <p:spPr>
          <a:xfrm>
            <a:off x="517236" y="2304842"/>
            <a:ext cx="10972800" cy="4325112"/>
          </a:xfrm>
        </p:spPr>
        <p:txBody>
          <a:bodyPr/>
          <a:lstStyle/>
          <a:p>
            <a:r>
              <a:rPr lang="en-US" dirty="0">
                <a:latin typeface="Calibri" panose="020F0502020204030204" pitchFamily="34" charset="0"/>
                <a:cs typeface="Calibri" panose="020F0502020204030204" pitchFamily="34" charset="0"/>
              </a:rPr>
              <a:t>SELECT FIRST_NAME, LAST_NAME, </a:t>
            </a:r>
            <a:r>
              <a:rPr lang="en-US" dirty="0" smtClean="0">
                <a:latin typeface="Calibri" panose="020F0502020204030204" pitchFamily="34" charset="0"/>
                <a:cs typeface="Calibri" panose="020F0502020204030204" pitchFamily="34" charset="0"/>
              </a:rPr>
              <a:t>DEPARTMENT_ID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trim(FIRST_NAME) like "__S%" ;</a:t>
            </a:r>
          </a:p>
        </p:txBody>
      </p:sp>
      <p:sp>
        <p:nvSpPr>
          <p:cNvPr id="4" name="Slide Number Placeholder 3"/>
          <p:cNvSpPr>
            <a:spLocks noGrp="1"/>
          </p:cNvSpPr>
          <p:nvPr>
            <p:ph type="sldNum" sz="quarter" idx="12"/>
          </p:nvPr>
        </p:nvSpPr>
        <p:spPr/>
        <p:txBody>
          <a:bodyPr/>
          <a:lstStyle/>
          <a:p>
            <a:fld id="{5F4D819E-3F3A-41E6-8DD5-9B4A8B5BA1C5}" type="slidenum">
              <a:rPr lang="en-US" smtClean="0"/>
              <a:t>26</a:t>
            </a:fld>
            <a:endParaRPr lang="en-US"/>
          </a:p>
        </p:txBody>
      </p:sp>
    </p:spTree>
    <p:extLst>
      <p:ext uri="{BB962C8B-B14F-4D97-AF65-F5344CB8AC3E}">
        <p14:creationId xmlns:p14="http://schemas.microsoft.com/office/powerpoint/2010/main" val="2746235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198"/>
            <a:ext cx="10094607" cy="1175328"/>
          </a:xfrm>
        </p:spPr>
        <p:txBody>
          <a:bodyPr>
            <a:noAutofit/>
          </a:bodyPr>
          <a:lstStyle/>
          <a:p>
            <a:r>
              <a:rPr lang="en-US" sz="2800" b="1" dirty="0"/>
              <a:t>Q10  Write a SQL query to find those employees who worked more than two jobs in the past. Return employee id. </a:t>
            </a:r>
            <a:endParaRPr lang="en-US" sz="2800" dirty="0"/>
          </a:p>
        </p:txBody>
      </p:sp>
      <p:sp>
        <p:nvSpPr>
          <p:cNvPr id="3" name="Content Placeholder 2"/>
          <p:cNvSpPr>
            <a:spLocks noGrp="1"/>
          </p:cNvSpPr>
          <p:nvPr>
            <p:ph idx="1"/>
          </p:nvPr>
        </p:nvSpPr>
        <p:spPr>
          <a:xfrm>
            <a:off x="508739" y="2267897"/>
            <a:ext cx="10972800" cy="4325112"/>
          </a:xfrm>
        </p:spPr>
        <p:txBody>
          <a:bodyPr/>
          <a:lstStyle/>
          <a:p>
            <a:r>
              <a:rPr lang="en-US" dirty="0">
                <a:latin typeface="Calibri" panose="020F0502020204030204" pitchFamily="34" charset="0"/>
                <a:cs typeface="Calibri" panose="020F0502020204030204" pitchFamily="34" charset="0"/>
              </a:rPr>
              <a:t>SELECT EMPLOYEE_ID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students_1.job_history_hr_data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a:t>
            </a:r>
            <a:r>
              <a:rPr lang="en-US" dirty="0" smtClean="0">
                <a:latin typeface="Calibri" panose="020F0502020204030204" pitchFamily="34" charset="0"/>
                <a:cs typeface="Calibri" panose="020F0502020204030204" pitchFamily="34" charset="0"/>
              </a:rPr>
              <a:t>EMPLOYEE_ID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having </a:t>
            </a:r>
            <a:r>
              <a:rPr lang="en-US" dirty="0">
                <a:latin typeface="Calibri" panose="020F0502020204030204" pitchFamily="34" charset="0"/>
                <a:cs typeface="Calibri" panose="020F0502020204030204" pitchFamily="34" charset="0"/>
              </a:rPr>
              <a:t>count(JOB_ID)&gt;=</a:t>
            </a:r>
            <a:r>
              <a:rPr lang="en-US" dirty="0" smtClean="0">
                <a:latin typeface="Calibri" panose="020F0502020204030204" pitchFamily="34" charset="0"/>
                <a:cs typeface="Calibri" panose="020F0502020204030204" pitchFamily="34" charset="0"/>
              </a:rPr>
              <a:t>2</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order </a:t>
            </a:r>
            <a:r>
              <a:rPr lang="en-US" dirty="0">
                <a:latin typeface="Calibri" panose="020F0502020204030204" pitchFamily="34" charset="0"/>
                <a:cs typeface="Calibri" panose="020F0502020204030204" pitchFamily="34" charset="0"/>
              </a:rPr>
              <a:t>by EMPLOYEE_ID </a:t>
            </a:r>
            <a:r>
              <a:rPr lang="en-US" dirty="0" err="1">
                <a:latin typeface="Calibri" panose="020F0502020204030204" pitchFamily="34" charset="0"/>
                <a:cs typeface="Calibri" panose="020F0502020204030204" pitchFamily="34" charset="0"/>
              </a:rPr>
              <a:t>asc</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27</a:t>
            </a:fld>
            <a:endParaRPr lang="en-US"/>
          </a:p>
        </p:txBody>
      </p:sp>
    </p:spTree>
    <p:extLst>
      <p:ext uri="{BB962C8B-B14F-4D97-AF65-F5344CB8AC3E}">
        <p14:creationId xmlns:p14="http://schemas.microsoft.com/office/powerpoint/2010/main" val="1688806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32193"/>
            <a:ext cx="10778836" cy="1066800"/>
          </a:xfrm>
        </p:spPr>
        <p:txBody>
          <a:bodyPr>
            <a:noAutofit/>
          </a:bodyPr>
          <a:lstStyle/>
          <a:p>
            <a:r>
              <a:rPr lang="en-US" sz="2800" b="1" dirty="0"/>
              <a:t>Q11 Write a SQL query to count the number of employees, the sum of all salary, and difference between the highest salary and lowest salaries by each job id. Return </a:t>
            </a:r>
            <a:r>
              <a:rPr lang="en-US" sz="2800" b="1" dirty="0" err="1"/>
              <a:t>job_id</a:t>
            </a:r>
            <a:r>
              <a:rPr lang="en-US" sz="2800" b="1" dirty="0"/>
              <a:t>, count, sum, </a:t>
            </a:r>
            <a:r>
              <a:rPr lang="en-US" sz="2800" b="1" dirty="0" err="1"/>
              <a:t>salary_difference</a:t>
            </a:r>
            <a:r>
              <a:rPr lang="en-US" sz="2800" b="1" dirty="0"/>
              <a:t>. </a:t>
            </a:r>
            <a:endParaRPr lang="en-US" sz="2800" dirty="0"/>
          </a:p>
        </p:txBody>
      </p:sp>
      <p:sp>
        <p:nvSpPr>
          <p:cNvPr id="3" name="Content Placeholder 2"/>
          <p:cNvSpPr>
            <a:spLocks noGrp="1"/>
          </p:cNvSpPr>
          <p:nvPr>
            <p:ph idx="1"/>
          </p:nvPr>
        </p:nvSpPr>
        <p:spPr>
          <a:xfrm>
            <a:off x="526473" y="2720479"/>
            <a:ext cx="10972800" cy="4325112"/>
          </a:xfrm>
        </p:spPr>
        <p:txBody>
          <a:bodyPr/>
          <a:lstStyle/>
          <a:p>
            <a:r>
              <a:rPr lang="en-US" dirty="0">
                <a:latin typeface="Calibri" panose="020F0502020204030204" pitchFamily="34" charset="0"/>
                <a:cs typeface="Calibri" panose="020F0502020204030204" pitchFamily="34" charset="0"/>
              </a:rPr>
              <a:t>SELECT count(EMPLOYEE_ID) as count, sum(SALARY) as sum, JOB_ID, (max(SALARY)-min(SALARY)) as </a:t>
            </a:r>
            <a:r>
              <a:rPr lang="en-US" dirty="0" err="1" smtClean="0">
                <a:latin typeface="Calibri" panose="020F0502020204030204" pitchFamily="34" charset="0"/>
                <a:cs typeface="Calibri" panose="020F0502020204030204" pitchFamily="34" charset="0"/>
              </a:rPr>
              <a:t>salary_diff</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JOB_ID;</a:t>
            </a:r>
          </a:p>
        </p:txBody>
      </p:sp>
      <p:sp>
        <p:nvSpPr>
          <p:cNvPr id="4" name="Slide Number Placeholder 3"/>
          <p:cNvSpPr>
            <a:spLocks noGrp="1"/>
          </p:cNvSpPr>
          <p:nvPr>
            <p:ph type="sldNum" sz="quarter" idx="12"/>
          </p:nvPr>
        </p:nvSpPr>
        <p:spPr/>
        <p:txBody>
          <a:bodyPr/>
          <a:lstStyle/>
          <a:p>
            <a:fld id="{5F4D819E-3F3A-41E6-8DD5-9B4A8B5BA1C5}" type="slidenum">
              <a:rPr lang="en-US" smtClean="0"/>
              <a:t>28</a:t>
            </a:fld>
            <a:endParaRPr lang="en-US"/>
          </a:p>
        </p:txBody>
      </p:sp>
    </p:spTree>
    <p:extLst>
      <p:ext uri="{BB962C8B-B14F-4D97-AF65-F5344CB8AC3E}">
        <p14:creationId xmlns:p14="http://schemas.microsoft.com/office/powerpoint/2010/main" val="2735603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2091"/>
            <a:ext cx="10290048" cy="1066800"/>
          </a:xfrm>
        </p:spPr>
        <p:txBody>
          <a:bodyPr>
            <a:noAutofit/>
          </a:bodyPr>
          <a:lstStyle/>
          <a:p>
            <a:r>
              <a:rPr lang="en-US" sz="2800" b="1" dirty="0"/>
              <a:t>Q12 Write a SQL query to find each job ids where two or more employees worked for more than 300 days. Return job id. </a:t>
            </a:r>
            <a:endParaRPr lang="en-US" sz="2800" dirty="0"/>
          </a:p>
        </p:txBody>
      </p:sp>
      <p:sp>
        <p:nvSpPr>
          <p:cNvPr id="3" name="Content Placeholder 2"/>
          <p:cNvSpPr>
            <a:spLocks noGrp="1"/>
          </p:cNvSpPr>
          <p:nvPr>
            <p:ph idx="1"/>
          </p:nvPr>
        </p:nvSpPr>
        <p:spPr>
          <a:xfrm>
            <a:off x="517236" y="2240187"/>
            <a:ext cx="10972800" cy="4325112"/>
          </a:xfrm>
        </p:spPr>
        <p:txBody>
          <a:bodyPr/>
          <a:lstStyle/>
          <a:p>
            <a:r>
              <a:rPr lang="en-US" dirty="0">
                <a:latin typeface="Calibri" panose="020F0502020204030204" pitchFamily="34" charset="0"/>
                <a:cs typeface="Calibri" panose="020F0502020204030204" pitchFamily="34" charset="0"/>
              </a:rPr>
              <a:t>SELECT </a:t>
            </a:r>
            <a:r>
              <a:rPr lang="en-US" dirty="0" smtClean="0">
                <a:latin typeface="Calibri" panose="020F0502020204030204" pitchFamily="34" charset="0"/>
                <a:cs typeface="Calibri" panose="020F0502020204030204" pitchFamily="34" charset="0"/>
              </a:rPr>
              <a:t>JOB_ID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students_1.job_history_hr_data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datediff</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end_date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start_date</a:t>
            </a:r>
            <a:r>
              <a:rPr lang="en-US" dirty="0">
                <a:latin typeface="Calibri" panose="020F0502020204030204" pitchFamily="34" charset="0"/>
                <a:cs typeface="Calibri" panose="020F0502020204030204" pitchFamily="34" charset="0"/>
              </a:rPr>
              <a:t>)&gt;</a:t>
            </a:r>
            <a:r>
              <a:rPr lang="en-US" dirty="0" smtClean="0">
                <a:latin typeface="Calibri" panose="020F0502020204030204" pitchFamily="34" charset="0"/>
                <a:cs typeface="Calibri" panose="020F0502020204030204" pitchFamily="34" charset="0"/>
              </a:rPr>
              <a:t>300</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a:t>
            </a:r>
            <a:r>
              <a:rPr lang="en-US" dirty="0" smtClean="0">
                <a:latin typeface="Calibri" panose="020F0502020204030204" pitchFamily="34" charset="0"/>
                <a:cs typeface="Calibri" panose="020F0502020204030204" pitchFamily="34" charset="0"/>
              </a:rPr>
              <a:t>JOB_ID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having </a:t>
            </a:r>
            <a:r>
              <a:rPr lang="en-US" dirty="0">
                <a:latin typeface="Calibri" panose="020F0502020204030204" pitchFamily="34" charset="0"/>
                <a:cs typeface="Calibri" panose="020F0502020204030204" pitchFamily="34" charset="0"/>
              </a:rPr>
              <a:t>count(*)&gt;=2;</a:t>
            </a:r>
          </a:p>
        </p:txBody>
      </p:sp>
      <p:sp>
        <p:nvSpPr>
          <p:cNvPr id="4" name="Slide Number Placeholder 3"/>
          <p:cNvSpPr>
            <a:spLocks noGrp="1"/>
          </p:cNvSpPr>
          <p:nvPr>
            <p:ph type="sldNum" sz="quarter" idx="12"/>
          </p:nvPr>
        </p:nvSpPr>
        <p:spPr/>
        <p:txBody>
          <a:bodyPr/>
          <a:lstStyle/>
          <a:p>
            <a:fld id="{5F4D819E-3F3A-41E6-8DD5-9B4A8B5BA1C5}" type="slidenum">
              <a:rPr lang="en-US" smtClean="0"/>
              <a:t>29</a:t>
            </a:fld>
            <a:endParaRPr lang="en-US"/>
          </a:p>
        </p:txBody>
      </p:sp>
    </p:spTree>
    <p:extLst>
      <p:ext uri="{BB962C8B-B14F-4D97-AF65-F5344CB8AC3E}">
        <p14:creationId xmlns:p14="http://schemas.microsoft.com/office/powerpoint/2010/main" val="386060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561109"/>
            <a:ext cx="109728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434848" y="1620982"/>
            <a:ext cx="10242388" cy="4325112"/>
          </a:xfrm>
        </p:spPr>
        <p:txBody>
          <a:bodyPr>
            <a:normAutofit/>
          </a:bodyPr>
          <a:lstStyle/>
          <a:p>
            <a:r>
              <a:rPr lang="en-US" sz="2400" dirty="0">
                <a:latin typeface="Calibri" panose="020F0502020204030204" pitchFamily="34" charset="0"/>
                <a:ea typeface="Microsoft Himalaya" panose="01010100010101010101" pitchFamily="2" charset="0"/>
                <a:cs typeface="Calibri" panose="020F0502020204030204" pitchFamily="34" charset="0"/>
              </a:rPr>
              <a:t>SQL is Structured Query Language, which is a computer language for storing, manipulating and retrieving data stored in a relational database</a:t>
            </a:r>
            <a:r>
              <a:rPr lang="en-US" sz="2400" dirty="0" smtClean="0">
                <a:latin typeface="Calibri" panose="020F0502020204030204" pitchFamily="34" charset="0"/>
                <a:ea typeface="Microsoft Himalaya" panose="01010100010101010101" pitchFamily="2" charset="0"/>
                <a:cs typeface="Calibri" panose="020F0502020204030204" pitchFamily="34" charset="0"/>
              </a:rPr>
              <a:t>.</a:t>
            </a:r>
          </a:p>
          <a:p>
            <a:r>
              <a:rPr lang="en-US" sz="2400" dirty="0" smtClean="0">
                <a:latin typeface="Calibri" panose="020F0502020204030204" pitchFamily="34" charset="0"/>
                <a:ea typeface="Microsoft Himalaya" panose="01010100010101010101" pitchFamily="2" charset="0"/>
                <a:cs typeface="Calibri" panose="020F0502020204030204" pitchFamily="34" charset="0"/>
              </a:rPr>
              <a:t>MySQL was developed by </a:t>
            </a:r>
            <a:r>
              <a:rPr lang="en-US" sz="2400" dirty="0">
                <a:latin typeface="Calibri" panose="020F0502020204030204" pitchFamily="34" charset="0"/>
                <a:ea typeface="Microsoft Himalaya" panose="01010100010101010101" pitchFamily="2" charset="0"/>
                <a:cs typeface="Calibri" panose="020F0502020204030204" pitchFamily="34" charset="0"/>
              </a:rPr>
              <a:t>Michael </a:t>
            </a:r>
            <a:r>
              <a:rPr lang="en-US" sz="2400" dirty="0" err="1">
                <a:latin typeface="Calibri" panose="020F0502020204030204" pitchFamily="34" charset="0"/>
                <a:ea typeface="Microsoft Himalaya" panose="01010100010101010101" pitchFamily="2" charset="0"/>
                <a:cs typeface="Calibri" panose="020F0502020204030204" pitchFamily="34" charset="0"/>
              </a:rPr>
              <a:t>Widenius</a:t>
            </a:r>
            <a:r>
              <a:rPr lang="en-US" sz="2400" dirty="0">
                <a:latin typeface="Calibri" panose="020F0502020204030204" pitchFamily="34" charset="0"/>
                <a:ea typeface="Microsoft Himalaya" panose="01010100010101010101" pitchFamily="2" charset="0"/>
                <a:cs typeface="Calibri" panose="020F0502020204030204" pitchFamily="34" charset="0"/>
              </a:rPr>
              <a:t> &amp; David </a:t>
            </a:r>
            <a:r>
              <a:rPr lang="en-US" sz="2400" dirty="0" err="1">
                <a:latin typeface="Calibri" panose="020F0502020204030204" pitchFamily="34" charset="0"/>
                <a:ea typeface="Microsoft Himalaya" panose="01010100010101010101" pitchFamily="2" charset="0"/>
                <a:cs typeface="Calibri" panose="020F0502020204030204" pitchFamily="34" charset="0"/>
              </a:rPr>
              <a:t>Axmark</a:t>
            </a:r>
            <a:r>
              <a:rPr lang="en-US" sz="2400" dirty="0">
                <a:latin typeface="Calibri" panose="020F0502020204030204" pitchFamily="34" charset="0"/>
                <a:ea typeface="Microsoft Himalaya" panose="01010100010101010101" pitchFamily="2" charset="0"/>
                <a:cs typeface="Calibri" panose="020F0502020204030204" pitchFamily="34" charset="0"/>
              </a:rPr>
              <a:t> beginning in 1994</a:t>
            </a:r>
            <a:r>
              <a:rPr lang="en-US" sz="2400" dirty="0" smtClean="0">
                <a:latin typeface="Calibri" panose="020F0502020204030204" pitchFamily="34" charset="0"/>
                <a:ea typeface="Microsoft Himalaya" panose="01010100010101010101" pitchFamily="2" charset="0"/>
                <a:cs typeface="Calibri" panose="020F0502020204030204" pitchFamily="34" charset="0"/>
              </a:rPr>
              <a:t>.</a:t>
            </a:r>
          </a:p>
          <a:p>
            <a:r>
              <a:rPr lang="en-US" sz="2400" dirty="0" smtClean="0">
                <a:latin typeface="Calibri" panose="020F0502020204030204" pitchFamily="34" charset="0"/>
                <a:ea typeface="Microsoft Himalaya" panose="01010100010101010101" pitchFamily="2" charset="0"/>
                <a:cs typeface="Calibri" panose="020F0502020204030204" pitchFamily="34" charset="0"/>
              </a:rPr>
              <a:t>SQL </a:t>
            </a:r>
            <a:r>
              <a:rPr lang="en-US" sz="2400" dirty="0">
                <a:latin typeface="Calibri" panose="020F0502020204030204" pitchFamily="34" charset="0"/>
                <a:ea typeface="Microsoft Himalaya" panose="01010100010101010101" pitchFamily="2" charset="0"/>
                <a:cs typeface="Calibri" panose="020F0502020204030204" pitchFamily="34" charset="0"/>
              </a:rPr>
              <a:t>is not a programming language.</a:t>
            </a:r>
          </a:p>
          <a:p>
            <a:r>
              <a:rPr lang="en-US" sz="2400" dirty="0">
                <a:latin typeface="Calibri" panose="020F0502020204030204" pitchFamily="34" charset="0"/>
                <a:ea typeface="Microsoft Himalaya" panose="01010100010101010101" pitchFamily="2" charset="0"/>
                <a:cs typeface="Calibri" panose="020F0502020204030204" pitchFamily="34" charset="0"/>
              </a:rPr>
              <a:t>SQL commands are interpreted by the DBMS engine.</a:t>
            </a:r>
          </a:p>
          <a:p>
            <a:r>
              <a:rPr lang="en-US" sz="2400" dirty="0">
                <a:latin typeface="Calibri" panose="020F0502020204030204" pitchFamily="34" charset="0"/>
                <a:ea typeface="Microsoft Himalaya" panose="01010100010101010101" pitchFamily="2" charset="0"/>
                <a:cs typeface="Calibri" panose="020F0502020204030204" pitchFamily="34" charset="0"/>
              </a:rPr>
              <a:t>SQL commands can be used interactively as a query language within the DBMS.</a:t>
            </a:r>
          </a:p>
          <a:p>
            <a:r>
              <a:rPr lang="en-US" sz="2400" dirty="0">
                <a:latin typeface="Calibri" panose="020F0502020204030204" pitchFamily="34" charset="0"/>
                <a:ea typeface="Microsoft Himalaya" panose="01010100010101010101" pitchFamily="2" charset="0"/>
                <a:cs typeface="Calibri" panose="020F0502020204030204" pitchFamily="34" charset="0"/>
              </a:rPr>
              <a:t>SQL commands can be embedded within programming languages.</a:t>
            </a:r>
          </a:p>
          <a:p>
            <a:endParaRPr lang="en-US" sz="2400" dirty="0">
              <a:latin typeface="Calibri" panose="020F0502020204030204" pitchFamily="34" charset="0"/>
              <a:ea typeface="Microsoft Himalaya" panose="01010100010101010101" pitchFamily="2"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3</a:t>
            </a:fld>
            <a:endParaRPr lang="en-US"/>
          </a:p>
        </p:txBody>
      </p:sp>
    </p:spTree>
    <p:extLst>
      <p:ext uri="{BB962C8B-B14F-4D97-AF65-F5344CB8AC3E}">
        <p14:creationId xmlns:p14="http://schemas.microsoft.com/office/powerpoint/2010/main" val="3248420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902856"/>
            <a:ext cx="10751128" cy="1066800"/>
          </a:xfrm>
        </p:spPr>
        <p:txBody>
          <a:bodyPr>
            <a:noAutofit/>
          </a:bodyPr>
          <a:lstStyle/>
          <a:p>
            <a:r>
              <a:rPr lang="en-US" sz="2800" b="1" dirty="0"/>
              <a:t>Q13 Write a SQL query to count the number of employees worked under each manager. Return manager ID and number of employees. </a:t>
            </a:r>
            <a:endParaRPr lang="en-US" sz="2800" dirty="0"/>
          </a:p>
        </p:txBody>
      </p:sp>
      <p:sp>
        <p:nvSpPr>
          <p:cNvPr id="3" name="Content Placeholder 2"/>
          <p:cNvSpPr>
            <a:spLocks noGrp="1"/>
          </p:cNvSpPr>
          <p:nvPr>
            <p:ph idx="1"/>
          </p:nvPr>
        </p:nvSpPr>
        <p:spPr>
          <a:xfrm>
            <a:off x="526472" y="2323315"/>
            <a:ext cx="10972800" cy="4325112"/>
          </a:xfrm>
        </p:spPr>
        <p:txBody>
          <a:bodyPr/>
          <a:lstStyle/>
          <a:p>
            <a:r>
              <a:rPr lang="en-US" dirty="0">
                <a:latin typeface="Calibri" panose="020F0502020204030204" pitchFamily="34" charset="0"/>
                <a:cs typeface="Calibri" panose="020F0502020204030204" pitchFamily="34" charset="0"/>
              </a:rPr>
              <a:t>SELECT MANAGER_ID, count(EMPLOYEE_ID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MANAGER_ID;</a:t>
            </a:r>
          </a:p>
        </p:txBody>
      </p:sp>
      <p:sp>
        <p:nvSpPr>
          <p:cNvPr id="4" name="Slide Number Placeholder 3"/>
          <p:cNvSpPr>
            <a:spLocks noGrp="1"/>
          </p:cNvSpPr>
          <p:nvPr>
            <p:ph type="sldNum" sz="quarter" idx="12"/>
          </p:nvPr>
        </p:nvSpPr>
        <p:spPr/>
        <p:txBody>
          <a:bodyPr/>
          <a:lstStyle/>
          <a:p>
            <a:fld id="{5F4D819E-3F3A-41E6-8DD5-9B4A8B5BA1C5}" type="slidenum">
              <a:rPr lang="en-US" smtClean="0"/>
              <a:t>30</a:t>
            </a:fld>
            <a:endParaRPr lang="en-US"/>
          </a:p>
        </p:txBody>
      </p:sp>
    </p:spTree>
    <p:extLst>
      <p:ext uri="{BB962C8B-B14F-4D97-AF65-F5344CB8AC3E}">
        <p14:creationId xmlns:p14="http://schemas.microsoft.com/office/powerpoint/2010/main" val="708553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7060"/>
            <a:ext cx="10972800" cy="1066800"/>
          </a:xfrm>
        </p:spPr>
        <p:txBody>
          <a:bodyPr>
            <a:noAutofit/>
          </a:bodyPr>
          <a:lstStyle/>
          <a:p>
            <a:r>
              <a:rPr lang="en-US" sz="2800" b="1" dirty="0"/>
              <a:t>Q14 Write a SQL query to calculate the average salary of employees who receive a commission percentage for each department. Return department id, average salary.</a:t>
            </a:r>
            <a:endParaRPr lang="en-US" sz="2800" dirty="0"/>
          </a:p>
        </p:txBody>
      </p:sp>
      <p:sp>
        <p:nvSpPr>
          <p:cNvPr id="3" name="Content Placeholder 2"/>
          <p:cNvSpPr>
            <a:spLocks noGrp="1"/>
          </p:cNvSpPr>
          <p:nvPr>
            <p:ph idx="1"/>
          </p:nvPr>
        </p:nvSpPr>
        <p:spPr>
          <a:xfrm>
            <a:off x="609600" y="2385106"/>
            <a:ext cx="10972800" cy="4325112"/>
          </a:xfrm>
        </p:spPr>
        <p:txBody>
          <a:bodyPr/>
          <a:lstStyle/>
          <a:p>
            <a:pPr marL="457200" indent="-457200"/>
            <a:r>
              <a:rPr lang="en-US" dirty="0" smtClean="0">
                <a:latin typeface="Calibri" panose="020F0502020204030204" pitchFamily="34" charset="0"/>
                <a:cs typeface="Calibri" panose="020F0502020204030204" pitchFamily="34" charset="0"/>
              </a:rPr>
              <a:t>SELECT </a:t>
            </a:r>
            <a:r>
              <a:rPr lang="en-US" dirty="0">
                <a:latin typeface="Calibri" panose="020F0502020204030204" pitchFamily="34" charset="0"/>
                <a:cs typeface="Calibri" panose="020F0502020204030204" pitchFamily="34" charset="0"/>
              </a:rPr>
              <a:t>DEPARTMENT_ID, </a:t>
            </a:r>
            <a:r>
              <a:rPr lang="en-US" dirty="0" err="1">
                <a:latin typeface="Calibri" panose="020F0502020204030204" pitchFamily="34" charset="0"/>
                <a:cs typeface="Calibri" panose="020F0502020204030204" pitchFamily="34" charset="0"/>
              </a:rPr>
              <a:t>avg</a:t>
            </a:r>
            <a:r>
              <a:rPr lang="en-US" dirty="0">
                <a:latin typeface="Calibri" panose="020F0502020204030204" pitchFamily="34" charset="0"/>
                <a:cs typeface="Calibri" panose="020F0502020204030204" pitchFamily="34" charset="0"/>
              </a:rPr>
              <a:t>(SALARY), </a:t>
            </a:r>
            <a:r>
              <a:rPr lang="en-US" dirty="0" smtClean="0">
                <a:latin typeface="Calibri" panose="020F0502020204030204" pitchFamily="34" charset="0"/>
                <a:cs typeface="Calibri" panose="020F0502020204030204" pitchFamily="34" charset="0"/>
              </a:rPr>
              <a:t>COMMISSION_PCT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COMMISSION_PCT not like "</a:t>
            </a:r>
            <a:r>
              <a:rPr lang="en-US" dirty="0" smtClean="0">
                <a:latin typeface="Calibri" panose="020F0502020204030204" pitchFamily="34" charset="0"/>
                <a:cs typeface="Calibri" panose="020F0502020204030204" pitchFamily="34" charset="0"/>
              </a:rPr>
              <a:t>0”</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a:t>
            </a:r>
            <a:r>
              <a:rPr lang="en-US" dirty="0" smtClean="0">
                <a:latin typeface="Calibri" panose="020F0502020204030204" pitchFamily="34" charset="0"/>
                <a:cs typeface="Calibri" panose="020F0502020204030204" pitchFamily="34" charset="0"/>
              </a:rPr>
              <a:t>DEPARTMENT_ID;</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31</a:t>
            </a:fld>
            <a:endParaRPr lang="en-US"/>
          </a:p>
        </p:txBody>
      </p:sp>
    </p:spTree>
    <p:extLst>
      <p:ext uri="{BB962C8B-B14F-4D97-AF65-F5344CB8AC3E}">
        <p14:creationId xmlns:p14="http://schemas.microsoft.com/office/powerpoint/2010/main" val="182492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4381"/>
            <a:ext cx="10446327" cy="1066800"/>
          </a:xfrm>
        </p:spPr>
        <p:txBody>
          <a:bodyPr>
            <a:noAutofit/>
          </a:bodyPr>
          <a:lstStyle/>
          <a:p>
            <a:r>
              <a:rPr lang="en-US" sz="2800" b="1" dirty="0"/>
              <a:t>Q15 Write a SQL query to find the departments where more than ten employees receive commissions. Return department id.</a:t>
            </a:r>
            <a:r>
              <a:rPr lang="en-US" sz="2800" dirty="0" smtClean="0"/>
              <a:t>  </a:t>
            </a:r>
            <a:endParaRPr lang="en-US" sz="2800" dirty="0"/>
          </a:p>
        </p:txBody>
      </p:sp>
      <p:sp>
        <p:nvSpPr>
          <p:cNvPr id="3" name="Content Placeholder 2"/>
          <p:cNvSpPr>
            <a:spLocks noGrp="1"/>
          </p:cNvSpPr>
          <p:nvPr>
            <p:ph idx="1"/>
          </p:nvPr>
        </p:nvSpPr>
        <p:spPr>
          <a:xfrm>
            <a:off x="517237" y="2249424"/>
            <a:ext cx="10972800" cy="4325112"/>
          </a:xfrm>
        </p:spPr>
        <p:txBody>
          <a:bodyPr/>
          <a:lstStyle/>
          <a:p>
            <a:r>
              <a:rPr lang="en-US" dirty="0">
                <a:latin typeface="Calibri" panose="020F0502020204030204" pitchFamily="34" charset="0"/>
                <a:cs typeface="Calibri" panose="020F0502020204030204" pitchFamily="34" charset="0"/>
              </a:rPr>
              <a:t>SELECT </a:t>
            </a:r>
            <a:r>
              <a:rPr lang="en-US" dirty="0" smtClean="0">
                <a:latin typeface="Calibri" panose="020F0502020204030204" pitchFamily="34" charset="0"/>
                <a:cs typeface="Calibri" panose="020F0502020204030204" pitchFamily="34" charset="0"/>
              </a:rPr>
              <a:t>DEPARTMENT_ID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COMMISSION_PCT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group </a:t>
            </a:r>
            <a:r>
              <a:rPr lang="en-US" dirty="0">
                <a:latin typeface="Calibri" panose="020F0502020204030204" pitchFamily="34" charset="0"/>
                <a:cs typeface="Calibri" panose="020F0502020204030204" pitchFamily="34" charset="0"/>
              </a:rPr>
              <a:t>by </a:t>
            </a:r>
            <a:r>
              <a:rPr lang="en-US" dirty="0" smtClean="0">
                <a:latin typeface="Calibri" panose="020F0502020204030204" pitchFamily="34" charset="0"/>
                <a:cs typeface="Calibri" panose="020F0502020204030204" pitchFamily="34" charset="0"/>
              </a:rPr>
              <a:t>DEPARTMENT_ID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having </a:t>
            </a:r>
            <a:r>
              <a:rPr lang="en-US" dirty="0">
                <a:latin typeface="Calibri" panose="020F0502020204030204" pitchFamily="34" charset="0"/>
                <a:cs typeface="Calibri" panose="020F0502020204030204" pitchFamily="34" charset="0"/>
              </a:rPr>
              <a:t>count(COMMISSION_PCT)&gt;10;</a:t>
            </a:r>
          </a:p>
        </p:txBody>
      </p:sp>
      <p:sp>
        <p:nvSpPr>
          <p:cNvPr id="4" name="Slide Number Placeholder 3"/>
          <p:cNvSpPr>
            <a:spLocks noGrp="1"/>
          </p:cNvSpPr>
          <p:nvPr>
            <p:ph type="sldNum" sz="quarter" idx="12"/>
          </p:nvPr>
        </p:nvSpPr>
        <p:spPr/>
        <p:txBody>
          <a:bodyPr/>
          <a:lstStyle/>
          <a:p>
            <a:fld id="{5F4D819E-3F3A-41E6-8DD5-9B4A8B5BA1C5}" type="slidenum">
              <a:rPr lang="en-US" smtClean="0"/>
              <a:t>32</a:t>
            </a:fld>
            <a:endParaRPr lang="en-US"/>
          </a:p>
        </p:txBody>
      </p:sp>
    </p:spTree>
    <p:extLst>
      <p:ext uri="{BB962C8B-B14F-4D97-AF65-F5344CB8AC3E}">
        <p14:creationId xmlns:p14="http://schemas.microsoft.com/office/powerpoint/2010/main" val="3299164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6032"/>
            <a:ext cx="10483273" cy="1066800"/>
          </a:xfrm>
        </p:spPr>
        <p:txBody>
          <a:bodyPr>
            <a:noAutofit/>
          </a:bodyPr>
          <a:lstStyle/>
          <a:p>
            <a:r>
              <a:rPr lang="en-US" sz="2800" b="1" dirty="0"/>
              <a:t>Q16 Write a SQL query to find those job titles where maximum salary falls between 10000 and 15000 (Begin and end values are included.). Return </a:t>
            </a:r>
            <a:r>
              <a:rPr lang="en-US" sz="2800" b="1" dirty="0" err="1"/>
              <a:t>job_title</a:t>
            </a:r>
            <a:r>
              <a:rPr lang="en-US" sz="2800" b="1" dirty="0"/>
              <a:t>, </a:t>
            </a:r>
            <a:r>
              <a:rPr lang="en-US" sz="2800" b="1" dirty="0" err="1"/>
              <a:t>max_salary</a:t>
            </a:r>
            <a:r>
              <a:rPr lang="en-US" sz="2800" b="1" dirty="0"/>
              <a:t>, </a:t>
            </a:r>
            <a:r>
              <a:rPr lang="en-US" sz="2800" b="1" dirty="0" err="1"/>
              <a:t>min_salary</a:t>
            </a:r>
            <a:r>
              <a:rPr lang="en-US" sz="2800" b="1" dirty="0"/>
              <a:t>. </a:t>
            </a:r>
            <a:endParaRPr lang="en-US" sz="2800" dirty="0"/>
          </a:p>
        </p:txBody>
      </p:sp>
      <p:sp>
        <p:nvSpPr>
          <p:cNvPr id="3" name="Content Placeholder 2"/>
          <p:cNvSpPr>
            <a:spLocks noGrp="1"/>
          </p:cNvSpPr>
          <p:nvPr>
            <p:ph idx="1"/>
          </p:nvPr>
        </p:nvSpPr>
        <p:spPr>
          <a:xfrm>
            <a:off x="508000" y="2692215"/>
            <a:ext cx="10972800" cy="4325112"/>
          </a:xfrm>
        </p:spPr>
        <p:txBody>
          <a:bodyPr/>
          <a:lstStyle/>
          <a:p>
            <a:r>
              <a:rPr lang="en-US" dirty="0">
                <a:latin typeface="Calibri" panose="020F0502020204030204" pitchFamily="34" charset="0"/>
                <a:cs typeface="Calibri" panose="020F0502020204030204" pitchFamily="34" charset="0"/>
              </a:rPr>
              <a:t>SELECT JOB_ID, (MAX_SALARY-MIN_SALARY) </a:t>
            </a:r>
            <a:br>
              <a:rPr lang="en-US" dirty="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students_1.jobs_hr_data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MAX_SALARY between 10000 and 15000;</a:t>
            </a:r>
          </a:p>
        </p:txBody>
      </p:sp>
      <p:sp>
        <p:nvSpPr>
          <p:cNvPr id="4" name="Slide Number Placeholder 3"/>
          <p:cNvSpPr>
            <a:spLocks noGrp="1"/>
          </p:cNvSpPr>
          <p:nvPr>
            <p:ph type="sldNum" sz="quarter" idx="12"/>
          </p:nvPr>
        </p:nvSpPr>
        <p:spPr/>
        <p:txBody>
          <a:bodyPr/>
          <a:lstStyle/>
          <a:p>
            <a:fld id="{5F4D819E-3F3A-41E6-8DD5-9B4A8B5BA1C5}" type="slidenum">
              <a:rPr lang="en-US" smtClean="0"/>
              <a:t>33</a:t>
            </a:fld>
            <a:endParaRPr lang="en-US"/>
          </a:p>
        </p:txBody>
      </p:sp>
    </p:spTree>
    <p:extLst>
      <p:ext uri="{BB962C8B-B14F-4D97-AF65-F5344CB8AC3E}">
        <p14:creationId xmlns:p14="http://schemas.microsoft.com/office/powerpoint/2010/main" val="2560385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1254"/>
            <a:ext cx="9827491" cy="1221509"/>
          </a:xfrm>
        </p:spPr>
        <p:txBody>
          <a:bodyPr>
            <a:noAutofit/>
          </a:bodyPr>
          <a:lstStyle/>
          <a:p>
            <a:r>
              <a:rPr lang="en-US" sz="2800" b="1" dirty="0"/>
              <a:t>Q17 Write a SQL query to find details of those jobs where the minimum salary exceeds 9000. Return all the fields of jobs </a:t>
            </a:r>
            <a:r>
              <a:rPr lang="en-US" sz="2800" b="1" dirty="0" smtClean="0"/>
              <a:t>.</a:t>
            </a:r>
            <a:endParaRPr lang="en-US" sz="2800" dirty="0"/>
          </a:p>
        </p:txBody>
      </p:sp>
      <p:sp>
        <p:nvSpPr>
          <p:cNvPr id="3" name="Content Placeholder 2"/>
          <p:cNvSpPr>
            <a:spLocks noGrp="1"/>
          </p:cNvSpPr>
          <p:nvPr>
            <p:ph idx="1"/>
          </p:nvPr>
        </p:nvSpPr>
        <p:spPr>
          <a:xfrm>
            <a:off x="535709" y="2304842"/>
            <a:ext cx="10972800" cy="4325112"/>
          </a:xfrm>
        </p:spPr>
        <p:txBody>
          <a:bodyPr/>
          <a:lstStyle/>
          <a:p>
            <a:r>
              <a:rPr lang="en-US" dirty="0">
                <a:latin typeface="Calibri" panose="020F0502020204030204" pitchFamily="34" charset="0"/>
                <a:cs typeface="Calibri" panose="020F0502020204030204" pitchFamily="34" charset="0"/>
              </a:rPr>
              <a:t>SELECT </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students_1.jobs_hr_data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MIN_SALARY &gt;9000;</a:t>
            </a:r>
          </a:p>
        </p:txBody>
      </p:sp>
      <p:sp>
        <p:nvSpPr>
          <p:cNvPr id="4" name="Slide Number Placeholder 3"/>
          <p:cNvSpPr>
            <a:spLocks noGrp="1"/>
          </p:cNvSpPr>
          <p:nvPr>
            <p:ph type="sldNum" sz="quarter" idx="12"/>
          </p:nvPr>
        </p:nvSpPr>
        <p:spPr/>
        <p:txBody>
          <a:bodyPr/>
          <a:lstStyle/>
          <a:p>
            <a:fld id="{5F4D819E-3F3A-41E6-8DD5-9B4A8B5BA1C5}" type="slidenum">
              <a:rPr lang="en-US" smtClean="0"/>
              <a:t>34</a:t>
            </a:fld>
            <a:endParaRPr lang="en-US"/>
          </a:p>
        </p:txBody>
      </p:sp>
    </p:spTree>
    <p:extLst>
      <p:ext uri="{BB962C8B-B14F-4D97-AF65-F5344CB8AC3E}">
        <p14:creationId xmlns:p14="http://schemas.microsoft.com/office/powerpoint/2010/main" val="1872908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08733"/>
            <a:ext cx="10290048" cy="1066800"/>
          </a:xfrm>
        </p:spPr>
        <p:txBody>
          <a:bodyPr>
            <a:noAutofit/>
          </a:bodyPr>
          <a:lstStyle/>
          <a:p>
            <a:r>
              <a:rPr lang="en-US" sz="2800" b="1" dirty="0"/>
              <a:t>Q18. Write a SQL query to find those employees who work in the same department as ‘Clara’. Exclude all those records where first name is ‘Clara’. Return first name, last name and hire date.</a:t>
            </a:r>
            <a:endParaRPr lang="en-US" sz="2800" dirty="0"/>
          </a:p>
        </p:txBody>
      </p:sp>
      <p:sp>
        <p:nvSpPr>
          <p:cNvPr id="3" name="Content Placeholder 2"/>
          <p:cNvSpPr>
            <a:spLocks noGrp="1"/>
          </p:cNvSpPr>
          <p:nvPr>
            <p:ph idx="1"/>
          </p:nvPr>
        </p:nvSpPr>
        <p:spPr>
          <a:xfrm>
            <a:off x="517236" y="2634488"/>
            <a:ext cx="10972800" cy="4325112"/>
          </a:xfrm>
        </p:spPr>
        <p:txBody>
          <a:bodyPr/>
          <a:lstStyle/>
          <a:p>
            <a:r>
              <a:rPr lang="en-US" dirty="0">
                <a:latin typeface="Calibri" panose="020F0502020204030204" pitchFamily="34" charset="0"/>
                <a:cs typeface="Calibri" panose="020F0502020204030204" pitchFamily="34" charset="0"/>
              </a:rPr>
              <a:t>SELECT FIRST_NAME, LAST_NAME, </a:t>
            </a:r>
            <a:r>
              <a:rPr lang="en-US" dirty="0" smtClean="0">
                <a:latin typeface="Calibri" panose="020F0502020204030204" pitchFamily="34" charset="0"/>
                <a:cs typeface="Calibri" panose="020F0502020204030204" pitchFamily="34" charset="0"/>
              </a:rPr>
              <a:t>HIRE_DATE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trim(FIRST_NAME) not like 'Clara' </a:t>
            </a:r>
            <a:r>
              <a:rPr lang="en-US" dirty="0" smtClean="0">
                <a:latin typeface="Calibri" panose="020F0502020204030204" pitchFamily="34" charset="0"/>
                <a:cs typeface="Calibri" panose="020F0502020204030204" pitchFamily="34" charset="0"/>
              </a:rPr>
              <a:t>and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DEPARTMENT_ID </a:t>
            </a:r>
            <a:r>
              <a:rPr lang="en-US" dirty="0">
                <a:latin typeface="Calibri" panose="020F0502020204030204" pitchFamily="34" charset="0"/>
                <a:cs typeface="Calibri" panose="020F0502020204030204" pitchFamily="34" charset="0"/>
              </a:rPr>
              <a:t>= (select DEPARTMENT_ID from students_1.employee_hr_data where trim(FIRST_NAME) like 'Clara' )</a:t>
            </a:r>
          </a:p>
        </p:txBody>
      </p:sp>
      <p:sp>
        <p:nvSpPr>
          <p:cNvPr id="4" name="Slide Number Placeholder 3"/>
          <p:cNvSpPr>
            <a:spLocks noGrp="1"/>
          </p:cNvSpPr>
          <p:nvPr>
            <p:ph type="sldNum" sz="quarter" idx="12"/>
          </p:nvPr>
        </p:nvSpPr>
        <p:spPr/>
        <p:txBody>
          <a:bodyPr/>
          <a:lstStyle/>
          <a:p>
            <a:fld id="{5F4D819E-3F3A-41E6-8DD5-9B4A8B5BA1C5}" type="slidenum">
              <a:rPr lang="en-US" smtClean="0"/>
              <a:t>35</a:t>
            </a:fld>
            <a:endParaRPr lang="en-US"/>
          </a:p>
        </p:txBody>
      </p:sp>
    </p:spTree>
    <p:extLst>
      <p:ext uri="{BB962C8B-B14F-4D97-AF65-F5344CB8AC3E}">
        <p14:creationId xmlns:p14="http://schemas.microsoft.com/office/powerpoint/2010/main" val="1128992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06055"/>
            <a:ext cx="10290049" cy="1066800"/>
          </a:xfrm>
        </p:spPr>
        <p:txBody>
          <a:bodyPr>
            <a:noAutofit/>
          </a:bodyPr>
          <a:lstStyle/>
          <a:p>
            <a:r>
              <a:rPr lang="en-US" sz="2800" b="1" dirty="0"/>
              <a:t>Q19. Write a SQL query to find those employees who earn more than the average salary and work in the same department as an employee whose first name contains the letter 'J'. Return employee ID, first name and salary.</a:t>
            </a:r>
            <a:endParaRPr lang="en-US" sz="2800" dirty="0"/>
          </a:p>
        </p:txBody>
      </p:sp>
      <p:sp>
        <p:nvSpPr>
          <p:cNvPr id="3" name="Content Placeholder 2"/>
          <p:cNvSpPr>
            <a:spLocks noGrp="1"/>
          </p:cNvSpPr>
          <p:nvPr>
            <p:ph idx="1"/>
          </p:nvPr>
        </p:nvSpPr>
        <p:spPr>
          <a:xfrm>
            <a:off x="526473" y="2646033"/>
            <a:ext cx="10972800" cy="4325112"/>
          </a:xfrm>
        </p:spPr>
        <p:txBody>
          <a:bodyPr/>
          <a:lstStyle/>
          <a:p>
            <a:r>
              <a:rPr lang="en-US" dirty="0">
                <a:latin typeface="Calibri" panose="020F0502020204030204" pitchFamily="34" charset="0"/>
                <a:cs typeface="Calibri" panose="020F0502020204030204" pitchFamily="34" charset="0"/>
              </a:rPr>
              <a:t>SELECT EMPLOYEE_ID, FIRST_NAME, </a:t>
            </a:r>
            <a:r>
              <a:rPr lang="en-US" dirty="0" smtClean="0">
                <a:latin typeface="Calibri" panose="020F0502020204030204" pitchFamily="34" charset="0"/>
                <a:cs typeface="Calibri" panose="020F0502020204030204" pitchFamily="34" charset="0"/>
              </a:rPr>
              <a:t>SALARY</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students_1.employee_hr_data</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FIRST_NAME </a:t>
            </a:r>
            <a:r>
              <a:rPr lang="en-US" dirty="0">
                <a:latin typeface="Calibri" panose="020F0502020204030204" pitchFamily="34" charset="0"/>
                <a:cs typeface="Calibri" panose="020F0502020204030204" pitchFamily="34" charset="0"/>
              </a:rPr>
              <a:t>like '%j%' </a:t>
            </a:r>
            <a:r>
              <a:rPr lang="en-US" dirty="0" smtClean="0">
                <a:latin typeface="Calibri" panose="020F0502020204030204" pitchFamily="34" charset="0"/>
                <a:cs typeface="Calibri" panose="020F0502020204030204" pitchFamily="34" charset="0"/>
              </a:rPr>
              <a:t>and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DEPARTMENT_ID </a:t>
            </a:r>
            <a:r>
              <a:rPr lang="en-US" dirty="0">
                <a:latin typeface="Calibri" panose="020F0502020204030204" pitchFamily="34" charset="0"/>
                <a:cs typeface="Calibri" panose="020F0502020204030204" pitchFamily="34" charset="0"/>
              </a:rPr>
              <a:t>in (select DEPARTMENT_ID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FIRST_NAME like '%j</a:t>
            </a:r>
            <a:r>
              <a:rPr lang="en-US" dirty="0" smtClean="0">
                <a:latin typeface="Calibri" panose="020F0502020204030204" pitchFamily="34" charset="0"/>
                <a:cs typeface="Calibri" panose="020F0502020204030204" pitchFamily="34" charset="0"/>
              </a:rPr>
              <a:t>%') and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salary </a:t>
            </a:r>
            <a:r>
              <a:rPr lang="en-US" dirty="0">
                <a:latin typeface="Calibri" panose="020F0502020204030204" pitchFamily="34" charset="0"/>
                <a:cs typeface="Calibri" panose="020F0502020204030204" pitchFamily="34" charset="0"/>
              </a:rPr>
              <a:t>&gt; (select </a:t>
            </a:r>
            <a:r>
              <a:rPr lang="en-US" dirty="0" err="1">
                <a:latin typeface="Calibri" panose="020F0502020204030204" pitchFamily="34" charset="0"/>
                <a:cs typeface="Calibri" panose="020F0502020204030204" pitchFamily="34" charset="0"/>
              </a:rPr>
              <a:t>avg</a:t>
            </a:r>
            <a:r>
              <a:rPr lang="en-US" dirty="0">
                <a:latin typeface="Calibri" panose="020F0502020204030204" pitchFamily="34" charset="0"/>
                <a:cs typeface="Calibri" panose="020F0502020204030204" pitchFamily="34" charset="0"/>
              </a:rPr>
              <a:t>(SALARY) from </a:t>
            </a:r>
            <a:r>
              <a:rPr lang="en-US" dirty="0" err="1">
                <a:latin typeface="Calibri" panose="020F0502020204030204" pitchFamily="34" charset="0"/>
                <a:cs typeface="Calibri" panose="020F0502020204030204" pitchFamily="34" charset="0"/>
              </a:rPr>
              <a:t>employee_hr_data</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36</a:t>
            </a:fld>
            <a:endParaRPr lang="en-US"/>
          </a:p>
        </p:txBody>
      </p:sp>
    </p:spTree>
    <p:extLst>
      <p:ext uri="{BB962C8B-B14F-4D97-AF65-F5344CB8AC3E}">
        <p14:creationId xmlns:p14="http://schemas.microsoft.com/office/powerpoint/2010/main" val="463046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584873" cy="1066800"/>
          </a:xfrm>
        </p:spPr>
        <p:txBody>
          <a:bodyPr>
            <a:noAutofit/>
          </a:bodyPr>
          <a:lstStyle/>
          <a:p>
            <a:r>
              <a:rPr lang="en-US" sz="2800" b="1" dirty="0"/>
              <a:t>Q20. Write a query to display the employee id, name ( first name and last name ) and the job id column with a modified title SALESMAN for those employees whose job title is ST_MAN and DEVELOPER for whose job title is IT_PROG.</a:t>
            </a:r>
            <a:endParaRPr lang="en-US" sz="2800" dirty="0"/>
          </a:p>
        </p:txBody>
      </p:sp>
      <p:sp>
        <p:nvSpPr>
          <p:cNvPr id="3" name="Content Placeholder 2"/>
          <p:cNvSpPr>
            <a:spLocks noGrp="1"/>
          </p:cNvSpPr>
          <p:nvPr>
            <p:ph idx="1"/>
          </p:nvPr>
        </p:nvSpPr>
        <p:spPr>
          <a:xfrm>
            <a:off x="544945" y="2683532"/>
            <a:ext cx="10972800" cy="4325112"/>
          </a:xfrm>
        </p:spPr>
        <p:txBody>
          <a:bodyPr/>
          <a:lstStyle/>
          <a:p>
            <a:r>
              <a:rPr lang="en-US" dirty="0">
                <a:latin typeface="Calibri" panose="020F0502020204030204" pitchFamily="34" charset="0"/>
                <a:cs typeface="Calibri" panose="020F0502020204030204" pitchFamily="34" charset="0"/>
              </a:rPr>
              <a:t>SELECT EMPLOYEE_ID, FIRST_NAME, LAST_NAME</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case </a:t>
            </a:r>
            <a:r>
              <a:rPr lang="en-US" dirty="0">
                <a:latin typeface="Calibri" panose="020F0502020204030204" pitchFamily="34" charset="0"/>
                <a:cs typeface="Calibri" panose="020F0502020204030204" pitchFamily="34" charset="0"/>
              </a:rPr>
              <a:t>trim(JOB_ID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when </a:t>
            </a:r>
            <a:r>
              <a:rPr lang="en-US" dirty="0">
                <a:latin typeface="Calibri" panose="020F0502020204030204" pitchFamily="34" charset="0"/>
                <a:cs typeface="Calibri" panose="020F0502020204030204" pitchFamily="34" charset="0"/>
              </a:rPr>
              <a:t>'ST_MAN' then </a:t>
            </a:r>
            <a:r>
              <a:rPr lang="en-US" dirty="0" smtClean="0">
                <a:latin typeface="Calibri" panose="020F0502020204030204" pitchFamily="34" charset="0"/>
                <a:cs typeface="Calibri" panose="020F0502020204030204" pitchFamily="34" charset="0"/>
              </a:rPr>
              <a:t>'SALESMAN</a:t>
            </a:r>
            <a:r>
              <a:rPr lang="en-US" dirty="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when </a:t>
            </a:r>
            <a:r>
              <a:rPr lang="en-US" dirty="0">
                <a:latin typeface="Calibri" panose="020F0502020204030204" pitchFamily="34" charset="0"/>
                <a:cs typeface="Calibri" panose="020F0502020204030204" pitchFamily="34" charset="0"/>
              </a:rPr>
              <a:t>'IT_PROG' then </a:t>
            </a:r>
            <a:r>
              <a:rPr lang="en-US" dirty="0" smtClean="0">
                <a:latin typeface="Calibri" panose="020F0502020204030204" pitchFamily="34" charset="0"/>
                <a:cs typeface="Calibri" panose="020F0502020204030204" pitchFamily="34" charset="0"/>
              </a:rPr>
              <a:t>'DEVELOPER</a:t>
            </a:r>
            <a:r>
              <a:rPr lang="en-US" dirty="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else JOB_ID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end </a:t>
            </a:r>
            <a:r>
              <a:rPr lang="en-US" dirty="0">
                <a:latin typeface="Calibri" panose="020F0502020204030204" pitchFamily="34" charset="0"/>
                <a:cs typeface="Calibri" panose="020F0502020204030204" pitchFamily="34" charset="0"/>
              </a:rPr>
              <a:t>AS </a:t>
            </a:r>
            <a:r>
              <a:rPr lang="en-US" dirty="0" smtClean="0">
                <a:latin typeface="Calibri" panose="020F0502020204030204" pitchFamily="34" charset="0"/>
                <a:cs typeface="Calibri" panose="020F0502020204030204" pitchFamily="34" charset="0"/>
              </a:rPr>
              <a:t>DESIGNATION,SALARY</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a:t>
            </a:r>
          </a:p>
        </p:txBody>
      </p:sp>
      <p:sp>
        <p:nvSpPr>
          <p:cNvPr id="4" name="Slide Number Placeholder 3"/>
          <p:cNvSpPr>
            <a:spLocks noGrp="1"/>
          </p:cNvSpPr>
          <p:nvPr>
            <p:ph type="sldNum" sz="quarter" idx="12"/>
          </p:nvPr>
        </p:nvSpPr>
        <p:spPr/>
        <p:txBody>
          <a:bodyPr/>
          <a:lstStyle/>
          <a:p>
            <a:fld id="{5F4D819E-3F3A-41E6-8DD5-9B4A8B5BA1C5}" type="slidenum">
              <a:rPr lang="en-US" smtClean="0"/>
              <a:t>37</a:t>
            </a:fld>
            <a:endParaRPr lang="en-US"/>
          </a:p>
        </p:txBody>
      </p:sp>
    </p:spTree>
    <p:extLst>
      <p:ext uri="{BB962C8B-B14F-4D97-AF65-F5344CB8AC3E}">
        <p14:creationId xmlns:p14="http://schemas.microsoft.com/office/powerpoint/2010/main" val="2158170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745" y="2897909"/>
            <a:ext cx="5430983" cy="1066800"/>
          </a:xfrm>
        </p:spPr>
        <p:txBody>
          <a:bodyPr>
            <a:noAutofit/>
          </a:bodyPr>
          <a:lstStyle/>
          <a:p>
            <a:r>
              <a:rPr lang="en-US" dirty="0" smtClean="0"/>
              <a:t>INTRODUCTION - JOINS</a:t>
            </a:r>
            <a:endParaRPr lang="en-US" dirty="0"/>
          </a:p>
        </p:txBody>
      </p:sp>
      <p:sp>
        <p:nvSpPr>
          <p:cNvPr id="4" name="Slide Number Placeholder 3"/>
          <p:cNvSpPr>
            <a:spLocks noGrp="1"/>
          </p:cNvSpPr>
          <p:nvPr>
            <p:ph type="sldNum" sz="quarter" idx="12"/>
          </p:nvPr>
        </p:nvSpPr>
        <p:spPr/>
        <p:txBody>
          <a:bodyPr/>
          <a:lstStyle/>
          <a:p>
            <a:fld id="{5F4D819E-3F3A-41E6-8DD5-9B4A8B5BA1C5}" type="slidenum">
              <a:rPr lang="en-US" smtClean="0"/>
              <a:t>38</a:t>
            </a:fld>
            <a:endParaRPr lang="en-US"/>
          </a:p>
        </p:txBody>
      </p:sp>
    </p:spTree>
    <p:extLst>
      <p:ext uri="{BB962C8B-B14F-4D97-AF65-F5344CB8AC3E}">
        <p14:creationId xmlns:p14="http://schemas.microsoft.com/office/powerpoint/2010/main" val="190358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1113352"/>
            <a:ext cx="9938327" cy="4325112"/>
          </a:xfrm>
        </p:spPr>
        <p:txBody>
          <a:bodyPr>
            <a:noAutofit/>
          </a:bodyPr>
          <a:lstStyle/>
          <a:p>
            <a:pPr>
              <a:buNone/>
            </a:pPr>
            <a:r>
              <a:rPr lang="en-US" b="1" u="sng" dirty="0">
                <a:latin typeface="Calibri" panose="020F0502020204030204" pitchFamily="34" charset="0"/>
                <a:cs typeface="Calibri" panose="020F0502020204030204" pitchFamily="34" charset="0"/>
              </a:rPr>
              <a:t>SQL</a:t>
            </a:r>
            <a:r>
              <a:rPr lang="en-US" sz="2400" u="sng" dirty="0">
                <a:latin typeface="Calibri" panose="020F0502020204030204" pitchFamily="34" charset="0"/>
                <a:cs typeface="Calibri" panose="020F0502020204030204" pitchFamily="34" charset="0"/>
              </a:rPr>
              <a:t> provides two ways to retrieve data from related tables:</a:t>
            </a:r>
          </a:p>
          <a:p>
            <a:r>
              <a:rPr lang="en-US" sz="2400" u="sng" dirty="0">
                <a:latin typeface="Calibri" panose="020F0502020204030204" pitchFamily="34" charset="0"/>
                <a:cs typeface="Calibri" panose="020F0502020204030204" pitchFamily="34" charset="0"/>
              </a:rPr>
              <a:t>Join</a:t>
            </a:r>
            <a:r>
              <a:rPr lang="en-US" sz="2400" dirty="0">
                <a:latin typeface="Calibri" panose="020F0502020204030204" pitchFamily="34" charset="0"/>
                <a:cs typeface="Calibri" panose="020F0502020204030204" pitchFamily="34" charset="0"/>
              </a:rPr>
              <a:t> - The SQL </a:t>
            </a:r>
            <a:r>
              <a:rPr lang="en-US" sz="2400" b="1" dirty="0">
                <a:latin typeface="Calibri" panose="020F0502020204030204" pitchFamily="34" charset="0"/>
                <a:cs typeface="Calibri" panose="020F0502020204030204" pitchFamily="34" charset="0"/>
              </a:rPr>
              <a:t>Joins</a:t>
            </a:r>
            <a:r>
              <a:rPr lang="en-US" sz="2400" dirty="0">
                <a:latin typeface="Calibri" panose="020F0502020204030204" pitchFamily="34" charset="0"/>
                <a:cs typeface="Calibri" panose="020F0502020204030204" pitchFamily="34" charset="0"/>
              </a:rPr>
              <a:t> clause is used to combine records from two or more tables in a database. A JOIN is a means for combining fields from two tables by using values common to </a:t>
            </a:r>
            <a:r>
              <a:rPr lang="en-US" sz="2400" dirty="0" smtClean="0">
                <a:latin typeface="Calibri" panose="020F0502020204030204" pitchFamily="34" charset="0"/>
                <a:cs typeface="Calibri" panose="020F0502020204030204" pitchFamily="34" charset="0"/>
              </a:rPr>
              <a:t>each</a:t>
            </a:r>
          </a:p>
          <a:p>
            <a:r>
              <a:rPr lang="en-US" sz="2400" u="sng" dirty="0" smtClean="0">
                <a:latin typeface="Calibri" panose="020F0502020204030204" pitchFamily="34" charset="0"/>
                <a:cs typeface="Calibri" panose="020F0502020204030204" pitchFamily="34" charset="0"/>
              </a:rPr>
              <a:t>Subqueries</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When one Select command is nested within another command</a:t>
            </a:r>
            <a:r>
              <a:rPr lang="en-US" sz="2400" dirty="0" smtClean="0">
                <a:latin typeface="Calibri" panose="020F0502020204030204" pitchFamily="34" charset="0"/>
                <a:cs typeface="Calibri" panose="020F0502020204030204" pitchFamily="34" charset="0"/>
              </a:rPr>
              <a:t>.</a:t>
            </a:r>
          </a:p>
          <a:p>
            <a:r>
              <a:rPr lang="en-US" sz="2400" b="1" dirty="0">
                <a:latin typeface="Calibri" panose="020F0502020204030204" pitchFamily="34" charset="0"/>
                <a:cs typeface="Calibri" panose="020F0502020204030204" pitchFamily="34" charset="0"/>
              </a:rPr>
              <a:t>SQL</a:t>
            </a:r>
            <a:r>
              <a:rPr lang="en-US" sz="2400" dirty="0">
                <a:latin typeface="Calibri" panose="020F0502020204030204" pitchFamily="34" charset="0"/>
                <a:cs typeface="Calibri" panose="020F0502020204030204" pitchFamily="34" charset="0"/>
              </a:rPr>
              <a:t> defines five types of JOIN :</a:t>
            </a:r>
          </a:p>
          <a:p>
            <a:pPr lvl="1"/>
            <a:r>
              <a:rPr lang="en-US" sz="2400" dirty="0">
                <a:latin typeface="Calibri" panose="020F0502020204030204" pitchFamily="34" charset="0"/>
                <a:cs typeface="Calibri" panose="020F0502020204030204" pitchFamily="34" charset="0"/>
              </a:rPr>
              <a:t>inner join,</a:t>
            </a:r>
          </a:p>
          <a:p>
            <a:pPr lvl="1"/>
            <a:r>
              <a:rPr lang="en-US" sz="2400" dirty="0">
                <a:latin typeface="Calibri" panose="020F0502020204030204" pitchFamily="34" charset="0"/>
                <a:cs typeface="Calibri" panose="020F0502020204030204" pitchFamily="34" charset="0"/>
              </a:rPr>
              <a:t>left outer join,</a:t>
            </a:r>
          </a:p>
          <a:p>
            <a:pPr lvl="1"/>
            <a:r>
              <a:rPr lang="en-US" sz="2400" dirty="0">
                <a:latin typeface="Calibri" panose="020F0502020204030204" pitchFamily="34" charset="0"/>
                <a:cs typeface="Calibri" panose="020F0502020204030204" pitchFamily="34" charset="0"/>
              </a:rPr>
              <a:t>right outer join,</a:t>
            </a:r>
          </a:p>
          <a:p>
            <a:pPr lvl="1"/>
            <a:r>
              <a:rPr lang="en-US" sz="2400" dirty="0">
                <a:latin typeface="Calibri" panose="020F0502020204030204" pitchFamily="34" charset="0"/>
                <a:cs typeface="Calibri" panose="020F0502020204030204" pitchFamily="34" charset="0"/>
              </a:rPr>
              <a:t>full outer join, and</a:t>
            </a:r>
          </a:p>
          <a:p>
            <a:pPr lvl="1"/>
            <a:r>
              <a:rPr lang="en-US" sz="2400" dirty="0">
                <a:latin typeface="Calibri" panose="020F0502020204030204" pitchFamily="34" charset="0"/>
                <a:cs typeface="Calibri" panose="020F0502020204030204" pitchFamily="34" charset="0"/>
              </a:rPr>
              <a:t>cross join.</a:t>
            </a:r>
          </a:p>
          <a:p>
            <a:pPr marL="109728" indent="0">
              <a:buNone/>
            </a:pP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39</a:t>
            </a:fld>
            <a:endParaRPr lang="en-US"/>
          </a:p>
        </p:txBody>
      </p:sp>
    </p:spTree>
    <p:extLst>
      <p:ext uri="{BB962C8B-B14F-4D97-AF65-F5344CB8AC3E}">
        <p14:creationId xmlns:p14="http://schemas.microsoft.com/office/powerpoint/2010/main" val="3549919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969"/>
            <a:ext cx="10972800" cy="1066800"/>
          </a:xfrm>
        </p:spPr>
        <p:txBody>
          <a:bodyPr/>
          <a:lstStyle/>
          <a:p>
            <a:r>
              <a:rPr lang="en-US" dirty="0" smtClean="0"/>
              <a:t>FEATURES </a:t>
            </a:r>
            <a:endParaRPr lang="en-US" dirty="0"/>
          </a:p>
        </p:txBody>
      </p:sp>
      <p:sp>
        <p:nvSpPr>
          <p:cNvPr id="3" name="Content Placeholder 2"/>
          <p:cNvSpPr>
            <a:spLocks noGrp="1"/>
          </p:cNvSpPr>
          <p:nvPr>
            <p:ph idx="1"/>
          </p:nvPr>
        </p:nvSpPr>
        <p:spPr>
          <a:xfrm>
            <a:off x="480292" y="1676769"/>
            <a:ext cx="5412509" cy="4325112"/>
          </a:xfrm>
        </p:spPr>
        <p:txBody>
          <a:bodyPr>
            <a:noAutofit/>
          </a:bodyPr>
          <a:lstStyle/>
          <a:p>
            <a:r>
              <a:rPr lang="en-US" sz="2400" dirty="0">
                <a:latin typeface="Calibri" panose="020F0502020204030204" pitchFamily="34" charset="0"/>
                <a:cs typeface="Calibri" panose="020F0502020204030204" pitchFamily="34" charset="0"/>
              </a:rPr>
              <a:t>High </a:t>
            </a:r>
            <a:r>
              <a:rPr lang="en-US" sz="2400" dirty="0" smtClean="0">
                <a:latin typeface="Calibri" panose="020F0502020204030204" pitchFamily="34" charset="0"/>
                <a:cs typeface="Calibri" panose="020F0502020204030204" pitchFamily="34" charset="0"/>
              </a:rPr>
              <a:t>Performance</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High </a:t>
            </a:r>
            <a:r>
              <a:rPr lang="en-US" sz="2400" dirty="0" smtClean="0">
                <a:latin typeface="Calibri" panose="020F0502020204030204" pitchFamily="34" charset="0"/>
                <a:cs typeface="Calibri" panose="020F0502020204030204" pitchFamily="34" charset="0"/>
              </a:rPr>
              <a:t>Availability</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Scalability and Flexibility Run </a:t>
            </a:r>
            <a:r>
              <a:rPr lang="en-US" sz="2400" dirty="0" smtClean="0">
                <a:latin typeface="Calibri" panose="020F0502020204030204" pitchFamily="34" charset="0"/>
                <a:cs typeface="Calibri" panose="020F0502020204030204" pitchFamily="34" charset="0"/>
              </a:rPr>
              <a:t>anything</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Robust Transactional </a:t>
            </a:r>
            <a:r>
              <a:rPr lang="en-US" sz="2400" dirty="0" smtClean="0">
                <a:latin typeface="Calibri" panose="020F0502020204030204" pitchFamily="34" charset="0"/>
                <a:cs typeface="Calibri" panose="020F0502020204030204" pitchFamily="34" charset="0"/>
              </a:rPr>
              <a:t>Support</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Strong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Protection</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Comprehensive Application </a:t>
            </a:r>
            <a:r>
              <a:rPr lang="en-US" sz="2400" dirty="0" smtClean="0">
                <a:latin typeface="Calibri" panose="020F0502020204030204" pitchFamily="34" charset="0"/>
                <a:cs typeface="Calibri" panose="020F0502020204030204" pitchFamily="34" charset="0"/>
              </a:rPr>
              <a:t>Development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Management </a:t>
            </a:r>
            <a:r>
              <a:rPr lang="en-US" sz="2400" dirty="0" smtClean="0">
                <a:latin typeface="Calibri" panose="020F0502020204030204" pitchFamily="34" charset="0"/>
                <a:cs typeface="Calibri" panose="020F0502020204030204" pitchFamily="34" charset="0"/>
              </a:rPr>
              <a:t>Ease</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Open Source Freedom and 24 x 7 Support.</a:t>
            </a:r>
          </a:p>
          <a:p>
            <a:r>
              <a:rPr lang="en-US" sz="2400" dirty="0">
                <a:latin typeface="Calibri" panose="020F0502020204030204" pitchFamily="34" charset="0"/>
                <a:cs typeface="Calibri" panose="020F0502020204030204" pitchFamily="34" charset="0"/>
              </a:rPr>
              <a:t>Lowest Total Cost of </a:t>
            </a:r>
            <a:r>
              <a:rPr lang="en-US" sz="2400" dirty="0" smtClean="0">
                <a:latin typeface="Calibri" panose="020F0502020204030204" pitchFamily="34" charset="0"/>
                <a:cs typeface="Calibri" panose="020F0502020204030204" pitchFamily="34" charset="0"/>
              </a:rPr>
              <a:t>Ownership</a:t>
            </a:r>
          </a:p>
          <a:p>
            <a:pPr marL="109728" indent="0">
              <a:buNone/>
            </a:pPr>
            <a:endParaRPr lang="en-US" sz="2400" cap="all"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4</a:t>
            </a:fld>
            <a:endParaRPr lang="en-US"/>
          </a:p>
        </p:txBody>
      </p:sp>
      <p:sp>
        <p:nvSpPr>
          <p:cNvPr id="5" name="TextBox 4"/>
          <p:cNvSpPr txBox="1"/>
          <p:nvPr/>
        </p:nvSpPr>
        <p:spPr>
          <a:xfrm>
            <a:off x="6096000" y="1676769"/>
            <a:ext cx="4978400" cy="4893647"/>
          </a:xfrm>
          <a:prstGeom prst="rect">
            <a:avLst/>
          </a:prstGeom>
          <a:noFill/>
        </p:spPr>
        <p:txBody>
          <a:bodyPr wrap="square" rtlCol="0">
            <a:spAutoFit/>
          </a:bodyPr>
          <a:lstStyle/>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Database mirroring</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Database snapshots</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CLR integration</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Service Broker</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DDL triggers</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Ranking functions</a:t>
            </a:r>
          </a:p>
          <a:p>
            <a:pPr marL="285750" indent="-285750">
              <a:buClr>
                <a:schemeClr val="accent3"/>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Row version-based isolation levels</a:t>
            </a:r>
          </a:p>
          <a:p>
            <a:pPr marL="285750" indent="-285750">
              <a:buClr>
                <a:schemeClr val="accent3"/>
              </a:buClr>
              <a:buSzPct val="1000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Database </a:t>
            </a:r>
            <a:r>
              <a:rPr lang="en-US" sz="2400" dirty="0">
                <a:latin typeface="Calibri" panose="020F0502020204030204" pitchFamily="34" charset="0"/>
                <a:cs typeface="Calibri" panose="020F0502020204030204" pitchFamily="34" charset="0"/>
              </a:rPr>
              <a:t>Mail</a:t>
            </a:r>
          </a:p>
          <a:p>
            <a:pPr marL="285750" indent="-285750">
              <a:buClr>
                <a:schemeClr val="accent3"/>
              </a:buClr>
              <a:buFont typeface="Arial" panose="020B0604020202020204" pitchFamily="34" charset="0"/>
              <a:buChar char="•"/>
            </a:pPr>
            <a:r>
              <a:rPr lang="en-US" sz="2400" dirty="0">
                <a:latin typeface="Calibri" panose="020F0502020204030204" pitchFamily="34" charset="0"/>
                <a:cs typeface="Calibri" panose="020F0502020204030204" pitchFamily="34" charset="0"/>
              </a:rPr>
              <a:t>Management Ease.</a:t>
            </a:r>
          </a:p>
          <a:p>
            <a:pPr marL="285750" indent="-285750">
              <a:buClr>
                <a:schemeClr val="accent3"/>
              </a:buClr>
              <a:buFont typeface="Arial" panose="020B0604020202020204" pitchFamily="34" charset="0"/>
              <a:buChar char="•"/>
            </a:pPr>
            <a:r>
              <a:rPr lang="en-US" sz="2400" dirty="0">
                <a:latin typeface="Calibri" panose="020F0502020204030204" pitchFamily="34" charset="0"/>
                <a:cs typeface="Calibri" panose="020F0502020204030204" pitchFamily="34" charset="0"/>
              </a:rPr>
              <a:t>Open Source Freedom and 24 x 7 </a:t>
            </a:r>
            <a:r>
              <a:rPr lang="en-US" sz="2400" dirty="0" smtClean="0">
                <a:latin typeface="Calibri" panose="020F0502020204030204" pitchFamily="34" charset="0"/>
                <a:cs typeface="Calibri" panose="020F0502020204030204" pitchFamily="34" charset="0"/>
              </a:rPr>
              <a:t>Support</a:t>
            </a:r>
            <a:endParaRPr lang="en-US" sz="2400" dirty="0">
              <a:latin typeface="Calibri" panose="020F0502020204030204" pitchFamily="34" charset="0"/>
              <a:cs typeface="Calibri" panose="020F0502020204030204" pitchFamily="34" charset="0"/>
            </a:endParaRPr>
          </a:p>
          <a:p>
            <a:pPr marL="285750" indent="-285750">
              <a:buClr>
                <a:schemeClr val="accent3"/>
              </a:buClr>
              <a:buSzPct val="1000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Clr>
                <a:schemeClr val="accent3"/>
              </a:buClr>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9407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36" y="985981"/>
            <a:ext cx="10972800" cy="861291"/>
          </a:xfrm>
        </p:spPr>
        <p:txBody>
          <a:bodyPr>
            <a:normAutofit fontScale="90000"/>
          </a:bodyPr>
          <a:lstStyle/>
          <a:p>
            <a:r>
              <a:rPr lang="en-US" dirty="0" smtClean="0"/>
              <a:t>DIFFERENT TYPES OF SQL JOIN’S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F4D819E-3F3A-41E6-8DD5-9B4A8B5BA1C5}" type="slidenum">
              <a:rPr lang="en-US" smtClean="0"/>
              <a:t>40</a:t>
            </a:fld>
            <a:endParaRPr lang="en-US"/>
          </a:p>
        </p:txBody>
      </p:sp>
      <p:sp>
        <p:nvSpPr>
          <p:cNvPr id="5" name="Rectangle 1"/>
          <p:cNvSpPr>
            <a:spLocks noGrp="1" noChangeArrowheads="1"/>
          </p:cNvSpPr>
          <p:nvPr>
            <p:ph idx="1"/>
          </p:nvPr>
        </p:nvSpPr>
        <p:spPr bwMode="auto">
          <a:xfrm>
            <a:off x="618836" y="1333499"/>
            <a:ext cx="882072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SzTx/>
              <a:buFontTx/>
              <a:buNone/>
              <a:tabLst/>
            </a:pPr>
            <a:endPar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i="0" u="none" strike="noStrike" cap="none" normalizeH="0" baseline="0" dirty="0" smtClean="0">
                <a:ln>
                  <a:noFill/>
                </a:ln>
                <a:effectLst/>
                <a:latin typeface="Calibri" panose="020F0502020204030204" pitchFamily="34" charset="0"/>
                <a:cs typeface="Calibri" panose="020F0502020204030204" pitchFamily="34" charset="0"/>
              </a:rPr>
              <a:t> INNER</a:t>
            </a:r>
            <a:r>
              <a:rPr kumimoji="0" lang="en-US" altLang="en-US" sz="2400" i="0" u="none" strike="noStrike" cap="none" normalizeH="0" dirty="0" smtClean="0">
                <a:ln>
                  <a:noFill/>
                </a:ln>
                <a:effectLst/>
                <a:latin typeface="Calibri" panose="020F0502020204030204" pitchFamily="34" charset="0"/>
                <a:cs typeface="Calibri" panose="020F0502020204030204" pitchFamily="34" charset="0"/>
              </a:rPr>
              <a:t> </a:t>
            </a:r>
            <a:r>
              <a:rPr kumimoji="0" lang="en-US" altLang="en-US" sz="2400" i="0" u="none" strike="noStrike" cap="none" normalizeH="0" baseline="0" dirty="0" smtClean="0">
                <a:ln>
                  <a:noFill/>
                </a:ln>
                <a:effectLst/>
                <a:latin typeface="Calibri" panose="020F0502020204030204" pitchFamily="34" charset="0"/>
                <a:cs typeface="Calibri" panose="020F0502020204030204" pitchFamily="34" charset="0"/>
              </a:rPr>
              <a:t>JOIN</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Returns records that have matching values in both tables</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effectLst/>
                <a:latin typeface="Calibri" panose="020F0502020204030204" pitchFamily="34" charset="0"/>
                <a:cs typeface="Calibri" panose="020F0502020204030204" pitchFamily="34" charset="0"/>
              </a:rPr>
              <a:t> LEFT OUTER JOIN</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Returns all records </a:t>
            </a:r>
            <a:r>
              <a:rPr kumimoji="0" lang="en-US" altLang="en-US" sz="2400" b="0" i="0" u="none" strike="noStrike" cap="none" normalizeH="0" baseline="0" dirty="0" err="1" smtClean="0">
                <a:ln>
                  <a:noFill/>
                </a:ln>
                <a:solidFill>
                  <a:srgbClr val="000000"/>
                </a:solidFill>
                <a:effectLst/>
                <a:latin typeface="Calibri" panose="020F0502020204030204" pitchFamily="34" charset="0"/>
                <a:cs typeface="Calibri" panose="020F0502020204030204" pitchFamily="34" charset="0"/>
              </a:rPr>
              <a:t>Afrom</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the left table, and the matched records from the right table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effectLst/>
                <a:latin typeface="Calibri" panose="020F0502020204030204" pitchFamily="34" charset="0"/>
                <a:cs typeface="Calibri" panose="020F0502020204030204" pitchFamily="34" charset="0"/>
              </a:rPr>
              <a:t> RIGHT OUTER JOIN</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Returns all records from the right table, and the matched records from the left table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effectLst/>
                <a:latin typeface="Calibri" panose="020F0502020204030204" pitchFamily="34" charset="0"/>
                <a:cs typeface="Calibri" panose="020F0502020204030204" pitchFamily="34" charset="0"/>
              </a:rPr>
              <a:t> FULL OUTER JOIN</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Returns all records when there is a match in either left or right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6521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5328"/>
            <a:ext cx="10972800" cy="1066800"/>
          </a:xfrm>
        </p:spPr>
        <p:txBody>
          <a:bodyPr>
            <a:noAutofit/>
          </a:bodyPr>
          <a:lstStyle/>
          <a:p>
            <a:r>
              <a:rPr lang="en-US" sz="2800" b="1" dirty="0" smtClean="0"/>
              <a:t>Q</a:t>
            </a:r>
            <a:r>
              <a:rPr lang="en-US" sz="2800" b="1" dirty="0"/>
              <a:t>1. Write a SQL query to find the first name, last name, department, city, and state province for each employee</a:t>
            </a:r>
            <a:r>
              <a:rPr lang="en-US" sz="2800" b="1" dirty="0" smtClean="0"/>
              <a:t>.</a:t>
            </a:r>
            <a:endParaRPr lang="en-US" sz="2800" b="1" dirty="0"/>
          </a:p>
        </p:txBody>
      </p:sp>
      <p:sp>
        <p:nvSpPr>
          <p:cNvPr id="3" name="Content Placeholder 2"/>
          <p:cNvSpPr>
            <a:spLocks noGrp="1"/>
          </p:cNvSpPr>
          <p:nvPr>
            <p:ph idx="1"/>
          </p:nvPr>
        </p:nvSpPr>
        <p:spPr>
          <a:xfrm>
            <a:off x="508000" y="1948715"/>
            <a:ext cx="10510982" cy="4325112"/>
          </a:xfrm>
        </p:spPr>
        <p:txBody>
          <a:bodyPr/>
          <a:lstStyle/>
          <a:p>
            <a:r>
              <a:rPr lang="en-US" dirty="0">
                <a:latin typeface="Calibri" panose="020F0502020204030204" pitchFamily="34" charset="0"/>
                <a:cs typeface="Calibri" panose="020F0502020204030204" pitchFamily="34" charset="0"/>
              </a:rPr>
              <a:t>SELECT E.FIRST_NAME, E.LAST_NAME, D.DEPARTMENT_NAME, L.CITY, </a:t>
            </a:r>
            <a:r>
              <a:rPr lang="en-US" dirty="0" smtClean="0">
                <a:latin typeface="Calibri" panose="020F0502020204030204" pitchFamily="34" charset="0"/>
                <a:cs typeface="Calibri" panose="020F0502020204030204" pitchFamily="34" charset="0"/>
              </a:rPr>
              <a:t>L.STATE_PROVINCE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 </a:t>
            </a:r>
            <a:r>
              <a:rPr lang="en-US" dirty="0">
                <a:latin typeface="Calibri" panose="020F0502020204030204" pitchFamily="34" charset="0"/>
                <a:cs typeface="Calibri" panose="020F0502020204030204" pitchFamily="34" charset="0"/>
              </a:rPr>
              <a:t>E.DEPARTMENT_ID = </a:t>
            </a:r>
            <a:r>
              <a:rPr lang="en-US" dirty="0" smtClean="0">
                <a:latin typeface="Calibri" panose="020F0502020204030204" pitchFamily="34" charset="0"/>
                <a:cs typeface="Calibri" panose="020F0502020204030204" pitchFamily="34" charset="0"/>
              </a:rPr>
              <a:t>D.DEPARTMENT_ID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location_hr_data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L</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 </a:t>
            </a:r>
            <a:r>
              <a:rPr lang="en-US" dirty="0">
                <a:latin typeface="Calibri" panose="020F0502020204030204" pitchFamily="34" charset="0"/>
                <a:cs typeface="Calibri" panose="020F0502020204030204" pitchFamily="34" charset="0"/>
              </a:rPr>
              <a:t>D.LOCATION_ID = L.LOCATION_ID;</a:t>
            </a:r>
          </a:p>
        </p:txBody>
      </p:sp>
      <p:sp>
        <p:nvSpPr>
          <p:cNvPr id="4" name="Slide Number Placeholder 3"/>
          <p:cNvSpPr>
            <a:spLocks noGrp="1"/>
          </p:cNvSpPr>
          <p:nvPr>
            <p:ph type="sldNum" sz="quarter" idx="12"/>
          </p:nvPr>
        </p:nvSpPr>
        <p:spPr/>
        <p:txBody>
          <a:bodyPr/>
          <a:lstStyle/>
          <a:p>
            <a:fld id="{5F4D819E-3F3A-41E6-8DD5-9B4A8B5BA1C5}" type="slidenum">
              <a:rPr lang="en-US" smtClean="0"/>
              <a:t>41</a:t>
            </a:fld>
            <a:endParaRPr lang="en-US"/>
          </a:p>
        </p:txBody>
      </p:sp>
    </p:spTree>
    <p:extLst>
      <p:ext uri="{BB962C8B-B14F-4D97-AF65-F5344CB8AC3E}">
        <p14:creationId xmlns:p14="http://schemas.microsoft.com/office/powerpoint/2010/main" val="93825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6819"/>
            <a:ext cx="10612582" cy="1066800"/>
          </a:xfrm>
        </p:spPr>
        <p:txBody>
          <a:bodyPr>
            <a:normAutofit/>
          </a:bodyPr>
          <a:lstStyle/>
          <a:p>
            <a:r>
              <a:rPr lang="en-US" sz="2800" b="1" dirty="0" smtClean="0"/>
              <a:t>Q2</a:t>
            </a:r>
            <a:r>
              <a:rPr lang="en-US" sz="2800" b="1" dirty="0"/>
              <a:t>. Write a SQL query to find the first name, last name, salary, and job grade for all </a:t>
            </a:r>
            <a:r>
              <a:rPr lang="en-US" sz="2800" b="1" dirty="0" smtClean="0"/>
              <a:t>employees.</a:t>
            </a:r>
            <a:endParaRPr lang="en-US" sz="2800" b="1" dirty="0"/>
          </a:p>
        </p:txBody>
      </p:sp>
      <p:sp>
        <p:nvSpPr>
          <p:cNvPr id="3" name="Content Placeholder 2"/>
          <p:cNvSpPr>
            <a:spLocks noGrp="1"/>
          </p:cNvSpPr>
          <p:nvPr>
            <p:ph idx="1"/>
          </p:nvPr>
        </p:nvSpPr>
        <p:spPr>
          <a:xfrm>
            <a:off x="535709" y="1870733"/>
            <a:ext cx="10972800" cy="4325112"/>
          </a:xfrm>
        </p:spPr>
        <p:txBody>
          <a:bodyPr/>
          <a:lstStyle/>
          <a:p>
            <a:r>
              <a:rPr lang="en-US" dirty="0">
                <a:latin typeface="Calibri" panose="020F0502020204030204" pitchFamily="34" charset="0"/>
                <a:cs typeface="Calibri" panose="020F0502020204030204" pitchFamily="34" charset="0"/>
              </a:rPr>
              <a:t>SELECT E.FIRST_NAME, E.LAST_NAME,  </a:t>
            </a:r>
            <a:r>
              <a:rPr lang="en-US" dirty="0" err="1">
                <a:latin typeface="Calibri" panose="020F0502020204030204" pitchFamily="34" charset="0"/>
                <a:cs typeface="Calibri" panose="020F0502020204030204" pitchFamily="34" charset="0"/>
              </a:rPr>
              <a:t>e.SALARY</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j.GRADE_LEVEL</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job_grades_hr_data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J</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 </a:t>
            </a:r>
            <a:r>
              <a:rPr lang="en-US" dirty="0" err="1">
                <a:latin typeface="Calibri" panose="020F0502020204030204" pitchFamily="34" charset="0"/>
                <a:cs typeface="Calibri" panose="020F0502020204030204" pitchFamily="34" charset="0"/>
              </a:rPr>
              <a:t>e.SALARY</a:t>
            </a:r>
            <a:r>
              <a:rPr lang="en-US" dirty="0">
                <a:latin typeface="Calibri" panose="020F0502020204030204" pitchFamily="34" charset="0"/>
                <a:cs typeface="Calibri" panose="020F0502020204030204" pitchFamily="34" charset="0"/>
              </a:rPr>
              <a:t> between </a:t>
            </a:r>
            <a:r>
              <a:rPr lang="en-US" dirty="0" err="1">
                <a:latin typeface="Calibri" panose="020F0502020204030204" pitchFamily="34" charset="0"/>
                <a:cs typeface="Calibri" panose="020F0502020204030204" pitchFamily="34" charset="0"/>
              </a:rPr>
              <a:t>j.lowest_sal</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j.highest_sal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42</a:t>
            </a:fld>
            <a:endParaRPr lang="en-US"/>
          </a:p>
        </p:txBody>
      </p:sp>
    </p:spTree>
    <p:extLst>
      <p:ext uri="{BB962C8B-B14F-4D97-AF65-F5344CB8AC3E}">
        <p14:creationId xmlns:p14="http://schemas.microsoft.com/office/powerpoint/2010/main" val="2779170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4382"/>
            <a:ext cx="10464800" cy="1066800"/>
          </a:xfrm>
        </p:spPr>
        <p:txBody>
          <a:bodyPr>
            <a:noAutofit/>
          </a:bodyPr>
          <a:lstStyle/>
          <a:p>
            <a:r>
              <a:rPr lang="en-US" sz="2800" b="1" dirty="0" smtClean="0"/>
              <a:t>Q3</a:t>
            </a:r>
            <a:r>
              <a:rPr lang="en-US" sz="2800" b="1" dirty="0"/>
              <a:t>. Write a SQL query to find all those employees who work in department ID 80 or 40. Return first name, last name, department number and department name</a:t>
            </a:r>
          </a:p>
        </p:txBody>
      </p:sp>
      <p:sp>
        <p:nvSpPr>
          <p:cNvPr id="3" name="Content Placeholder 2"/>
          <p:cNvSpPr>
            <a:spLocks noGrp="1"/>
          </p:cNvSpPr>
          <p:nvPr>
            <p:ph idx="1"/>
          </p:nvPr>
        </p:nvSpPr>
        <p:spPr>
          <a:xfrm>
            <a:off x="508000" y="2286369"/>
            <a:ext cx="10972800" cy="4325112"/>
          </a:xfrm>
        </p:spPr>
        <p:txBody>
          <a:bodyPr/>
          <a:lstStyle/>
          <a:p>
            <a:r>
              <a:rPr lang="en-US" dirty="0">
                <a:latin typeface="Calibri" panose="020F0502020204030204" pitchFamily="34" charset="0"/>
                <a:cs typeface="Calibri" panose="020F0502020204030204" pitchFamily="34" charset="0"/>
              </a:rPr>
              <a:t>SELECT E.FIRST_NAME, E.LAST_NAME, E.DEPARTMENT_ID, </a:t>
            </a:r>
            <a:r>
              <a:rPr lang="en-US" dirty="0" smtClean="0">
                <a:latin typeface="Calibri" panose="020F0502020204030204" pitchFamily="34" charset="0"/>
                <a:cs typeface="Calibri" panose="020F0502020204030204" pitchFamily="34" charset="0"/>
              </a:rPr>
              <a:t>D.DEPARTMENT_NAME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 </a:t>
            </a:r>
            <a:r>
              <a:rPr lang="en-US" dirty="0" err="1">
                <a:latin typeface="Calibri" panose="020F0502020204030204" pitchFamily="34" charset="0"/>
                <a:cs typeface="Calibri" panose="020F0502020204030204" pitchFamily="34" charset="0"/>
              </a:rPr>
              <a:t>e.DEPARTMENT_ID</a:t>
            </a:r>
            <a:r>
              <a:rPr lang="en-US" dirty="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d.DEPARTMENT_ID</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and </a:t>
            </a:r>
            <a:r>
              <a:rPr lang="en-US" dirty="0" err="1">
                <a:latin typeface="Calibri" panose="020F0502020204030204" pitchFamily="34" charset="0"/>
                <a:cs typeface="Calibri" panose="020F0502020204030204" pitchFamily="34" charset="0"/>
              </a:rPr>
              <a:t>e.DEPARTMENT_ID</a:t>
            </a:r>
            <a:r>
              <a:rPr lang="en-US" dirty="0">
                <a:latin typeface="Calibri" panose="020F0502020204030204" pitchFamily="34" charset="0"/>
                <a:cs typeface="Calibri" panose="020F0502020204030204" pitchFamily="34" charset="0"/>
              </a:rPr>
              <a:t> in (80,40);</a:t>
            </a:r>
          </a:p>
        </p:txBody>
      </p:sp>
      <p:sp>
        <p:nvSpPr>
          <p:cNvPr id="4" name="Slide Number Placeholder 3"/>
          <p:cNvSpPr>
            <a:spLocks noGrp="1"/>
          </p:cNvSpPr>
          <p:nvPr>
            <p:ph type="sldNum" sz="quarter" idx="12"/>
          </p:nvPr>
        </p:nvSpPr>
        <p:spPr/>
        <p:txBody>
          <a:bodyPr/>
          <a:lstStyle/>
          <a:p>
            <a:fld id="{5F4D819E-3F3A-41E6-8DD5-9B4A8B5BA1C5}" type="slidenum">
              <a:rPr lang="en-US" smtClean="0"/>
              <a:t>43</a:t>
            </a:fld>
            <a:endParaRPr lang="en-US"/>
          </a:p>
        </p:txBody>
      </p:sp>
    </p:spTree>
    <p:extLst>
      <p:ext uri="{BB962C8B-B14F-4D97-AF65-F5344CB8AC3E}">
        <p14:creationId xmlns:p14="http://schemas.microsoft.com/office/powerpoint/2010/main" val="3724027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2855"/>
            <a:ext cx="10224655" cy="1066800"/>
          </a:xfrm>
        </p:spPr>
        <p:txBody>
          <a:bodyPr>
            <a:noAutofit/>
          </a:bodyPr>
          <a:lstStyle/>
          <a:p>
            <a:r>
              <a:rPr lang="en-US" sz="2800" b="1" dirty="0" smtClean="0"/>
              <a:t>Q4</a:t>
            </a:r>
            <a:r>
              <a:rPr lang="en-US" sz="2800" b="1" dirty="0"/>
              <a:t>. Write a SQL query to find those employees whose first name contains the letter ‘z’. Return first name, last name, department, city, and state province.</a:t>
            </a:r>
          </a:p>
        </p:txBody>
      </p:sp>
      <p:sp>
        <p:nvSpPr>
          <p:cNvPr id="3" name="Content Placeholder 2"/>
          <p:cNvSpPr>
            <a:spLocks noGrp="1"/>
          </p:cNvSpPr>
          <p:nvPr>
            <p:ph idx="1"/>
          </p:nvPr>
        </p:nvSpPr>
        <p:spPr>
          <a:xfrm>
            <a:off x="508000" y="2332551"/>
            <a:ext cx="10049164" cy="4325112"/>
          </a:xfrm>
        </p:spPr>
        <p:txBody>
          <a:bodyPr/>
          <a:lstStyle/>
          <a:p>
            <a:r>
              <a:rPr lang="en-US" dirty="0">
                <a:latin typeface="Calibri" panose="020F0502020204030204" pitchFamily="34" charset="0"/>
                <a:cs typeface="Calibri" panose="020F0502020204030204" pitchFamily="34" charset="0"/>
              </a:rPr>
              <a:t>SELECT E.FIRST_NAME, E.LAST_NAME, D.DEPARTMENT_NAME, </a:t>
            </a:r>
            <a:r>
              <a:rPr lang="en-US" dirty="0" err="1">
                <a:latin typeface="Calibri" panose="020F0502020204030204" pitchFamily="34" charset="0"/>
                <a:cs typeface="Calibri" panose="020F0502020204030204" pitchFamily="34" charset="0"/>
              </a:rPr>
              <a:t>l.CITY</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l.STATE_PROVINCE</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a:latin typeface="Calibri" panose="020F0502020204030204" pitchFamily="34" charset="0"/>
                <a:cs typeface="Calibri" panose="020F0502020204030204" pitchFamily="34" charset="0"/>
              </a:rPr>
              <a:t>students_1.employee_hr_data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D </a:t>
            </a:r>
            <a:r>
              <a:rPr lang="en-US" dirty="0" smtClean="0">
                <a:latin typeface="Calibri" panose="020F0502020204030204" pitchFamily="34" charset="0"/>
                <a:cs typeface="Calibri" panose="020F0502020204030204" pitchFamily="34" charset="0"/>
              </a:rPr>
              <a:t>on</a:t>
            </a:r>
            <a:br>
              <a:rPr lang="en-US" dirty="0" smtClean="0">
                <a:latin typeface="Calibri" panose="020F0502020204030204" pitchFamily="34" charset="0"/>
                <a:cs typeface="Calibri" panose="020F0502020204030204" pitchFamily="34" charset="0"/>
              </a:rPr>
            </a:br>
            <a:r>
              <a:rPr lang="en-US" dirty="0" err="1" smtClean="0">
                <a:latin typeface="Calibri" panose="020F0502020204030204" pitchFamily="34" charset="0"/>
                <a:cs typeface="Calibri" panose="020F0502020204030204" pitchFamily="34" charset="0"/>
              </a:rPr>
              <a:t>e.DEPARTMENT_ID</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d.DEPARTMENT_ID</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location_hr_data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l on</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D.LOCATION_ID </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l.LOCATION_ID</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err="1">
                <a:latin typeface="Calibri" panose="020F0502020204030204" pitchFamily="34" charset="0"/>
                <a:cs typeface="Calibri" panose="020F0502020204030204" pitchFamily="34" charset="0"/>
              </a:rPr>
              <a:t>e.first_name</a:t>
            </a:r>
            <a:r>
              <a:rPr lang="en-US" dirty="0">
                <a:latin typeface="Calibri" panose="020F0502020204030204" pitchFamily="34" charset="0"/>
                <a:cs typeface="Calibri" panose="020F0502020204030204" pitchFamily="34" charset="0"/>
              </a:rPr>
              <a:t> like "%z%";</a:t>
            </a:r>
          </a:p>
        </p:txBody>
      </p:sp>
      <p:sp>
        <p:nvSpPr>
          <p:cNvPr id="4" name="Slide Number Placeholder 3"/>
          <p:cNvSpPr>
            <a:spLocks noGrp="1"/>
          </p:cNvSpPr>
          <p:nvPr>
            <p:ph type="sldNum" sz="quarter" idx="12"/>
          </p:nvPr>
        </p:nvSpPr>
        <p:spPr/>
        <p:txBody>
          <a:bodyPr/>
          <a:lstStyle/>
          <a:p>
            <a:fld id="{5F4D819E-3F3A-41E6-8DD5-9B4A8B5BA1C5}" type="slidenum">
              <a:rPr lang="en-US" smtClean="0"/>
              <a:t>44</a:t>
            </a:fld>
            <a:endParaRPr lang="en-US"/>
          </a:p>
        </p:txBody>
      </p:sp>
    </p:spTree>
    <p:extLst>
      <p:ext uri="{BB962C8B-B14F-4D97-AF65-F5344CB8AC3E}">
        <p14:creationId xmlns:p14="http://schemas.microsoft.com/office/powerpoint/2010/main" val="1495924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36" y="1133763"/>
            <a:ext cx="10418618" cy="1066800"/>
          </a:xfrm>
        </p:spPr>
        <p:txBody>
          <a:bodyPr>
            <a:noAutofit/>
          </a:bodyPr>
          <a:lstStyle/>
          <a:p>
            <a:r>
              <a:rPr lang="en-US" sz="2800" b="1" dirty="0" smtClean="0"/>
              <a:t>Q</a:t>
            </a:r>
            <a:r>
              <a:rPr lang="en-US" sz="2800" b="1" dirty="0"/>
              <a:t>5. Write a SQL query to find all employees who joined on 1st January 1993 and left on or before 31 August 1997. Return job title, department name, employee name, and joining date of the job.</a:t>
            </a:r>
          </a:p>
        </p:txBody>
      </p:sp>
      <p:sp>
        <p:nvSpPr>
          <p:cNvPr id="3" name="Content Placeholder 2"/>
          <p:cNvSpPr>
            <a:spLocks noGrp="1"/>
          </p:cNvSpPr>
          <p:nvPr>
            <p:ph idx="1"/>
          </p:nvPr>
        </p:nvSpPr>
        <p:spPr>
          <a:xfrm>
            <a:off x="508738" y="2609088"/>
            <a:ext cx="10972800" cy="4325112"/>
          </a:xfrm>
        </p:spPr>
        <p:txBody>
          <a:bodyPr/>
          <a:lstStyle/>
          <a:p>
            <a:r>
              <a:rPr lang="en-US" dirty="0">
                <a:latin typeface="Calibri" panose="020F0502020204030204" pitchFamily="34" charset="0"/>
                <a:cs typeface="Calibri" panose="020F0502020204030204" pitchFamily="34" charset="0"/>
              </a:rPr>
              <a:t>SELECT  </a:t>
            </a:r>
            <a:r>
              <a:rPr lang="en-US" dirty="0" err="1">
                <a:latin typeface="Calibri" panose="020F0502020204030204" pitchFamily="34" charset="0"/>
                <a:cs typeface="Calibri" panose="020F0502020204030204" pitchFamily="34" charset="0"/>
              </a:rPr>
              <a:t>JOb_title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(trim(FIRST_NAME), " " ,trim(LAST_NAME))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as </a:t>
            </a:r>
            <a:r>
              <a:rPr lang="en-US" dirty="0" err="1">
                <a:latin typeface="Calibri" panose="020F0502020204030204" pitchFamily="34" charset="0"/>
                <a:cs typeface="Calibri" panose="020F0502020204030204" pitchFamily="34" charset="0"/>
              </a:rPr>
              <a:t>Employee_Name</a:t>
            </a:r>
            <a:r>
              <a:rPr lang="en-US" dirty="0">
                <a:latin typeface="Calibri" panose="020F0502020204030204" pitchFamily="34" charset="0"/>
                <a:cs typeface="Calibri" panose="020F0502020204030204" pitchFamily="34" charset="0"/>
              </a:rPr>
              <a:t> , DEPARTMENT_NAME, START_DATE as </a:t>
            </a:r>
            <a:r>
              <a:rPr lang="en-US" dirty="0" err="1" smtClean="0">
                <a:latin typeface="Calibri" panose="020F0502020204030204" pitchFamily="34" charset="0"/>
                <a:cs typeface="Calibri" panose="020F0502020204030204" pitchFamily="34" charset="0"/>
              </a:rPr>
              <a:t>join_date</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job_history_hr_data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jobs_hr_data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job_id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department_id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employee_hr_data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employee_id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where </a:t>
            </a:r>
            <a:r>
              <a:rPr lang="en-US" dirty="0">
                <a:latin typeface="Calibri" panose="020F0502020204030204" pitchFamily="34" charset="0"/>
                <a:cs typeface="Calibri" panose="020F0502020204030204" pitchFamily="34" charset="0"/>
              </a:rPr>
              <a:t>START_DATE&gt;="1993-01-01" </a:t>
            </a:r>
            <a:r>
              <a:rPr lang="en-US" dirty="0" smtClean="0">
                <a:latin typeface="Calibri" panose="020F0502020204030204" pitchFamily="34" charset="0"/>
                <a:cs typeface="Calibri" panose="020F0502020204030204" pitchFamily="34" charset="0"/>
              </a:rPr>
              <a:t>and</a:t>
            </a:r>
            <a:br>
              <a:rPr lang="en-US" dirty="0" smtClean="0">
                <a:latin typeface="Calibri" panose="020F0502020204030204" pitchFamily="34" charset="0"/>
                <a:cs typeface="Calibri" panose="020F0502020204030204" pitchFamily="34" charset="0"/>
              </a:rPr>
            </a:br>
            <a:r>
              <a:rPr lang="en-US" dirty="0" err="1" smtClean="0">
                <a:latin typeface="Calibri" panose="020F0502020204030204" pitchFamily="34" charset="0"/>
                <a:cs typeface="Calibri" panose="020F0502020204030204" pitchFamily="34" charset="0"/>
              </a:rPr>
              <a:t>start_DATE</a:t>
            </a:r>
            <a:r>
              <a:rPr lang="en-US" dirty="0">
                <a:latin typeface="Calibri" panose="020F0502020204030204" pitchFamily="34" charset="0"/>
                <a:cs typeface="Calibri" panose="020F0502020204030204" pitchFamily="34" charset="0"/>
              </a:rPr>
              <a:t>&lt;="1997-08-31";</a:t>
            </a:r>
          </a:p>
        </p:txBody>
      </p:sp>
      <p:sp>
        <p:nvSpPr>
          <p:cNvPr id="4" name="Slide Number Placeholder 3"/>
          <p:cNvSpPr>
            <a:spLocks noGrp="1"/>
          </p:cNvSpPr>
          <p:nvPr>
            <p:ph type="sldNum" sz="quarter" idx="12"/>
          </p:nvPr>
        </p:nvSpPr>
        <p:spPr/>
        <p:txBody>
          <a:bodyPr/>
          <a:lstStyle/>
          <a:p>
            <a:fld id="{5F4D819E-3F3A-41E6-8DD5-9B4A8B5BA1C5}" type="slidenum">
              <a:rPr lang="en-US" smtClean="0"/>
              <a:t>45</a:t>
            </a:fld>
            <a:endParaRPr lang="en-US"/>
          </a:p>
        </p:txBody>
      </p:sp>
    </p:spTree>
    <p:extLst>
      <p:ext uri="{BB962C8B-B14F-4D97-AF65-F5344CB8AC3E}">
        <p14:creationId xmlns:p14="http://schemas.microsoft.com/office/powerpoint/2010/main" val="1466888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30564"/>
            <a:ext cx="10187709" cy="1066800"/>
          </a:xfrm>
        </p:spPr>
        <p:txBody>
          <a:bodyPr>
            <a:noAutofit/>
          </a:bodyPr>
          <a:lstStyle/>
          <a:p>
            <a:r>
              <a:rPr lang="en-US" sz="2800" b="1" dirty="0" smtClean="0"/>
              <a:t>Q</a:t>
            </a:r>
            <a:r>
              <a:rPr lang="en-US" sz="2800" b="1" dirty="0"/>
              <a:t>6. Write a SQL query to calculate the difference between the maximum salary of the job and the employee's salary. Return job title, employee name, and salary difference.</a:t>
            </a:r>
          </a:p>
        </p:txBody>
      </p:sp>
      <p:sp>
        <p:nvSpPr>
          <p:cNvPr id="3" name="Content Placeholder 2"/>
          <p:cNvSpPr>
            <a:spLocks noGrp="1"/>
          </p:cNvSpPr>
          <p:nvPr>
            <p:ph idx="1"/>
          </p:nvPr>
        </p:nvSpPr>
        <p:spPr>
          <a:xfrm>
            <a:off x="535709" y="2304843"/>
            <a:ext cx="10566400" cy="4325112"/>
          </a:xfrm>
        </p:spPr>
        <p:txBody>
          <a:bodyPr/>
          <a:lstStyle/>
          <a:p>
            <a:r>
              <a:rPr lang="en-US" dirty="0">
                <a:latin typeface="Calibri" panose="020F0502020204030204" pitchFamily="34" charset="0"/>
                <a:cs typeface="Calibri" panose="020F0502020204030204" pitchFamily="34" charset="0"/>
              </a:rPr>
              <a:t>SELECT  JOB_TITLE ,</a:t>
            </a:r>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(trim(FIRST_NAME), " " ,trim(LAST_NAME)) as Employee , </a:t>
            </a:r>
            <a:r>
              <a:rPr lang="en-US" dirty="0" err="1">
                <a:latin typeface="Calibri" panose="020F0502020204030204" pitchFamily="34" charset="0"/>
                <a:cs typeface="Calibri" panose="020F0502020204030204" pitchFamily="34" charset="0"/>
              </a:rPr>
              <a:t>max_salary</a:t>
            </a:r>
            <a:r>
              <a:rPr lang="en-US" dirty="0">
                <a:latin typeface="Calibri" panose="020F0502020204030204" pitchFamily="34" charset="0"/>
                <a:cs typeface="Calibri" panose="020F0502020204030204" pitchFamily="34" charset="0"/>
              </a:rPr>
              <a:t>-salary as </a:t>
            </a:r>
            <a:r>
              <a:rPr lang="en-US" dirty="0" err="1" smtClean="0">
                <a:latin typeface="Calibri" panose="020F0502020204030204" pitchFamily="34" charset="0"/>
                <a:cs typeface="Calibri" panose="020F0502020204030204" pitchFamily="34" charset="0"/>
              </a:rPr>
              <a:t>Sal_diff</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err="1" smtClean="0">
                <a:latin typeface="Calibri" panose="020F0502020204030204" pitchFamily="34" charset="0"/>
                <a:cs typeface="Calibri" panose="020F0502020204030204" pitchFamily="34" charset="0"/>
              </a:rPr>
              <a:t>employee_hr_data</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jobs_hr_data</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46</a:t>
            </a:fld>
            <a:endParaRPr lang="en-US"/>
          </a:p>
        </p:txBody>
      </p:sp>
    </p:spTree>
    <p:extLst>
      <p:ext uri="{BB962C8B-B14F-4D97-AF65-F5344CB8AC3E}">
        <p14:creationId xmlns:p14="http://schemas.microsoft.com/office/powerpoint/2010/main" val="1914417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8515"/>
            <a:ext cx="10178473" cy="1066800"/>
          </a:xfrm>
        </p:spPr>
        <p:txBody>
          <a:bodyPr>
            <a:normAutofit/>
          </a:bodyPr>
          <a:lstStyle/>
          <a:p>
            <a:r>
              <a:rPr lang="en-US" sz="2800" b="1" dirty="0" smtClean="0"/>
              <a:t>Q</a:t>
            </a:r>
            <a:r>
              <a:rPr lang="en-US" sz="2800" b="1" dirty="0"/>
              <a:t>7. Write a SQL query to find the department name and the full name (first and last name) of the manager.</a:t>
            </a:r>
          </a:p>
        </p:txBody>
      </p:sp>
      <p:sp>
        <p:nvSpPr>
          <p:cNvPr id="3" name="Content Placeholder 2"/>
          <p:cNvSpPr>
            <a:spLocks noGrp="1"/>
          </p:cNvSpPr>
          <p:nvPr>
            <p:ph idx="1"/>
          </p:nvPr>
        </p:nvSpPr>
        <p:spPr>
          <a:xfrm>
            <a:off x="484909" y="1907679"/>
            <a:ext cx="10972800" cy="4325112"/>
          </a:xfrm>
        </p:spPr>
        <p:txBody>
          <a:bodyPr/>
          <a:lstStyle/>
          <a:p>
            <a:r>
              <a:rPr lang="en-US" dirty="0">
                <a:latin typeface="Calibri" panose="020F0502020204030204" pitchFamily="34" charset="0"/>
                <a:cs typeface="Calibri" panose="020F0502020204030204" pitchFamily="34" charset="0"/>
              </a:rPr>
              <a:t>SELECT DEPARTMENT_NAME, </a:t>
            </a:r>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(trim(FIRST_NAME), " " ,trim(LAST_NAME)) as </a:t>
            </a:r>
            <a:r>
              <a:rPr lang="en-US" dirty="0" err="1" smtClean="0">
                <a:latin typeface="Calibri" panose="020F0502020204030204" pitchFamily="34" charset="0"/>
                <a:cs typeface="Calibri" panose="020F0502020204030204" pitchFamily="34" charset="0"/>
              </a:rPr>
              <a:t>Manager_Name</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employee_hr_data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a:t>
            </a:r>
            <a:r>
              <a:rPr lang="en-US" dirty="0" err="1" smtClean="0">
                <a:latin typeface="Calibri" panose="020F0502020204030204" pitchFamily="34" charset="0"/>
                <a:cs typeface="Calibri" panose="020F0502020204030204" pitchFamily="34" charset="0"/>
              </a:rPr>
              <a:t>d.MANAGER_ID</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e.EMPLOYEE_ID</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47</a:t>
            </a:fld>
            <a:endParaRPr lang="en-US"/>
          </a:p>
        </p:txBody>
      </p:sp>
    </p:spTree>
    <p:extLst>
      <p:ext uri="{BB962C8B-B14F-4D97-AF65-F5344CB8AC3E}">
        <p14:creationId xmlns:p14="http://schemas.microsoft.com/office/powerpoint/2010/main" val="1305070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0418"/>
            <a:ext cx="10520218" cy="1066800"/>
          </a:xfrm>
        </p:spPr>
        <p:txBody>
          <a:bodyPr>
            <a:normAutofit/>
          </a:bodyPr>
          <a:lstStyle/>
          <a:p>
            <a:r>
              <a:rPr lang="en-US" sz="2800" b="1" dirty="0" smtClean="0"/>
              <a:t>Q8</a:t>
            </a:r>
            <a:r>
              <a:rPr lang="en-US" sz="2800" b="1" dirty="0"/>
              <a:t>. Write a SQL query to find the department name, full name (first and last name) of the manager and their city.</a:t>
            </a:r>
          </a:p>
        </p:txBody>
      </p:sp>
      <p:sp>
        <p:nvSpPr>
          <p:cNvPr id="3" name="Content Placeholder 2"/>
          <p:cNvSpPr>
            <a:spLocks noGrp="1"/>
          </p:cNvSpPr>
          <p:nvPr>
            <p:ph idx="1"/>
          </p:nvPr>
        </p:nvSpPr>
        <p:spPr>
          <a:xfrm>
            <a:off x="535709" y="1831109"/>
            <a:ext cx="10972800" cy="4325112"/>
          </a:xfrm>
        </p:spPr>
        <p:txBody>
          <a:bodyPr/>
          <a:lstStyle/>
          <a:p>
            <a:r>
              <a:rPr lang="en-US" dirty="0">
                <a:latin typeface="Calibri" panose="020F0502020204030204" pitchFamily="34" charset="0"/>
                <a:cs typeface="Calibri" panose="020F0502020204030204" pitchFamily="34" charset="0"/>
              </a:rPr>
              <a:t>SELECT DEPARTMENT_NAME, </a:t>
            </a:r>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(trim(FIRST_NAME), " " ,trim(LAST_NAME)) as </a:t>
            </a:r>
            <a:r>
              <a:rPr lang="en-US" dirty="0" err="1">
                <a:latin typeface="Calibri" panose="020F0502020204030204" pitchFamily="34" charset="0"/>
                <a:cs typeface="Calibri" panose="020F0502020204030204" pitchFamily="34" charset="0"/>
              </a:rPr>
              <a:t>Manager_Name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LOCATION_ID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smtClean="0">
                <a:latin typeface="Calibri" panose="020F0502020204030204" pitchFamily="34" charset="0"/>
                <a:cs typeface="Calibri" panose="020F0502020204030204" pitchFamily="34" charset="0"/>
              </a:rPr>
              <a:t>employee_hr_data</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on(</a:t>
            </a:r>
            <a:r>
              <a:rPr lang="en-US" dirty="0" err="1" smtClean="0">
                <a:latin typeface="Calibri" panose="020F0502020204030204" pitchFamily="34" charset="0"/>
                <a:cs typeface="Calibri" panose="020F0502020204030204" pitchFamily="34" charset="0"/>
              </a:rPr>
              <a:t>d.MANAGER_ID</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e.EMPLOYEE_ID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location_hr_data</a:t>
            </a:r>
            <a:r>
              <a:rPr lang="en-US" dirty="0">
                <a:latin typeface="Calibri" panose="020F0502020204030204" pitchFamily="34" charset="0"/>
                <a:cs typeface="Calibri" panose="020F0502020204030204" pitchFamily="34" charset="0"/>
              </a:rPr>
              <a:t> l using (</a:t>
            </a:r>
            <a:r>
              <a:rPr lang="en-US" dirty="0" err="1">
                <a:latin typeface="Calibri" panose="020F0502020204030204" pitchFamily="34" charset="0"/>
                <a:cs typeface="Calibri" panose="020F0502020204030204" pitchFamily="34" charset="0"/>
              </a:rPr>
              <a:t>location_id</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48</a:t>
            </a:fld>
            <a:endParaRPr lang="en-US"/>
          </a:p>
        </p:txBody>
      </p:sp>
    </p:spTree>
    <p:extLst>
      <p:ext uri="{BB962C8B-B14F-4D97-AF65-F5344CB8AC3E}">
        <p14:creationId xmlns:p14="http://schemas.microsoft.com/office/powerpoint/2010/main" val="2267469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5145"/>
            <a:ext cx="10290048" cy="1066800"/>
          </a:xfrm>
        </p:spPr>
        <p:txBody>
          <a:bodyPr>
            <a:noAutofit/>
          </a:bodyPr>
          <a:lstStyle/>
          <a:p>
            <a:r>
              <a:rPr lang="en-US" sz="2800" b="1" dirty="0"/>
              <a:t>Q9. Write a SQL query to find out the full name (first and last name) of the employee with an ID and the name of the country where he/she is currently employed.</a:t>
            </a:r>
          </a:p>
        </p:txBody>
      </p:sp>
      <p:sp>
        <p:nvSpPr>
          <p:cNvPr id="3" name="Content Placeholder 2"/>
          <p:cNvSpPr>
            <a:spLocks noGrp="1"/>
          </p:cNvSpPr>
          <p:nvPr>
            <p:ph idx="1"/>
          </p:nvPr>
        </p:nvSpPr>
        <p:spPr>
          <a:xfrm>
            <a:off x="526473" y="2286370"/>
            <a:ext cx="10012218" cy="4325112"/>
          </a:xfrm>
        </p:spPr>
        <p:txBody>
          <a:bodyPr/>
          <a:lstStyle/>
          <a:p>
            <a:r>
              <a:rPr lang="en-US" dirty="0">
                <a:latin typeface="Calibri" panose="020F0502020204030204" pitchFamily="34" charset="0"/>
                <a:cs typeface="Calibri" panose="020F0502020204030204" pitchFamily="34" charset="0"/>
              </a:rPr>
              <a:t>SELECT </a:t>
            </a:r>
            <a:r>
              <a:rPr lang="en-US" dirty="0" err="1">
                <a:latin typeface="Calibri" panose="020F0502020204030204" pitchFamily="34" charset="0"/>
                <a:cs typeface="Calibri" panose="020F0502020204030204" pitchFamily="34" charset="0"/>
              </a:rPr>
              <a:t>concat</a:t>
            </a:r>
            <a:r>
              <a:rPr lang="en-US" dirty="0">
                <a:latin typeface="Calibri" panose="020F0502020204030204" pitchFamily="34" charset="0"/>
                <a:cs typeface="Calibri" panose="020F0502020204030204" pitchFamily="34" charset="0"/>
              </a:rPr>
              <a:t>(trim(FIRST_NAME), " " ,trim(LAST_NAME)) as Name ,</a:t>
            </a:r>
            <a:r>
              <a:rPr lang="en-US" dirty="0" err="1">
                <a:latin typeface="Calibri" panose="020F0502020204030204" pitchFamily="34" charset="0"/>
                <a:cs typeface="Calibri" panose="020F0502020204030204" pitchFamily="34" charset="0"/>
              </a:rPr>
              <a:t>employee_id</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COUNTRY_NAME</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from </a:t>
            </a:r>
            <a:r>
              <a:rPr lang="en-US" dirty="0" err="1" smtClean="0">
                <a:latin typeface="Calibri" panose="020F0502020204030204" pitchFamily="34" charset="0"/>
                <a:cs typeface="Calibri" panose="020F0502020204030204" pitchFamily="34" charset="0"/>
              </a:rPr>
              <a:t>employee_hr_data</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department_hr_data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department_id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location_hr_data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location_id</a:t>
            </a:r>
            <a:r>
              <a:rPr lang="en-US" dirty="0" smtClean="0">
                <a:latin typeface="Calibri" panose="020F0502020204030204" pitchFamily="34" charset="0"/>
                <a:cs typeface="Calibri" panose="020F0502020204030204" pitchFamily="34" charset="0"/>
              </a:rPr>
              <a:t>)</a:t>
            </a:r>
            <a:br>
              <a:rPr lang="en-US" dirty="0" smtClean="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join </a:t>
            </a:r>
            <a:r>
              <a:rPr lang="en-US" dirty="0" err="1">
                <a:latin typeface="Calibri" panose="020F0502020204030204" pitchFamily="34" charset="0"/>
                <a:cs typeface="Calibri" panose="020F0502020204030204" pitchFamily="34" charset="0"/>
              </a:rPr>
              <a:t>countries_hr_data</a:t>
            </a:r>
            <a:r>
              <a:rPr lang="en-US" dirty="0">
                <a:latin typeface="Calibri" panose="020F0502020204030204" pitchFamily="34" charset="0"/>
                <a:cs typeface="Calibri" panose="020F0502020204030204" pitchFamily="34" charset="0"/>
              </a:rPr>
              <a:t> using(</a:t>
            </a:r>
            <a:r>
              <a:rPr lang="en-US" dirty="0" err="1">
                <a:latin typeface="Calibri" panose="020F0502020204030204" pitchFamily="34" charset="0"/>
                <a:cs typeface="Calibri" panose="020F0502020204030204" pitchFamily="34" charset="0"/>
              </a:rPr>
              <a:t>country_id</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5F4D819E-3F3A-41E6-8DD5-9B4A8B5BA1C5}" type="slidenum">
              <a:rPr lang="en-US" smtClean="0"/>
              <a:t>49</a:t>
            </a:fld>
            <a:endParaRPr lang="en-US"/>
          </a:p>
        </p:txBody>
      </p:sp>
    </p:spTree>
    <p:extLst>
      <p:ext uri="{BB962C8B-B14F-4D97-AF65-F5344CB8AC3E}">
        <p14:creationId xmlns:p14="http://schemas.microsoft.com/office/powerpoint/2010/main" val="389405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8818"/>
            <a:ext cx="10972800" cy="1066800"/>
          </a:xfrm>
        </p:spPr>
        <p:txBody>
          <a:bodyPr/>
          <a:lstStyle/>
          <a:p>
            <a:r>
              <a:rPr lang="en-US" dirty="0" smtClean="0"/>
              <a:t>DATA TYPES</a:t>
            </a:r>
            <a:endParaRPr lang="en-US" dirty="0"/>
          </a:p>
        </p:txBody>
      </p:sp>
      <p:sp>
        <p:nvSpPr>
          <p:cNvPr id="3" name="Content Placeholder 2"/>
          <p:cNvSpPr>
            <a:spLocks noGrp="1"/>
          </p:cNvSpPr>
          <p:nvPr>
            <p:ph idx="1"/>
          </p:nvPr>
        </p:nvSpPr>
        <p:spPr>
          <a:xfrm>
            <a:off x="609600" y="1676400"/>
            <a:ext cx="9568873" cy="4325112"/>
          </a:xfrm>
        </p:spPr>
        <p:txBody>
          <a:bodyPr>
            <a:normAutofit/>
          </a:bodyPr>
          <a:lstStyle/>
          <a:p>
            <a:pPr marL="466725" indent="-457200">
              <a:buFont typeface="Arial" charset="0"/>
              <a:buChar char="•"/>
            </a:pPr>
            <a:r>
              <a:rPr lang="en-US" sz="2400" dirty="0">
                <a:latin typeface="Calibri" panose="020F0502020204030204" pitchFamily="34" charset="0"/>
                <a:cs typeface="Calibri" panose="020F0502020204030204" pitchFamily="34" charset="0"/>
              </a:rPr>
              <a:t>INT </a:t>
            </a:r>
            <a:r>
              <a:rPr lang="mr-IN" sz="2400" dirty="0">
                <a:latin typeface="Calibri" panose="020F0502020204030204" pitchFamily="34" charset="0"/>
              </a:rPr>
              <a:t>–</a:t>
            </a:r>
            <a:r>
              <a:rPr lang="en-US" sz="2400" dirty="0">
                <a:latin typeface="Calibri" panose="020F0502020204030204" pitchFamily="34" charset="0"/>
                <a:cs typeface="Calibri" panose="020F0502020204030204" pitchFamily="34" charset="0"/>
              </a:rPr>
              <a:t> allows you to store whole number</a:t>
            </a:r>
          </a:p>
          <a:p>
            <a:pPr marL="466725" indent="-457200">
              <a:buFont typeface="Arial" charset="0"/>
              <a:buChar char="•"/>
            </a:pPr>
            <a:r>
              <a:rPr lang="en-US" sz="2400" dirty="0">
                <a:latin typeface="Calibri" panose="020F0502020204030204" pitchFamily="34" charset="0"/>
                <a:cs typeface="Calibri" panose="020F0502020204030204" pitchFamily="34" charset="0"/>
              </a:rPr>
              <a:t>DECIMAL(M,N) </a:t>
            </a:r>
            <a:r>
              <a:rPr lang="mr-IN" sz="2400" dirty="0">
                <a:latin typeface="Calibri" panose="020F0502020204030204" pitchFamily="34" charset="0"/>
              </a:rPr>
              <a:t>–</a:t>
            </a:r>
            <a:r>
              <a:rPr lang="en-US" sz="2400" dirty="0">
                <a:latin typeface="Calibri" panose="020F0502020204030204" pitchFamily="34" charset="0"/>
                <a:cs typeface="Calibri" panose="020F0502020204030204" pitchFamily="34" charset="0"/>
              </a:rPr>
              <a:t> allows you to store decimals (m-total digits, n-digits after decimal) </a:t>
            </a:r>
          </a:p>
          <a:p>
            <a:pPr marL="466725" indent="-457200">
              <a:buFont typeface="Arial" charset="0"/>
              <a:buChar char="•"/>
            </a:pPr>
            <a:r>
              <a:rPr lang="en-US" sz="2400" dirty="0">
                <a:latin typeface="Calibri" panose="020F0502020204030204" pitchFamily="34" charset="0"/>
                <a:cs typeface="Calibri" panose="020F0502020204030204" pitchFamily="34" charset="0"/>
              </a:rPr>
              <a:t>VARCHAR(L) </a:t>
            </a:r>
            <a:r>
              <a:rPr lang="mr-IN" sz="2400" dirty="0">
                <a:latin typeface="Calibri" panose="020F0502020204030204" pitchFamily="34" charset="0"/>
              </a:rPr>
              <a:t>–</a:t>
            </a:r>
            <a:r>
              <a:rPr lang="en-US" sz="2400" dirty="0">
                <a:latin typeface="Calibri" panose="020F0502020204030204" pitchFamily="34" charset="0"/>
                <a:cs typeface="Calibri" panose="020F0502020204030204" pitchFamily="34" charset="0"/>
              </a:rPr>
              <a:t> allows you to store string of length L</a:t>
            </a:r>
          </a:p>
          <a:p>
            <a:pPr marL="466725" indent="-457200">
              <a:buFont typeface="Arial" charset="0"/>
              <a:buChar char="•"/>
            </a:pPr>
            <a:r>
              <a:rPr lang="en-US" sz="2400" dirty="0">
                <a:latin typeface="Calibri" panose="020F0502020204030204" pitchFamily="34" charset="0"/>
                <a:cs typeface="Calibri" panose="020F0502020204030204" pitchFamily="34" charset="0"/>
              </a:rPr>
              <a:t>DATE </a:t>
            </a:r>
            <a:r>
              <a:rPr lang="mr-IN" sz="2400" dirty="0">
                <a:latin typeface="Calibri" panose="020F0502020204030204" pitchFamily="34" charset="0"/>
              </a:rPr>
              <a:t>–</a:t>
            </a:r>
            <a:r>
              <a:rPr lang="en-US" sz="2400" dirty="0">
                <a:latin typeface="Calibri" panose="020F0502020204030204" pitchFamily="34" charset="0"/>
                <a:cs typeface="Calibri" panose="020F0502020204030204" pitchFamily="34" charset="0"/>
              </a:rPr>
              <a:t> ‘YYYY-MM-DD’</a:t>
            </a:r>
          </a:p>
          <a:p>
            <a:pPr marL="466725" indent="-457200">
              <a:buFont typeface="Arial" charset="0"/>
              <a:buChar char="•"/>
            </a:pPr>
            <a:r>
              <a:rPr lang="en-US" sz="2400" dirty="0">
                <a:latin typeface="Calibri" panose="020F0502020204030204" pitchFamily="34" charset="0"/>
                <a:cs typeface="Calibri" panose="020F0502020204030204" pitchFamily="34" charset="0"/>
              </a:rPr>
              <a:t>TIMESTAMP </a:t>
            </a:r>
            <a:r>
              <a:rPr lang="mr-IN" sz="2400" dirty="0">
                <a:latin typeface="Calibri" panose="020F0502020204030204" pitchFamily="34" charset="0"/>
              </a:rPr>
              <a:t>–</a:t>
            </a:r>
            <a:r>
              <a:rPr lang="en-US" sz="2400" dirty="0">
                <a:latin typeface="Calibri" panose="020F0502020204030204" pitchFamily="34" charset="0"/>
                <a:cs typeface="Calibri" panose="020F0502020204030204" pitchFamily="34" charset="0"/>
              </a:rPr>
              <a:t> ‘YYYY-MM-DD HH:MM:SS’</a:t>
            </a:r>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5</a:t>
            </a:fld>
            <a:endParaRPr lang="en-US"/>
          </a:p>
        </p:txBody>
      </p:sp>
    </p:spTree>
    <p:extLst>
      <p:ext uri="{BB962C8B-B14F-4D97-AF65-F5344CB8AC3E}">
        <p14:creationId xmlns:p14="http://schemas.microsoft.com/office/powerpoint/2010/main" val="3606572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37" y="551873"/>
            <a:ext cx="10972800" cy="1066800"/>
          </a:xfrm>
        </p:spPr>
        <p:txBody>
          <a:bodyPr>
            <a:normAutofit/>
          </a:bodyPr>
          <a:lstStyle/>
          <a:p>
            <a:r>
              <a:rPr lang="en-US" sz="3600" dirty="0" smtClean="0"/>
              <a:t>APPLICATIONS OF SQL</a:t>
            </a:r>
            <a:endParaRPr lang="en-US" sz="3600" dirty="0"/>
          </a:p>
        </p:txBody>
      </p:sp>
      <p:sp>
        <p:nvSpPr>
          <p:cNvPr id="3" name="Content Placeholder 2"/>
          <p:cNvSpPr>
            <a:spLocks noGrp="1"/>
          </p:cNvSpPr>
          <p:nvPr>
            <p:ph idx="1"/>
          </p:nvPr>
        </p:nvSpPr>
        <p:spPr>
          <a:xfrm>
            <a:off x="526473" y="1209965"/>
            <a:ext cx="9892145" cy="4468645"/>
          </a:xfrm>
        </p:spPr>
        <p:txBody>
          <a:bodyPr>
            <a:noAutofit/>
          </a:bodyPr>
          <a:lstStyle/>
          <a:p>
            <a:pPr marL="109728" indent="0">
              <a:buNone/>
            </a:pPr>
            <a:endParaRPr lang="en-US" sz="2400" dirty="0">
              <a:latin typeface="Calibri" panose="020F0502020204030204" pitchFamily="34" charset="0"/>
              <a:cs typeface="Calibri" panose="020F0502020204030204" pitchFamily="34" charset="0"/>
            </a:endParaRPr>
          </a:p>
          <a:p>
            <a:pPr>
              <a:buSzPct val="115000"/>
            </a:pPr>
            <a:r>
              <a:rPr lang="en-US" sz="2400" dirty="0">
                <a:latin typeface="Calibri" panose="020F0502020204030204" pitchFamily="34" charset="0"/>
                <a:cs typeface="Calibri" panose="020F0502020204030204" pitchFamily="34" charset="0"/>
              </a:rPr>
              <a:t>As mentioned before, SQL is one of the most widely used query language over the databases. I'm going to list few of them here:</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access data in the relational database management systems.</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describe the data.</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define the data in a database and manipulate that data.</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to embed within other languages using SQL modules, libraries &amp; pre-compilers.</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create and drop databases and tables.</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create view, stored procedure, functions in a database.</a:t>
            </a:r>
          </a:p>
          <a:p>
            <a:pPr lvl="1">
              <a:buClr>
                <a:schemeClr val="accent3"/>
              </a:buClr>
              <a:buSzPct val="7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Allows users to set permissions on tables, procedures and views.</a:t>
            </a:r>
            <a:endParaRPr lang="en-US" sz="2800" dirty="0">
              <a:solidFill>
                <a:schemeClr val="tx1"/>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50</a:t>
            </a:fld>
            <a:endParaRPr lang="en-US"/>
          </a:p>
        </p:txBody>
      </p:sp>
    </p:spTree>
    <p:extLst>
      <p:ext uri="{BB962C8B-B14F-4D97-AF65-F5344CB8AC3E}">
        <p14:creationId xmlns:p14="http://schemas.microsoft.com/office/powerpoint/2010/main" val="760556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207" y="1868565"/>
            <a:ext cx="7851880" cy="1539215"/>
          </a:xfrm>
        </p:spPr>
        <p:txBody>
          <a:bodyPr>
            <a:normAutofit/>
          </a:bodyPr>
          <a:lstStyle/>
          <a:p>
            <a:r>
              <a:rPr lang="en-US" sz="5000" b="1" dirty="0"/>
              <a:t>THANK YOU</a:t>
            </a:r>
          </a:p>
        </p:txBody>
      </p:sp>
      <p:sp>
        <p:nvSpPr>
          <p:cNvPr id="6" name="Slide Number Placeholder 5"/>
          <p:cNvSpPr>
            <a:spLocks noGrp="1"/>
          </p:cNvSpPr>
          <p:nvPr>
            <p:ph type="sldNum" sz="quarter" idx="12"/>
          </p:nvPr>
        </p:nvSpPr>
        <p:spPr/>
        <p:txBody>
          <a:bodyPr/>
          <a:lstStyle/>
          <a:p>
            <a:fld id="{5F4D819E-3F3A-41E6-8DD5-9B4A8B5BA1C5}" type="slidenum">
              <a:rPr lang="en-US" smtClean="0"/>
              <a:t>51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410" y="5611213"/>
            <a:ext cx="1444590" cy="1444590"/>
          </a:xfrm>
          <a:prstGeom prst="rect">
            <a:avLst/>
          </a:prstGeom>
        </p:spPr>
      </p:pic>
    </p:spTree>
    <p:extLst>
      <p:ext uri="{BB962C8B-B14F-4D97-AF65-F5344CB8AC3E}">
        <p14:creationId xmlns:p14="http://schemas.microsoft.com/office/powerpoint/2010/main" val="3491912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7291"/>
            <a:ext cx="10972800" cy="1066800"/>
          </a:xfrm>
        </p:spPr>
        <p:txBody>
          <a:bodyPr/>
          <a:lstStyle/>
          <a:p>
            <a:r>
              <a:rPr lang="en-US" dirty="0"/>
              <a:t>SQL can be broken into 4 parts</a:t>
            </a:r>
          </a:p>
        </p:txBody>
      </p:sp>
      <p:sp>
        <p:nvSpPr>
          <p:cNvPr id="3" name="Content Placeholder 2"/>
          <p:cNvSpPr>
            <a:spLocks noGrp="1"/>
          </p:cNvSpPr>
          <p:nvPr>
            <p:ph idx="1"/>
          </p:nvPr>
        </p:nvSpPr>
        <p:spPr>
          <a:xfrm>
            <a:off x="526473" y="1674091"/>
            <a:ext cx="10373175" cy="4325112"/>
          </a:xfrm>
        </p:spPr>
        <p:txBody>
          <a:bodyPr>
            <a:normAutofit/>
          </a:bodyPr>
          <a:lstStyle/>
          <a:p>
            <a:r>
              <a:rPr lang="en-US" sz="2400" b="1" dirty="0">
                <a:latin typeface="Calibri" panose="020F0502020204030204" pitchFamily="34" charset="0"/>
                <a:cs typeface="Calibri" panose="020F0502020204030204" pitchFamily="34" charset="0"/>
              </a:rPr>
              <a:t>Data definition language (DDL):</a:t>
            </a:r>
            <a:r>
              <a:rPr lang="en-US" sz="2400" dirty="0">
                <a:latin typeface="Calibri" panose="020F0502020204030204" pitchFamily="34" charset="0"/>
                <a:cs typeface="Calibri" panose="020F0502020204030204" pitchFamily="34" charset="0"/>
              </a:rPr>
              <a:t> It defines the data structure that consists of commands like CREATE, ALTER, DROP, etc.</a:t>
            </a:r>
          </a:p>
          <a:p>
            <a:r>
              <a:rPr lang="en-US" sz="2400" b="1" dirty="0">
                <a:latin typeface="Calibri" panose="020F0502020204030204" pitchFamily="34" charset="0"/>
                <a:cs typeface="Calibri" panose="020F0502020204030204" pitchFamily="34" charset="0"/>
              </a:rPr>
              <a:t>Data manipulation language (DML):</a:t>
            </a:r>
            <a:r>
              <a:rPr lang="en-US" sz="2400" dirty="0">
                <a:latin typeface="Calibri" panose="020F0502020204030204" pitchFamily="34" charset="0"/>
                <a:cs typeface="Calibri" panose="020F0502020204030204" pitchFamily="34" charset="0"/>
              </a:rPr>
              <a:t> It is used to manipulate existing data in the database. The commands in this category are SELECT, UPDATE, INSERT, etc.</a:t>
            </a:r>
          </a:p>
          <a:p>
            <a:r>
              <a:rPr lang="en-US" sz="2400" b="1" dirty="0">
                <a:latin typeface="Calibri" panose="020F0502020204030204" pitchFamily="34" charset="0"/>
                <a:cs typeface="Calibri" panose="020F0502020204030204" pitchFamily="34" charset="0"/>
              </a:rPr>
              <a:t>Data control language (DCL):</a:t>
            </a:r>
            <a:r>
              <a:rPr lang="en-US" sz="2400" dirty="0">
                <a:latin typeface="Calibri" panose="020F0502020204030204" pitchFamily="34" charset="0"/>
                <a:cs typeface="Calibri" panose="020F0502020204030204" pitchFamily="34" charset="0"/>
              </a:rPr>
              <a:t> It controls access to the data stored in the database. The commands in this category include GRANT and REVOKE.</a:t>
            </a:r>
          </a:p>
          <a:p>
            <a:r>
              <a:rPr lang="en-US" sz="2400" b="1" dirty="0">
                <a:latin typeface="Calibri" panose="020F0502020204030204" pitchFamily="34" charset="0"/>
                <a:cs typeface="Calibri" panose="020F0502020204030204" pitchFamily="34" charset="0"/>
              </a:rPr>
              <a:t>Transaction Control Language (TCL):</a:t>
            </a:r>
            <a:r>
              <a:rPr lang="en-US" sz="2400" dirty="0">
                <a:latin typeface="Calibri" panose="020F0502020204030204" pitchFamily="34" charset="0"/>
                <a:cs typeface="Calibri" panose="020F0502020204030204" pitchFamily="34" charset="0"/>
              </a:rPr>
              <a:t> It is used to deal with the transaction operations in the database. The commands in this category are COMMIT, ROLLBACK, SET TRANSACTION, SAVEPOINT, etc.</a:t>
            </a:r>
          </a:p>
          <a:p>
            <a:pPr marL="109728" indent="0">
              <a:buNone/>
            </a:pPr>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F4D819E-3F3A-41E6-8DD5-9B4A8B5BA1C5}" type="slidenum">
              <a:rPr lang="en-US" smtClean="0"/>
              <a:t>6</a:t>
            </a:fld>
            <a:endParaRPr lang="en-US"/>
          </a:p>
        </p:txBody>
      </p:sp>
    </p:spTree>
    <p:extLst>
      <p:ext uri="{BB962C8B-B14F-4D97-AF65-F5344CB8AC3E}">
        <p14:creationId xmlns:p14="http://schemas.microsoft.com/office/powerpoint/2010/main" val="3117454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812988"/>
            <a:ext cx="10972800" cy="1066800"/>
          </a:xfrm>
        </p:spPr>
        <p:txBody>
          <a:bodyPr>
            <a:normAutofit/>
          </a:bodyPr>
          <a:lstStyle/>
          <a:p>
            <a:r>
              <a:rPr lang="en-US" sz="2800" u="sng" dirty="0"/>
              <a:t>DDL - Data Definition Language</a:t>
            </a:r>
            <a:br>
              <a:rPr lang="en-US" sz="2800" u="sng" dirty="0"/>
            </a:br>
            <a:endParaRPr lang="en-US" sz="2800"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6101944"/>
              </p:ext>
            </p:extLst>
          </p:nvPr>
        </p:nvGraphicFramePr>
        <p:xfrm>
          <a:off x="600363" y="1795638"/>
          <a:ext cx="4548431" cy="3700912"/>
        </p:xfrm>
        <a:graphic>
          <a:graphicData uri="http://schemas.openxmlformats.org/drawingml/2006/table">
            <a:tbl>
              <a:tblPr/>
              <a:tblGrid>
                <a:gridCol w="1028748"/>
                <a:gridCol w="3519683"/>
              </a:tblGrid>
              <a:tr h="448798">
                <a:tc>
                  <a:txBody>
                    <a:bodyPr/>
                    <a:lstStyle/>
                    <a:p>
                      <a:pPr algn="ctr" fontAlgn="t"/>
                      <a:r>
                        <a:rPr lang="en-US" sz="1800" dirty="0" err="1">
                          <a:effectLst/>
                          <a:latin typeface="Calibri" panose="020F0502020204030204" pitchFamily="34" charset="0"/>
                          <a:cs typeface="Calibri" panose="020F0502020204030204" pitchFamily="34" charset="0"/>
                        </a:rPr>
                        <a:t>Sr.No</a:t>
                      </a:r>
                      <a:r>
                        <a:rPr lang="en-US" sz="1800" dirty="0">
                          <a:effectLst/>
                          <a:latin typeface="Calibri" panose="020F0502020204030204" pitchFamily="34" charset="0"/>
                          <a:cs typeface="Calibri" panose="020F0502020204030204" pitchFamily="34" charset="0"/>
                        </a:rPr>
                        <a:t>.</a:t>
                      </a:r>
                    </a:p>
                  </a:txBody>
                  <a:tcPr marL="39099" marR="39099" marT="39099" marB="390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latin typeface="Calibri" panose="020F0502020204030204" pitchFamily="34" charset="0"/>
                          <a:cs typeface="Calibri" panose="020F0502020204030204" pitchFamily="34" charset="0"/>
                        </a:rPr>
                        <a:t>Command &amp; Description</a:t>
                      </a:r>
                    </a:p>
                  </a:txBody>
                  <a:tcPr marL="39099" marR="39099" marT="39099" marB="390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489527">
                <a:tc>
                  <a:txBody>
                    <a:bodyPr/>
                    <a:lstStyle/>
                    <a:p>
                      <a:pPr algn="ctr" fontAlgn="ctr"/>
                      <a:r>
                        <a:rPr lang="en-US" sz="1800">
                          <a:effectLst/>
                          <a:latin typeface="Calibri" panose="020F0502020204030204" pitchFamily="34" charset="0"/>
                          <a:cs typeface="Calibri" panose="020F0502020204030204" pitchFamily="34" charset="0"/>
                        </a:rPr>
                        <a:t>1</a:t>
                      </a:r>
                    </a:p>
                  </a:txBody>
                  <a:tcPr marL="39099" marR="39099" marT="39099" marB="3909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CREATE</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Creates a new table, a view of a table, or other object in the database.</a:t>
                      </a:r>
                    </a:p>
                  </a:txBody>
                  <a:tcPr marL="39099" marR="39099" marT="39099" marB="390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61818">
                <a:tc>
                  <a:txBody>
                    <a:bodyPr/>
                    <a:lstStyle/>
                    <a:p>
                      <a:pPr algn="ctr" fontAlgn="ctr"/>
                      <a:r>
                        <a:rPr lang="en-US" sz="1800">
                          <a:effectLst/>
                          <a:latin typeface="Calibri" panose="020F0502020204030204" pitchFamily="34" charset="0"/>
                          <a:cs typeface="Calibri" panose="020F0502020204030204" pitchFamily="34" charset="0"/>
                        </a:rPr>
                        <a:t>2</a:t>
                      </a:r>
                    </a:p>
                  </a:txBody>
                  <a:tcPr marL="39099" marR="39099" marT="39099" marB="3909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ALTER</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Modifies an existing database object, such as a table.</a:t>
                      </a:r>
                    </a:p>
                  </a:txBody>
                  <a:tcPr marL="39099" marR="39099" marT="39099" marB="390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464900">
                <a:tc>
                  <a:txBody>
                    <a:bodyPr/>
                    <a:lstStyle/>
                    <a:p>
                      <a:pPr algn="ctr" fontAlgn="ctr"/>
                      <a:r>
                        <a:rPr lang="en-US" sz="1800">
                          <a:effectLst/>
                          <a:latin typeface="Calibri" panose="020F0502020204030204" pitchFamily="34" charset="0"/>
                          <a:cs typeface="Calibri" panose="020F0502020204030204" pitchFamily="34" charset="0"/>
                        </a:rPr>
                        <a:t>3</a:t>
                      </a:r>
                    </a:p>
                  </a:txBody>
                  <a:tcPr marL="39099" marR="39099" marT="39099" marB="39099"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DROP</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Deletes an entire table, a view of a table or other objects in the database</a:t>
                      </a:r>
                    </a:p>
                  </a:txBody>
                  <a:tcPr marL="39099" marR="39099" marT="39099" marB="3909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5F4D819E-3F3A-41E6-8DD5-9B4A8B5BA1C5}" type="slidenum">
              <a:rPr lang="en-US" u="sng" smtClean="0"/>
              <a:t>7</a:t>
            </a:fld>
            <a:endParaRPr lang="en-US" u="sng"/>
          </a:p>
        </p:txBody>
      </p:sp>
      <p:sp>
        <p:nvSpPr>
          <p:cNvPr id="6" name="TextBox 5"/>
          <p:cNvSpPr txBox="1"/>
          <p:nvPr/>
        </p:nvSpPr>
        <p:spPr>
          <a:xfrm>
            <a:off x="6086764" y="879687"/>
            <a:ext cx="6770254" cy="954107"/>
          </a:xfrm>
          <a:prstGeom prst="rect">
            <a:avLst/>
          </a:prstGeom>
          <a:noFill/>
        </p:spPr>
        <p:txBody>
          <a:bodyPr wrap="square" rtlCol="0">
            <a:spAutoFit/>
          </a:bodyPr>
          <a:lstStyle/>
          <a:p>
            <a:r>
              <a:rPr lang="en-US" sz="2800" u="sng" dirty="0">
                <a:solidFill>
                  <a:schemeClr val="tx2"/>
                </a:solidFill>
                <a:latin typeface="+mj-lt"/>
              </a:rPr>
              <a:t>DML - Data Manipulation Language</a:t>
            </a:r>
          </a:p>
          <a:p>
            <a:endParaRPr lang="en-US" sz="2800" u="sng" dirty="0">
              <a:solidFill>
                <a:schemeClr val="tx2"/>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3317621372"/>
              </p:ext>
            </p:extLst>
          </p:nvPr>
        </p:nvGraphicFramePr>
        <p:xfrm>
          <a:off x="6218462" y="1795638"/>
          <a:ext cx="4532665" cy="3623725"/>
        </p:xfrm>
        <a:graphic>
          <a:graphicData uri="http://schemas.openxmlformats.org/drawingml/2006/table">
            <a:tbl>
              <a:tblPr/>
              <a:tblGrid>
                <a:gridCol w="761395"/>
                <a:gridCol w="3771270"/>
              </a:tblGrid>
              <a:tr h="476507">
                <a:tc>
                  <a:txBody>
                    <a:bodyPr/>
                    <a:lstStyle/>
                    <a:p>
                      <a:pPr algn="ctr" fontAlgn="t"/>
                      <a:r>
                        <a:rPr lang="en-US" sz="1800" dirty="0" err="1">
                          <a:effectLst/>
                          <a:latin typeface="Calibri" panose="020F0502020204030204" pitchFamily="34" charset="0"/>
                          <a:cs typeface="Calibri" panose="020F0502020204030204" pitchFamily="34" charset="0"/>
                        </a:rPr>
                        <a:t>Sr.No</a:t>
                      </a:r>
                      <a:r>
                        <a:rPr lang="en-US" sz="1800" dirty="0">
                          <a:effectLst/>
                          <a:latin typeface="Calibri" panose="020F0502020204030204" pitchFamily="34" charset="0"/>
                          <a:cs typeface="Calibri" panose="020F0502020204030204" pitchFamily="34" charset="0"/>
                        </a:rPr>
                        <a:t>.</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latin typeface="Calibri" panose="020F0502020204030204" pitchFamily="34" charset="0"/>
                          <a:cs typeface="Calibri" panose="020F0502020204030204" pitchFamily="34" charset="0"/>
                        </a:rPr>
                        <a:t>Command &amp; Description</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EEEEE"/>
                    </a:solidFill>
                  </a:tcPr>
                </a:tc>
              </a:tr>
              <a:tr h="979055">
                <a:tc>
                  <a:txBody>
                    <a:bodyPr/>
                    <a:lstStyle/>
                    <a:p>
                      <a:pPr algn="ctr" fontAlgn="ctr"/>
                      <a:r>
                        <a:rPr lang="en-US" sz="1800">
                          <a:effectLst/>
                          <a:latin typeface="Calibri" panose="020F0502020204030204" pitchFamily="34" charset="0"/>
                          <a:cs typeface="Calibri" panose="020F0502020204030204" pitchFamily="34" charset="0"/>
                        </a:rPr>
                        <a:t>1</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SELECT</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Retrieves certain records from one or more tables.</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692727">
                <a:tc>
                  <a:txBody>
                    <a:bodyPr/>
                    <a:lstStyle/>
                    <a:p>
                      <a:pPr algn="ctr" fontAlgn="ctr"/>
                      <a:r>
                        <a:rPr lang="en-US" sz="1800">
                          <a:effectLst/>
                          <a:latin typeface="Calibri" panose="020F0502020204030204" pitchFamily="34" charset="0"/>
                          <a:cs typeface="Calibri" panose="020F0502020204030204" pitchFamily="34" charset="0"/>
                        </a:rPr>
                        <a:t>2</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INSERT</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Creates a record.</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701964">
                <a:tc>
                  <a:txBody>
                    <a:bodyPr/>
                    <a:lstStyle/>
                    <a:p>
                      <a:pPr algn="ctr" fontAlgn="ctr"/>
                      <a:r>
                        <a:rPr lang="en-US" sz="1800">
                          <a:effectLst/>
                          <a:latin typeface="Calibri" panose="020F0502020204030204" pitchFamily="34" charset="0"/>
                          <a:cs typeface="Calibri" panose="020F0502020204030204" pitchFamily="34" charset="0"/>
                        </a:rPr>
                        <a:t>3</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UPDATE</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Modifies records.</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773472">
                <a:tc>
                  <a:txBody>
                    <a:bodyPr/>
                    <a:lstStyle/>
                    <a:p>
                      <a:pPr algn="ctr" fontAlgn="ctr"/>
                      <a:r>
                        <a:rPr lang="en-US" sz="1800">
                          <a:effectLst/>
                          <a:latin typeface="Calibri" panose="020F0502020204030204" pitchFamily="34" charset="0"/>
                          <a:cs typeface="Calibri" panose="020F0502020204030204" pitchFamily="34" charset="0"/>
                        </a:rPr>
                        <a:t>4</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Calibri" panose="020F0502020204030204" pitchFamily="34" charset="0"/>
                          <a:cs typeface="Calibri" panose="020F0502020204030204" pitchFamily="34" charset="0"/>
                        </a:rPr>
                        <a:t>DELETE</a:t>
                      </a:r>
                      <a:endParaRPr lang="en-US" sz="1800" dirty="0">
                        <a:solidFill>
                          <a:srgbClr val="000000"/>
                        </a:solidFill>
                        <a:effectLst/>
                        <a:latin typeface="Calibri" panose="020F0502020204030204" pitchFamily="34" charset="0"/>
                        <a:cs typeface="Calibri" panose="020F0502020204030204" pitchFamily="34" charset="0"/>
                      </a:endParaRPr>
                    </a:p>
                    <a:p>
                      <a:pPr algn="just" fontAlgn="t"/>
                      <a:r>
                        <a:rPr lang="en-US" sz="1800" dirty="0">
                          <a:solidFill>
                            <a:srgbClr val="000000"/>
                          </a:solidFill>
                          <a:effectLst/>
                          <a:latin typeface="Calibri" panose="020F0502020204030204" pitchFamily="34" charset="0"/>
                          <a:cs typeface="Calibri" panose="020F0502020204030204" pitchFamily="34" charset="0"/>
                        </a:rPr>
                        <a:t>Deletes records.</a:t>
                      </a:r>
                    </a:p>
                  </a:txBody>
                  <a:tcPr marL="50800" marR="50800" marT="50800" marB="508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3204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0649"/>
            <a:ext cx="10972800" cy="1066800"/>
          </a:xfrm>
        </p:spPr>
        <p:txBody>
          <a:bodyPr>
            <a:normAutofit fontScale="90000"/>
          </a:bodyPr>
          <a:lstStyle/>
          <a:p>
            <a:r>
              <a:rPr lang="en-US" dirty="0" smtClean="0"/>
              <a:t>SOME OF THE MOST IMPORTANT SQL COMMANDS</a:t>
            </a:r>
            <a:br>
              <a:rPr lang="en-US" dirty="0" smtClean="0"/>
            </a:br>
            <a:endParaRPr lang="en-US" dirty="0"/>
          </a:p>
        </p:txBody>
      </p:sp>
      <p:sp>
        <p:nvSpPr>
          <p:cNvPr id="4" name="Slide Number Placeholder 3"/>
          <p:cNvSpPr>
            <a:spLocks noGrp="1"/>
          </p:cNvSpPr>
          <p:nvPr>
            <p:ph type="sldNum" sz="quarter" idx="12"/>
          </p:nvPr>
        </p:nvSpPr>
        <p:spPr/>
        <p:txBody>
          <a:bodyPr/>
          <a:lstStyle/>
          <a:p>
            <a:fld id="{5F4D819E-3F3A-41E6-8DD5-9B4A8B5BA1C5}" type="slidenum">
              <a:rPr lang="en-US" smtClean="0"/>
              <a:t>8</a:t>
            </a:fld>
            <a:endParaRPr lang="en-US"/>
          </a:p>
        </p:txBody>
      </p:sp>
      <p:sp>
        <p:nvSpPr>
          <p:cNvPr id="5" name="Rectangle 1"/>
          <p:cNvSpPr>
            <a:spLocks noGrp="1" noChangeArrowheads="1"/>
          </p:cNvSpPr>
          <p:nvPr>
            <p:ph idx="1"/>
          </p:nvPr>
        </p:nvSpPr>
        <p:spPr bwMode="auto">
          <a:xfrm>
            <a:off x="609599" y="1336350"/>
            <a:ext cx="6437745"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SzTx/>
              <a:buFontTx/>
              <a:buChar char="•"/>
              <a:tabLst/>
            </a:pPr>
            <a:r>
              <a:rPr lang="en-US" altLang="en-US" sz="2400" dirty="0">
                <a:solidFill>
                  <a:schemeClr val="tx2"/>
                </a:solidFill>
                <a:latin typeface="Calibri" panose="020F0502020204030204" pitchFamily="34" charset="0"/>
                <a:cs typeface="Calibri" panose="020F0502020204030204" pitchFamily="34" charset="0"/>
              </a:rPr>
              <a:t> </a:t>
            </a:r>
            <a:r>
              <a:rPr lang="en-US" altLang="en-US" sz="2400" dirty="0" smtClean="0">
                <a:solidFill>
                  <a:schemeClr val="tx2"/>
                </a:solidFill>
                <a:latin typeface="Calibri" panose="020F0502020204030204" pitchFamily="34" charset="0"/>
                <a:cs typeface="Calibri" panose="020F0502020204030204" pitchFamily="34" charset="0"/>
              </a:rPr>
              <a:t> </a:t>
            </a: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SELECT</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extracts data from a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UPDATE</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updates data in a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DELETE</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deletes data from a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INSERT INTO </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inserts new data into a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CREATE DATABASE</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creates a new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ALTER DATABASE</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modifies a database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CREATE TABLE </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creates a new table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ALTER TABLE</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modifies a table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DROP TABLE </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deletes a table</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CREATE INDEX</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creates an index (search key)</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400" b="0" i="0" u="none" strike="noStrike" cap="none" normalizeH="0" baseline="0" dirty="0" smtClean="0">
                <a:ln>
                  <a:noFill/>
                </a:ln>
                <a:solidFill>
                  <a:schemeClr val="tx2"/>
                </a:solidFill>
                <a:effectLst/>
                <a:latin typeface="Calibri" panose="020F0502020204030204" pitchFamily="34" charset="0"/>
                <a:cs typeface="Calibri" panose="020F0502020204030204" pitchFamily="34" charset="0"/>
              </a:rPr>
              <a:t>  DROP INDEX</a:t>
            </a:r>
            <a:r>
              <a:rPr kumimoji="0" lang="en-US" altLang="en-US" sz="24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 - deletes an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6080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5145"/>
            <a:ext cx="10972800" cy="1066800"/>
          </a:xfrm>
        </p:spPr>
        <p:txBody>
          <a:bodyPr>
            <a:normAutofit fontScale="90000"/>
          </a:bodyPr>
          <a:lstStyle/>
          <a:p>
            <a:r>
              <a:rPr lang="en-US" dirty="0"/>
              <a:t>SQL </a:t>
            </a:r>
            <a:r>
              <a:rPr lang="en-US" dirty="0" smtClean="0"/>
              <a:t>Constraint</a:t>
            </a:r>
            <a:r>
              <a:rPr lang="en-US" dirty="0"/>
              <a:t/>
            </a:r>
            <a:br>
              <a:rPr lang="en-US" dirty="0"/>
            </a:br>
            <a:endParaRPr lang="en-US" dirty="0"/>
          </a:p>
        </p:txBody>
      </p:sp>
      <p:sp>
        <p:nvSpPr>
          <p:cNvPr id="3" name="Content Placeholder 2"/>
          <p:cNvSpPr>
            <a:spLocks noGrp="1"/>
          </p:cNvSpPr>
          <p:nvPr>
            <p:ph idx="1"/>
          </p:nvPr>
        </p:nvSpPr>
        <p:spPr>
          <a:xfrm>
            <a:off x="481031" y="1667532"/>
            <a:ext cx="9974533" cy="4325112"/>
          </a:xfrm>
        </p:spPr>
        <p:txBody>
          <a:bodyPr>
            <a:noAutofit/>
          </a:bodyPr>
          <a:lstStyle/>
          <a:p>
            <a:pPr>
              <a:buSzPct val="105000"/>
              <a:buFont typeface="Arial" panose="020B0604020202020204" pitchFamily="34" charset="0"/>
              <a:buChar char="•"/>
            </a:pPr>
            <a:r>
              <a:rPr lang="en-US" sz="2400" u="sng" dirty="0" smtClean="0">
                <a:latin typeface="Calibri" panose="020F0502020204030204" pitchFamily="34" charset="0"/>
                <a:cs typeface="Calibri" panose="020F0502020204030204" pitchFamily="34" charset="0"/>
              </a:rPr>
              <a:t>PRIMARY </a:t>
            </a:r>
            <a:r>
              <a:rPr lang="en-US" sz="2400" u="sng" dirty="0">
                <a:latin typeface="Calibri" panose="020F0502020204030204" pitchFamily="34" charset="0"/>
                <a:cs typeface="Calibri" panose="020F0502020204030204" pitchFamily="34" charset="0"/>
              </a:rPr>
              <a:t>KEY </a:t>
            </a:r>
            <a:r>
              <a:rPr lang="en-US" sz="2400" dirty="0" smtClean="0">
                <a:latin typeface="Calibri" panose="020F0502020204030204" pitchFamily="34" charset="0"/>
                <a:cs typeface="Calibri" panose="020F0502020204030204" pitchFamily="34" charset="0"/>
              </a:rPr>
              <a:t>: The</a:t>
            </a:r>
            <a:r>
              <a:rPr lang="en-US" sz="2400" dirty="0">
                <a:latin typeface="Calibri" panose="020F0502020204030204" pitchFamily="34" charset="0"/>
                <a:cs typeface="Calibri" panose="020F0502020204030204" pitchFamily="34" charset="0"/>
              </a:rPr>
              <a:t> PRIMARY KEY </a:t>
            </a:r>
            <a:r>
              <a:rPr lang="en-US" sz="2400" dirty="0" smtClean="0">
                <a:latin typeface="Calibri" panose="020F0502020204030204" pitchFamily="34" charset="0"/>
                <a:cs typeface="Calibri" panose="020F0502020204030204" pitchFamily="34" charset="0"/>
              </a:rPr>
              <a:t>is </a:t>
            </a:r>
            <a:r>
              <a:rPr lang="en-US" sz="2400" dirty="0">
                <a:latin typeface="Calibri" panose="020F0502020204030204" pitchFamily="34" charset="0"/>
                <a:cs typeface="Calibri" panose="020F0502020204030204" pitchFamily="34" charset="0"/>
              </a:rPr>
              <a:t>uniquely identifies each record in a table.</a:t>
            </a:r>
          </a:p>
          <a:p>
            <a:pPr>
              <a:buSzPct val="105000"/>
              <a:buFont typeface="Arial" panose="020B0604020202020204" pitchFamily="34" charset="0"/>
              <a:buChar char="•"/>
            </a:pPr>
            <a:r>
              <a:rPr lang="en-US" sz="2400" dirty="0">
                <a:latin typeface="Calibri" panose="020F0502020204030204" pitchFamily="34" charset="0"/>
                <a:cs typeface="Calibri" panose="020F0502020204030204" pitchFamily="34" charset="0"/>
              </a:rPr>
              <a:t>Primary keys must contain UNIQUE values, and cannot contain NULL values.</a:t>
            </a:r>
          </a:p>
          <a:p>
            <a:pPr>
              <a:buSzPct val="105000"/>
              <a:buFont typeface="Arial" panose="020B0604020202020204" pitchFamily="34" charset="0"/>
              <a:buChar char="•"/>
            </a:pPr>
            <a:r>
              <a:rPr lang="en-US" sz="2400" dirty="0">
                <a:latin typeface="Calibri" panose="020F0502020204030204" pitchFamily="34" charset="0"/>
                <a:cs typeface="Calibri" panose="020F0502020204030204" pitchFamily="34" charset="0"/>
              </a:rPr>
              <a:t>A table can have only ONE primary key; and in the table, this primary key can consist of single or multiple columns (fields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buSzPct val="105000"/>
              <a:buFont typeface="Arial" panose="020B0604020202020204" pitchFamily="34" charset="0"/>
              <a:buChar char="•"/>
            </a:pPr>
            <a:r>
              <a:rPr lang="en-US" sz="2400" u="sng" dirty="0" smtClean="0">
                <a:latin typeface="Calibri" panose="020F0502020204030204" pitchFamily="34" charset="0"/>
                <a:cs typeface="Calibri" panose="020F0502020204030204" pitchFamily="34" charset="0"/>
              </a:rPr>
              <a:t>FOREIGN KEY</a:t>
            </a:r>
            <a:r>
              <a:rPr lang="en-US" sz="2400" dirty="0" smtClean="0">
                <a:latin typeface="Calibri" panose="020F0502020204030204" pitchFamily="34" charset="0"/>
                <a:cs typeface="Calibri" panose="020F0502020204030204" pitchFamily="34" charset="0"/>
              </a:rPr>
              <a:t>: The FOREIGN KEY is </a:t>
            </a:r>
            <a:r>
              <a:rPr lang="en-US" sz="2400" dirty="0">
                <a:latin typeface="Calibri" panose="020F0502020204030204" pitchFamily="34" charset="0"/>
                <a:cs typeface="Calibri" panose="020F0502020204030204" pitchFamily="34" charset="0"/>
              </a:rPr>
              <a:t>used to prevent actions that would destroy links between tables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buSzPct val="105000"/>
              <a:buFont typeface="Arial" panose="020B0604020202020204" pitchFamily="34" charset="0"/>
              <a:buChar char="•"/>
            </a:pPr>
            <a:r>
              <a:rPr lang="en-US" sz="2400" dirty="0">
                <a:latin typeface="Calibri" panose="020F0502020204030204" pitchFamily="34" charset="0"/>
                <a:cs typeface="Calibri" panose="020F0502020204030204" pitchFamily="34" charset="0"/>
              </a:rPr>
              <a:t>A FOREIGN KEY is a field (or collection of fields) in one table, that refers to the PRIMARY KEY in another table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buSzPct val="105000"/>
              <a:buFont typeface="Arial" panose="020B0604020202020204" pitchFamily="34" charset="0"/>
              <a:buChar char="•"/>
            </a:pPr>
            <a:r>
              <a:rPr lang="en-US" sz="2400" dirty="0">
                <a:latin typeface="Calibri" panose="020F0502020204030204" pitchFamily="34" charset="0"/>
                <a:cs typeface="Calibri" panose="020F0502020204030204" pitchFamily="34" charset="0"/>
              </a:rPr>
              <a:t>The table with the foreign key is called the child table, and the table with the primary key is called the referenced or parent table.</a:t>
            </a:r>
          </a:p>
        </p:txBody>
      </p:sp>
      <p:sp>
        <p:nvSpPr>
          <p:cNvPr id="4" name="Slide Number Placeholder 3"/>
          <p:cNvSpPr>
            <a:spLocks noGrp="1"/>
          </p:cNvSpPr>
          <p:nvPr>
            <p:ph type="sldNum" sz="quarter" idx="12"/>
          </p:nvPr>
        </p:nvSpPr>
        <p:spPr/>
        <p:txBody>
          <a:bodyPr/>
          <a:lstStyle/>
          <a:p>
            <a:fld id="{5F4D819E-3F3A-41E6-8DD5-9B4A8B5BA1C5}" type="slidenum">
              <a:rPr lang="en-US" smtClean="0"/>
              <a:t>9</a:t>
            </a:fld>
            <a:endParaRPr lang="en-US"/>
          </a:p>
        </p:txBody>
      </p:sp>
    </p:spTree>
    <p:extLst>
      <p:ext uri="{BB962C8B-B14F-4D97-AF65-F5344CB8AC3E}">
        <p14:creationId xmlns:p14="http://schemas.microsoft.com/office/powerpoint/2010/main" val="20491281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eme1" id="{B639F3C8-CDE4-4AA7-B377-FDEA7BAF241F}" vid="{0037183C-6BD4-469F-A87F-06268AD27C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3970</TotalTime>
  <Words>2344</Words>
  <Application>Microsoft Office PowerPoint</Application>
  <PresentationFormat>Widescreen</PresentationFormat>
  <Paragraphs>336</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Georgia</vt:lpstr>
      <vt:lpstr>Mangal</vt:lpstr>
      <vt:lpstr>Microsoft Himalaya</vt:lpstr>
      <vt:lpstr>Trebuchet MS</vt:lpstr>
      <vt:lpstr>Wingdings 2</vt:lpstr>
      <vt:lpstr>Theme1</vt:lpstr>
      <vt:lpstr>SQL – HR CASE DATA </vt:lpstr>
      <vt:lpstr>CONTENTS</vt:lpstr>
      <vt:lpstr>INTRODUCTION</vt:lpstr>
      <vt:lpstr>FEATURES </vt:lpstr>
      <vt:lpstr>DATA TYPES</vt:lpstr>
      <vt:lpstr>SQL can be broken into 4 parts</vt:lpstr>
      <vt:lpstr>DDL - Data Definition Language </vt:lpstr>
      <vt:lpstr>SOME OF THE MOST IMPORTANT SQL COMMANDS </vt:lpstr>
      <vt:lpstr>SQL Constraint </vt:lpstr>
      <vt:lpstr>OPERATOR IN SQL</vt:lpstr>
      <vt:lpstr>ARITHMETIC OPERATORS</vt:lpstr>
      <vt:lpstr>COMPARISON OPERATORS</vt:lpstr>
      <vt:lpstr>SQL COMPOUND OPERATORS</vt:lpstr>
      <vt:lpstr>SQL LOGICAL OPERATORS</vt:lpstr>
      <vt:lpstr>BASIC FUNCTIONS IN SQL</vt:lpstr>
      <vt:lpstr>GROUP BY, ORDER BY, HAVING STATEMENT</vt:lpstr>
      <vt:lpstr>SQL : BASIC QUERIES </vt:lpstr>
      <vt:lpstr>Q1. Write a SQL query to find those employees whose salary is higher than 9000. Return first name, last name and department number and salary. </vt:lpstr>
      <vt:lpstr>Q2. Write a SQL query to identify employees who do not have a department number. Return employee_id, first_name, last_name, email, phone_number, hire_date, job_id, salary,commission_pct, manager_id and department_id. </vt:lpstr>
      <vt:lpstr>Q3 Write a SQL query to find those employees whose first name does not contain the letter ‘T’. Sort the result-set in ascending order by department ID. Return full name (first and last name together), hire_date, salary and department_id. </vt:lpstr>
      <vt:lpstr>Q4 Write a SQL query to find those employees who earn between 9000 and 12000 (Begin and end values are included.) and get some commission. Return all fields. </vt:lpstr>
      <vt:lpstr>Q5 Write a SQL query to find those employees who do not earn any commission. Return full name (first and last name), and salary. </vt:lpstr>
      <vt:lpstr>Q6 . Write a SQL query to find those employees who work under a manager. Return full name (first and last name), salary, and manager ID. </vt:lpstr>
      <vt:lpstr>Q7 Write a SQL query to find employees whose first names contain the letters F, T, or M. Sort the result-set in descending order by salary. Return all fields</vt:lpstr>
      <vt:lpstr>Q8 Write a SQL query to find those employees who earn above 12000 or the seventh character in their phone number is 3. Sort the result-set in descending order by first name. Return full name (first name and last name), hire date, commission percentage, email, and telephone separated by '-', and salary  </vt:lpstr>
      <vt:lpstr>Q9 Write a SQL query to find those employees whose first name contains a character 's' in the third position. Return first name, last name and department id.  </vt:lpstr>
      <vt:lpstr>Q10  Write a SQL query to find those employees who worked more than two jobs in the past. Return employee id. </vt:lpstr>
      <vt:lpstr>Q11 Write a SQL query to count the number of employees, the sum of all salary, and difference between the highest salary and lowest salaries by each job id. Return job_id, count, sum, salary_difference. </vt:lpstr>
      <vt:lpstr>Q12 Write a SQL query to find each job ids where two or more employees worked for more than 300 days. Return job id. </vt:lpstr>
      <vt:lpstr>Q13 Write a SQL query to count the number of employees worked under each manager. Return manager ID and number of employees. </vt:lpstr>
      <vt:lpstr>Q14 Write a SQL query to calculate the average salary of employees who receive a commission percentage for each department. Return department id, average salary.</vt:lpstr>
      <vt:lpstr>Q15 Write a SQL query to find the departments where more than ten employees receive commissions. Return department id.  </vt:lpstr>
      <vt:lpstr>Q16 Write a SQL query to find those job titles where maximum salary falls between 10000 and 15000 (Begin and end values are included.). Return job_title, max_salary, min_salary. </vt:lpstr>
      <vt:lpstr>Q17 Write a SQL query to find details of those jobs where the minimum salary exceeds 9000. Return all the fields of jobs .</vt:lpstr>
      <vt:lpstr>Q18. Write a SQL query to find those employees who work in the same department as ‘Clara’. Exclude all those records where first name is ‘Clara’. Return first name, last name and hire date.</vt:lpstr>
      <vt:lpstr>Q19. Write a SQL query to find those employees who earn more than the average salary and work in the same department as an employee whose first name contains the letter 'J'. Return employee ID, first name and salary.</vt:lpstr>
      <vt:lpstr>Q20. Write a query to display the employee id, name ( first name and last name ) and the job id column with a modified title SALESMAN for those employees whose job title is ST_MAN and DEVELOPER for whose job title is IT_PROG.</vt:lpstr>
      <vt:lpstr>INTRODUCTION - JOINS</vt:lpstr>
      <vt:lpstr>PowerPoint Presentation</vt:lpstr>
      <vt:lpstr>DIFFERENT TYPES OF SQL JOIN’S </vt:lpstr>
      <vt:lpstr>Q1. Write a SQL query to find the first name, last name, department, city, and state province for each employee.</vt:lpstr>
      <vt:lpstr>Q2. Write a SQL query to find the first name, last name, salary, and job grade for all employees.</vt:lpstr>
      <vt:lpstr>Q3. Write a SQL query to find all those employees who work in department ID 80 or 40. Return first name, last name, department number and department name</vt:lpstr>
      <vt:lpstr>Q4. Write a SQL query to find those employees whose first name contains the letter ‘z’. Return first name, last name, department, city, and state province.</vt:lpstr>
      <vt:lpstr>Q5. Write a SQL query to find all employees who joined on 1st January 1993 and left on or before 31 August 1997. Return job title, department name, employee name, and joining date of the job.</vt:lpstr>
      <vt:lpstr>Q6. Write a SQL query to calculate the difference between the maximum salary of the job and the employee's salary. Return job title, employee name, and salary difference.</vt:lpstr>
      <vt:lpstr>Q7. Write a SQL query to find the department name and the full name (first and last name) of the manager.</vt:lpstr>
      <vt:lpstr>Q8. Write a SQL query to find the department name, full name (first and last name) of the manager and their city.</vt:lpstr>
      <vt:lpstr>Q9. Write a SQL query to find out the full name (first and last name) of the employee with an ID and the name of the country where he/she is currently employed.</vt:lpstr>
      <vt:lpstr>APPLICATIONS OF SQL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80</cp:revision>
  <dcterms:created xsi:type="dcterms:W3CDTF">2022-10-15T06:07:59Z</dcterms:created>
  <dcterms:modified xsi:type="dcterms:W3CDTF">2022-12-01T09:00:35Z</dcterms:modified>
</cp:coreProperties>
</file>