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62" r:id="rId6"/>
    <p:sldId id="268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5AAF-A8FE-4893-B030-E0CC35E430F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2556-BE74-454F-9B86-F10EEE8C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2556-BE74-454F-9B86-F10EEE8CCF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2556-BE74-454F-9B86-F10EEE8CC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2556-BE74-454F-9B86-F10EEE8CCF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2556-BE74-454F-9B86-F10EEE8CCF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05D5-8240-4952-AC21-44FE3838202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Paris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– </a:t>
            </a:r>
            <a:r>
              <a:rPr lang="en-US" dirty="0" smtClean="0"/>
              <a:t>AL </a:t>
            </a:r>
            <a:r>
              <a:rPr lang="en-US" dirty="0"/>
              <a:t>(‘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’ is golden ‘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dirty="0"/>
              <a:t>’is my cluster)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8" y="1406395"/>
            <a:ext cx="9825318" cy="50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– </a:t>
            </a:r>
            <a:r>
              <a:rPr lang="en-US" dirty="0" smtClean="0"/>
              <a:t>CL </a:t>
            </a:r>
            <a:r>
              <a:rPr lang="en-US" dirty="0"/>
              <a:t>(‘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’ is golden ‘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dirty="0"/>
              <a:t>’is my cluster)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1570251"/>
            <a:ext cx="9740994" cy="4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– </a:t>
            </a:r>
            <a:r>
              <a:rPr lang="en-US" dirty="0" smtClean="0"/>
              <a:t>Lloyd </a:t>
            </a:r>
            <a:r>
              <a:rPr lang="en-US" dirty="0"/>
              <a:t>(‘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’ is golden ‘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dirty="0"/>
              <a:t>’is my cluster)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580"/>
            <a:ext cx="102393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– </a:t>
            </a:r>
            <a:r>
              <a:rPr lang="en-US" dirty="0" smtClean="0"/>
              <a:t>K-mean++ </a:t>
            </a:r>
            <a:r>
              <a:rPr lang="en-US" dirty="0"/>
              <a:t>(‘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’ is golden ‘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dirty="0"/>
              <a:t>’is my cluster)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6" y="1553516"/>
            <a:ext cx="10714644" cy="48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5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i="1" dirty="0" err="1" smtClean="0"/>
              <a:t>scipy.cluster.hierarchy</a:t>
            </a:r>
            <a:r>
              <a:rPr lang="en-US" dirty="0"/>
              <a:t> </a:t>
            </a:r>
            <a:r>
              <a:rPr lang="en-US" dirty="0" smtClean="0"/>
              <a:t>import </a:t>
            </a:r>
            <a:r>
              <a:rPr lang="en-US" b="1" dirty="0" smtClean="0">
                <a:solidFill>
                  <a:srgbClr val="FF0000"/>
                </a:solidFill>
              </a:rPr>
              <a:t>linkage</a:t>
            </a:r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i="1" dirty="0" err="1" smtClean="0"/>
              <a:t>scipy.spatial.distance</a:t>
            </a:r>
            <a:r>
              <a:rPr lang="en-US" dirty="0" smtClean="0"/>
              <a:t> import </a:t>
            </a:r>
            <a:r>
              <a:rPr lang="en-US" b="1" dirty="0" err="1" smtClean="0">
                <a:solidFill>
                  <a:srgbClr val="FF0000"/>
                </a:solidFill>
              </a:rPr>
              <a:t>pdist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data_attr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FF0000"/>
                </a:solidFill>
              </a:rPr>
              <a:t>only attribution</a:t>
            </a:r>
            <a:r>
              <a:rPr lang="en-US" dirty="0" smtClean="0"/>
              <a:t>, eliminate the label column.</a:t>
            </a:r>
          </a:p>
          <a:p>
            <a:r>
              <a:rPr lang="en-US" dirty="0" err="1" smtClean="0"/>
              <a:t>dist_array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pdist</a:t>
            </a:r>
            <a:r>
              <a:rPr lang="en-US" dirty="0" smtClean="0"/>
              <a:t>(</a:t>
            </a:r>
            <a:r>
              <a:rPr lang="en-US" dirty="0" err="1" smtClean="0"/>
              <a:t>data_attr</a:t>
            </a:r>
            <a:r>
              <a:rPr lang="en-US" dirty="0" smtClean="0"/>
              <a:t>, ‘Euclidean’)</a:t>
            </a:r>
          </a:p>
          <a:p>
            <a:r>
              <a:rPr lang="en-US" dirty="0"/>
              <a:t>o</a:t>
            </a:r>
            <a:r>
              <a:rPr lang="en-US" dirty="0" smtClean="0"/>
              <a:t>ut = </a:t>
            </a:r>
            <a:r>
              <a:rPr lang="en-US" b="1" dirty="0" smtClean="0">
                <a:solidFill>
                  <a:srgbClr val="FF0000"/>
                </a:solidFill>
              </a:rPr>
              <a:t>linkage</a:t>
            </a:r>
            <a:r>
              <a:rPr lang="en-US" dirty="0" smtClean="0"/>
              <a:t>(</a:t>
            </a:r>
            <a:r>
              <a:rPr lang="en-US" dirty="0" err="1" smtClean="0"/>
              <a:t>dist_array</a:t>
            </a:r>
            <a:r>
              <a:rPr lang="en-US" dirty="0" smtClean="0"/>
              <a:t>, ‘</a:t>
            </a:r>
            <a:r>
              <a:rPr lang="en-US" b="1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’) </a:t>
            </a:r>
          </a:p>
          <a:p>
            <a:r>
              <a:rPr lang="en-US" dirty="0"/>
              <a:t>p</a:t>
            </a:r>
            <a:r>
              <a:rPr lang="en-US" dirty="0" smtClean="0"/>
              <a:t>rint (out)</a:t>
            </a:r>
          </a:p>
          <a:p>
            <a:r>
              <a:rPr lang="en-US" dirty="0" smtClean="0"/>
              <a:t>Keyword for different linkage algorithm: ‘single’, ‘average’, ‘complete’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outcome from lib: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826951"/>
              </p:ext>
            </p:extLst>
          </p:nvPr>
        </p:nvGraphicFramePr>
        <p:xfrm>
          <a:off x="828680" y="1728788"/>
          <a:ext cx="10525119" cy="472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268"/>
                <a:gridCol w="1155795"/>
                <a:gridCol w="2409957"/>
                <a:gridCol w="3073926"/>
                <a:gridCol w="1795173"/>
              </a:tblGrid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New cluster name</a:t>
                      </a:r>
                      <a:endParaRPr lang="en-US" sz="2000" b="0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cluster 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smtClean="0">
                          <a:effectLst/>
                        </a:rPr>
                        <a:t>Merge </a:t>
                      </a:r>
                      <a:r>
                        <a:rPr lang="en-US" sz="2000" b="1" u="none" strike="noStrike" dirty="0">
                          <a:effectLst/>
                        </a:rPr>
                        <a:t>with cluster 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the </a:t>
                      </a:r>
                      <a:r>
                        <a:rPr lang="en-US" sz="2000" b="1" u="none" strike="noStrike" dirty="0" err="1">
                          <a:effectLst/>
                        </a:rPr>
                        <a:t>dist</a:t>
                      </a:r>
                      <a:r>
                        <a:rPr lang="en-US" sz="2000" b="1" u="none" strike="noStrike" dirty="0">
                          <a:effectLst/>
                        </a:rPr>
                        <a:t> for closest clusters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 distance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150</a:t>
                      </a:r>
                      <a:endParaRPr lang="en-US" sz="2000" b="0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34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151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37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150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0.0000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152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101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142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0.0000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153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39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0.0278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0.0278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154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48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0.0278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0.0278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…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…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295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0.7923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0.7923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296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0.9379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0.9379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297</a:t>
                      </a:r>
                      <a:endParaRPr lang="en-US" sz="2000" b="0" i="1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1.2871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298</a:t>
                      </a:r>
                      <a:endParaRPr lang="en-US" sz="2000" b="0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297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1.6512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88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Linkage Algorithm outcome variants only when more pairs have </a:t>
            </a:r>
            <a:r>
              <a:rPr lang="en-US" dirty="0" smtClean="0"/>
              <a:t>the same </a:t>
            </a:r>
            <a:r>
              <a:rPr lang="en-US" dirty="0" smtClean="0"/>
              <a:t>distance. If no such case, </a:t>
            </a:r>
            <a:r>
              <a:rPr lang="en-US" dirty="0" smtClean="0">
                <a:solidFill>
                  <a:srgbClr val="FF0000"/>
                </a:solidFill>
              </a:rPr>
              <a:t>the outcome always the same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Average-linkage</a:t>
            </a:r>
            <a:r>
              <a:rPr lang="en-US" dirty="0" smtClean="0"/>
              <a:t> has the best outcome comparing to S/C-linkage</a:t>
            </a:r>
          </a:p>
          <a:p>
            <a:r>
              <a:rPr lang="en-US" dirty="0" smtClean="0"/>
              <a:t>Lloyd’s </a:t>
            </a:r>
            <a:r>
              <a:rPr lang="en-US" dirty="0"/>
              <a:t>Algorithm </a:t>
            </a:r>
            <a:r>
              <a:rPr lang="en-US" dirty="0" smtClean="0"/>
              <a:t>could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guarantee the outcome, could be good, could be bad:</a:t>
            </a:r>
          </a:p>
          <a:p>
            <a:pPr lvl="1"/>
            <a:r>
              <a:rPr lang="en-US" dirty="0" smtClean="0"/>
              <a:t>My </a:t>
            </a:r>
            <a:r>
              <a:rPr lang="en-US" dirty="0"/>
              <a:t>Lloyd accuracy:  78  out of  150  :: 52.00 %  Hamming Distance: </a:t>
            </a:r>
            <a:r>
              <a:rPr lang="en-US" b="1" dirty="0" smtClean="0">
                <a:solidFill>
                  <a:srgbClr val="FF0000"/>
                </a:solidFill>
              </a:rPr>
              <a:t>0.29</a:t>
            </a:r>
          </a:p>
          <a:p>
            <a:r>
              <a:rPr lang="en-US" dirty="0" smtClean="0"/>
              <a:t>K-means++ has a relatively </a:t>
            </a:r>
            <a:r>
              <a:rPr lang="en-US" dirty="0" smtClean="0">
                <a:solidFill>
                  <a:srgbClr val="FF0000"/>
                </a:solidFill>
              </a:rPr>
              <a:t>stable/good </a:t>
            </a:r>
            <a:r>
              <a:rPr lang="en-US" dirty="0" smtClean="0"/>
              <a:t>clustering outcome, very small </a:t>
            </a:r>
            <a:r>
              <a:rPr lang="en-US" dirty="0" smtClean="0"/>
              <a:t>fluctuation.</a:t>
            </a:r>
            <a:endParaRPr lang="en-US" dirty="0" smtClean="0"/>
          </a:p>
          <a:p>
            <a:r>
              <a:rPr lang="en-US" dirty="0" smtClean="0"/>
              <a:t>K-means++ and average-linkage has the similar good outcome, </a:t>
            </a:r>
            <a:r>
              <a:rPr lang="en-US" dirty="0" smtClean="0">
                <a:solidFill>
                  <a:srgbClr val="FF0000"/>
                </a:solidFill>
              </a:rPr>
              <a:t>but k-means++ runs faster </a:t>
            </a:r>
            <a:r>
              <a:rPr lang="en-US" dirty="0" smtClean="0"/>
              <a:t>then average-linkage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0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563"/>
            <a:ext cx="10515600" cy="4590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Pre-process data</a:t>
            </a:r>
          </a:p>
          <a:p>
            <a:pPr lvl="1"/>
            <a:r>
              <a:rPr lang="en-US" dirty="0" smtClean="0"/>
              <a:t>Change golden target label to ID: 0 ~ </a:t>
            </a:r>
            <a:r>
              <a:rPr lang="en-US" dirty="0"/>
              <a:t>k</a:t>
            </a:r>
            <a:r>
              <a:rPr lang="en-US" dirty="0" smtClean="0"/>
              <a:t>-1</a:t>
            </a:r>
            <a:endParaRPr lang="en-US" dirty="0" smtClean="0"/>
          </a:p>
          <a:p>
            <a:r>
              <a:rPr lang="en-US" dirty="0" smtClean="0"/>
              <a:t>Cluster data with different algorithms into clusters labelled 0 ~ </a:t>
            </a:r>
            <a:r>
              <a:rPr lang="en-US" dirty="0" smtClean="0"/>
              <a:t>k-1</a:t>
            </a:r>
            <a:endParaRPr lang="en-US" dirty="0" smtClean="0"/>
          </a:p>
          <a:p>
            <a:pPr lvl="1"/>
            <a:r>
              <a:rPr lang="en-US" dirty="0" smtClean="0"/>
              <a:t>Hierarchy clustering: Single-Linkage/Complete-Linkage/Average-Linkage</a:t>
            </a:r>
            <a:endParaRPr lang="en-US" dirty="0" smtClean="0"/>
          </a:p>
          <a:p>
            <a:pPr lvl="1"/>
            <a:r>
              <a:rPr lang="en-US" dirty="0" smtClean="0"/>
              <a:t>Point assignment clustering: Lloyd’s Algorithm/K-mean</a:t>
            </a:r>
            <a:r>
              <a:rPr lang="en-US" dirty="0" smtClean="0"/>
              <a:t>++</a:t>
            </a:r>
          </a:p>
          <a:p>
            <a:r>
              <a:rPr lang="en-US" dirty="0" smtClean="0"/>
              <a:t>Match the golden target labels with my clustered labels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Try all possible combinations, pick the best accuracy.</a:t>
            </a:r>
          </a:p>
          <a:p>
            <a:r>
              <a:rPr lang="en-US" dirty="0" smtClean="0"/>
              <a:t>Calculate Hamming Distance and accuracy</a:t>
            </a:r>
          </a:p>
          <a:p>
            <a:r>
              <a:rPr lang="en-US" dirty="0" smtClean="0"/>
              <a:t>Plot the clustering outcome, comparing with the golden </a:t>
            </a:r>
            <a:r>
              <a:rPr lang="en-US" dirty="0" smtClean="0"/>
              <a:t>label</a:t>
            </a:r>
          </a:p>
          <a:p>
            <a:r>
              <a:rPr lang="en-US" dirty="0" smtClean="0"/>
              <a:t>Compare my result with the outcome of the same algorithm in the library (</a:t>
            </a:r>
            <a:r>
              <a:rPr lang="en-US" i="1" dirty="0" err="1" smtClean="0"/>
              <a:t>scipy.cluster.hierarchy.linkage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used: #1 –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511"/>
            <a:ext cx="10515600" cy="4351338"/>
          </a:xfrm>
        </p:spPr>
        <p:txBody>
          <a:bodyPr/>
          <a:lstStyle/>
          <a:p>
            <a:r>
              <a:rPr lang="en-US" dirty="0" smtClean="0"/>
              <a:t>4 attributes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1. sepal length 2. sepal width 3. petal length 4. petal width</a:t>
            </a:r>
          </a:p>
          <a:p>
            <a:r>
              <a:rPr lang="en-US" dirty="0" smtClean="0"/>
              <a:t>Clustered samples into </a:t>
            </a:r>
            <a:r>
              <a:rPr lang="en-US" dirty="0"/>
              <a:t>3</a:t>
            </a:r>
            <a:r>
              <a:rPr lang="en-US" dirty="0" smtClean="0"/>
              <a:t> categories</a:t>
            </a:r>
          </a:p>
          <a:p>
            <a:pPr lvl="1"/>
            <a:r>
              <a:rPr lang="pt-BR" dirty="0" smtClean="0"/>
              <a:t>-- Iris </a:t>
            </a:r>
            <a:r>
              <a:rPr lang="pt-BR" dirty="0"/>
              <a:t>Setosa </a:t>
            </a:r>
            <a:r>
              <a:rPr lang="pt-BR" dirty="0" smtClean="0"/>
              <a:t>-- </a:t>
            </a:r>
            <a:r>
              <a:rPr lang="pt-BR" dirty="0"/>
              <a:t>Iris Versicolour </a:t>
            </a:r>
            <a:r>
              <a:rPr lang="pt-BR" dirty="0" smtClean="0"/>
              <a:t>-- </a:t>
            </a:r>
            <a:r>
              <a:rPr lang="pt-BR" dirty="0"/>
              <a:t>Iris </a:t>
            </a:r>
            <a:r>
              <a:rPr lang="pt-BR" dirty="0" smtClean="0"/>
              <a:t>Virginica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4227"/>
            <a:ext cx="8074152" cy="31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used: #2 – Seed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52002"/>
            <a:ext cx="10515600" cy="4351338"/>
          </a:xfrm>
        </p:spPr>
        <p:txBody>
          <a:bodyPr/>
          <a:lstStyle/>
          <a:p>
            <a:r>
              <a:rPr lang="en-US" dirty="0" smtClean="0"/>
              <a:t>7 attributes</a:t>
            </a:r>
          </a:p>
          <a:p>
            <a:r>
              <a:rPr lang="en-US" dirty="0" smtClean="0"/>
              <a:t>3 clusters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8323"/>
            <a:ext cx="9707880" cy="2532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26" y="1690688"/>
            <a:ext cx="6402354" cy="22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used: #3 – Knowledge Modeling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9" y="4103050"/>
            <a:ext cx="8844490" cy="2463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88108"/>
            <a:ext cx="7685594" cy="1710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56" y="3561921"/>
            <a:ext cx="4577975" cy="1325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4999" y="1690688"/>
            <a:ext cx="27657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5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4 Clusters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5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426682"/>
              </p:ext>
            </p:extLst>
          </p:nvPr>
        </p:nvGraphicFramePr>
        <p:xfrm>
          <a:off x="838200" y="1825622"/>
          <a:ext cx="10515600" cy="459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35"/>
                <a:gridCol w="1694330"/>
                <a:gridCol w="1604682"/>
                <a:gridCol w="1590764"/>
                <a:gridCol w="1455821"/>
                <a:gridCol w="1239252"/>
                <a:gridCol w="1644316"/>
              </a:tblGrid>
              <a:tr h="9925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Sets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Single-Linkage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Average-Linkage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Complete-Linkage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Lloyd’s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Kmean</a:t>
                      </a:r>
                      <a:r>
                        <a:rPr lang="en-US" sz="2400" dirty="0" smtClean="0"/>
                        <a:t>++</a:t>
                      </a:r>
                      <a:endParaRPr lang="en-US" sz="2400" dirty="0"/>
                    </a:p>
                  </a:txBody>
                  <a:tcPr/>
                </a:tc>
              </a:tr>
              <a:tr h="550561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Iris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Accuracy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68.00 %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90.67%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84.00 %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88.67 %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89.33%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Hamm </a:t>
                      </a:r>
                      <a:r>
                        <a:rPr lang="en-US" sz="2000" dirty="0" err="1" smtClean="0"/>
                        <a:t>Dist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Seed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Accuracy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36.97 %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91%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80.57 %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89.10 %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8.57%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Hamm </a:t>
                      </a:r>
                      <a:r>
                        <a:rPr lang="en-US" sz="2000" dirty="0" err="1" smtClean="0"/>
                        <a:t>Dist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rowSpan="2">
                  <a:txBody>
                    <a:bodyPr/>
                    <a:lstStyle/>
                    <a:p>
                      <a:r>
                        <a:rPr lang="en-US" sz="2000" dirty="0" err="1" smtClean="0"/>
                        <a:t>Knowledg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Accuracy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35.66 %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62.02%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60.47 %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47.29 %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49.61%</a:t>
                      </a:r>
                      <a:endParaRPr lang="en-US" sz="2000" dirty="0"/>
                    </a:p>
                  </a:txBody>
                  <a:tcPr/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Hamm </a:t>
                      </a:r>
                      <a:r>
                        <a:rPr lang="en-US" sz="2000" dirty="0" err="1" smtClean="0"/>
                        <a:t>Dist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0.34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0.33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</a:t>
            </a:r>
            <a:r>
              <a:rPr lang="en-US" dirty="0" smtClean="0"/>
              <a:t>doesn’t </a:t>
            </a:r>
            <a:r>
              <a:rPr lang="en-US" dirty="0" smtClean="0"/>
              <a:t>help for these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573137"/>
              </p:ext>
            </p:extLst>
          </p:nvPr>
        </p:nvGraphicFramePr>
        <p:xfrm>
          <a:off x="838200" y="1825622"/>
          <a:ext cx="10515600" cy="459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35"/>
                <a:gridCol w="1694330"/>
                <a:gridCol w="1604682"/>
                <a:gridCol w="1590764"/>
                <a:gridCol w="1455821"/>
                <a:gridCol w="1239252"/>
                <a:gridCol w="1644316"/>
              </a:tblGrid>
              <a:tr h="9925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Sets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Single-Linkage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Average-Linkage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Complete-Linkage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Lloyd’s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Kmean</a:t>
                      </a:r>
                      <a:r>
                        <a:rPr lang="en-US" sz="2400" dirty="0" smtClean="0"/>
                        <a:t>++</a:t>
                      </a:r>
                      <a:endParaRPr lang="en-US" sz="2400" dirty="0"/>
                    </a:p>
                  </a:txBody>
                  <a:tcPr/>
                </a:tc>
              </a:tr>
              <a:tr h="550561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Iris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 HD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Hamm </a:t>
                      </a:r>
                      <a:r>
                        <a:rPr lang="en-US" sz="2000" dirty="0" err="1" smtClean="0"/>
                        <a:t>Dist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Seed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 HD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Hamm </a:t>
                      </a:r>
                      <a:r>
                        <a:rPr lang="en-US" sz="2000" dirty="0" err="1" smtClean="0"/>
                        <a:t>Dist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0561">
                <a:tc rowSpan="2">
                  <a:txBody>
                    <a:bodyPr/>
                    <a:lstStyle/>
                    <a:p>
                      <a:r>
                        <a:rPr lang="en-US" sz="2000" dirty="0" err="1" smtClean="0"/>
                        <a:t>Knowledg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 HD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0.33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Hamm </a:t>
                      </a:r>
                      <a:r>
                        <a:rPr lang="en-US" sz="2000" dirty="0" err="1" smtClean="0"/>
                        <a:t>Dist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0.33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– data scattering (attribute, label)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513"/>
            <a:ext cx="9863137" cy="46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– SL (‘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’ is golden ‘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dirty="0" smtClean="0"/>
              <a:t>’is my cluster)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1567838"/>
            <a:ext cx="9252417" cy="51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579</Words>
  <Application>Microsoft Office PowerPoint</Application>
  <PresentationFormat>Widescreen</PresentationFormat>
  <Paragraphs>202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Clustering</vt:lpstr>
      <vt:lpstr>What I did</vt:lpstr>
      <vt:lpstr>Data Set used: #1 – Iris</vt:lpstr>
      <vt:lpstr>Data Set used: #2 – Seed</vt:lpstr>
      <vt:lpstr>Data Set used: #3 – Knowledge Modeling</vt:lpstr>
      <vt:lpstr>Report:</vt:lpstr>
      <vt:lpstr>Normalization doesn’t help for these dataset</vt:lpstr>
      <vt:lpstr>Iris – data scattering (attribute, label)</vt:lpstr>
      <vt:lpstr>IRIS – SL (‘-’ is golden ‘|’is my cluster)</vt:lpstr>
      <vt:lpstr>IRIS – AL (‘-’ is golden ‘|’is my cluster)</vt:lpstr>
      <vt:lpstr>IRIS – CL (‘-’ is golden ‘|’is my cluster)</vt:lpstr>
      <vt:lpstr>IRIS – Lloyd (‘-’ is golden ‘|’is my cluster)</vt:lpstr>
      <vt:lpstr>IRIS – K-mean++ (‘-’ is golden ‘|’is my cluster)</vt:lpstr>
      <vt:lpstr>Compare with lib</vt:lpstr>
      <vt:lpstr>The outcome from lib:</vt:lpstr>
      <vt:lpstr>Some Thought:</vt:lpstr>
      <vt:lpstr>END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Decision Tree</dc:title>
  <dc:creator>Tian, Paris</dc:creator>
  <cp:keywords>CTPClassification=CTP_NT</cp:keywords>
  <cp:lastModifiedBy>Tian, Paris</cp:lastModifiedBy>
  <cp:revision>48</cp:revision>
  <dcterms:created xsi:type="dcterms:W3CDTF">2018-02-07T01:34:55Z</dcterms:created>
  <dcterms:modified xsi:type="dcterms:W3CDTF">2018-03-02T20:12:34Z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13b75712-2e51-49cf-b7e7-a28ecb936f4f</vt:lpwstr>
  </property>
  <property fmtid="{D5CDD505-2E9C-101B-9397-08002B2CF9AE}" pid="3" name="CTP_TimeStamp">
    <vt:lpwstr>2018-03-02 20:12:30Z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