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8" r:id="rId6"/>
    <p:sldId id="269" r:id="rId7"/>
    <p:sldId id="258" r:id="rId8"/>
    <p:sldId id="259" r:id="rId9"/>
    <p:sldId id="262" r:id="rId10"/>
    <p:sldId id="263" r:id="rId11"/>
    <p:sldId id="270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590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5D5-8240-4952-AC21-44FE38382021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482-92CB-4AD6-865C-34BD3E01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2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5D5-8240-4952-AC21-44FE38382021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482-92CB-4AD6-865C-34BD3E01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8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5D5-8240-4952-AC21-44FE38382021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482-92CB-4AD6-865C-34BD3E01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5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5D5-8240-4952-AC21-44FE38382021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482-92CB-4AD6-865C-34BD3E01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5D5-8240-4952-AC21-44FE38382021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482-92CB-4AD6-865C-34BD3E01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0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5D5-8240-4952-AC21-44FE38382021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482-92CB-4AD6-865C-34BD3E01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2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5D5-8240-4952-AC21-44FE38382021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482-92CB-4AD6-865C-34BD3E01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5D5-8240-4952-AC21-44FE38382021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482-92CB-4AD6-865C-34BD3E01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7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5D5-8240-4952-AC21-44FE38382021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482-92CB-4AD6-865C-34BD3E01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8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5D5-8240-4952-AC21-44FE38382021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482-92CB-4AD6-865C-34BD3E01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8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5D5-8240-4952-AC21-44FE38382021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3482-92CB-4AD6-865C-34BD3E01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4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F05D5-8240-4952-AC21-44FE38382021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E3482-92CB-4AD6-865C-34BD3E01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8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ID3 Decision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Paris 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72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– Before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many tree node:  </a:t>
            </a:r>
            <a:r>
              <a:rPr lang="en-US" dirty="0" smtClean="0"/>
              <a:t>269</a:t>
            </a:r>
            <a:endParaRPr lang="en-US" dirty="0" smtClean="0"/>
          </a:p>
          <a:p>
            <a:r>
              <a:rPr lang="en-US" dirty="0" smtClean="0"/>
              <a:t>Use test data to predict: </a:t>
            </a:r>
          </a:p>
          <a:p>
            <a:pPr lvl="1"/>
            <a:r>
              <a:rPr lang="en-US" dirty="0" smtClean="0"/>
              <a:t>    </a:t>
            </a:r>
            <a:r>
              <a:rPr lang="en-US" dirty="0"/>
              <a:t>Correct prediction count on testing data:  242</a:t>
            </a:r>
          </a:p>
          <a:p>
            <a:pPr lvl="1"/>
            <a:r>
              <a:rPr lang="en-US" dirty="0"/>
              <a:t>    Wrong   prediction count on testing data:  45</a:t>
            </a:r>
          </a:p>
          <a:p>
            <a:pPr lvl="1"/>
            <a:r>
              <a:rPr lang="en-US" dirty="0"/>
              <a:t>    Total   prediction count on testing data:  287</a:t>
            </a:r>
          </a:p>
          <a:p>
            <a:pPr lvl="1"/>
            <a:r>
              <a:rPr lang="en-US" dirty="0"/>
              <a:t>    Correct percentage       on testing data:  </a:t>
            </a:r>
            <a:r>
              <a:rPr lang="en-US" b="1" dirty="0">
                <a:solidFill>
                  <a:srgbClr val="FF0000"/>
                </a:solidFill>
              </a:rPr>
              <a:t>84.3205574912892 </a:t>
            </a:r>
            <a:r>
              <a:rPr lang="en-US" b="1" dirty="0" smtClean="0">
                <a:solidFill>
                  <a:srgbClr val="FF0000"/>
                </a:solidFill>
              </a:rPr>
              <a:t>%</a:t>
            </a:r>
          </a:p>
          <a:p>
            <a:r>
              <a:rPr lang="en-US" dirty="0" smtClean="0"/>
              <a:t>Use training data to predict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Correct </a:t>
            </a:r>
            <a:r>
              <a:rPr lang="en-US" dirty="0"/>
              <a:t>prediction count on training data:  671</a:t>
            </a:r>
          </a:p>
          <a:p>
            <a:pPr lvl="1"/>
            <a:r>
              <a:rPr lang="en-US" dirty="0"/>
              <a:t>    Wrong   prediction count on training data:  0</a:t>
            </a:r>
          </a:p>
          <a:p>
            <a:pPr lvl="1"/>
            <a:r>
              <a:rPr lang="en-US" dirty="0"/>
              <a:t>    Total prediction count   on training data:  671</a:t>
            </a:r>
          </a:p>
          <a:p>
            <a:pPr lvl="1"/>
            <a:r>
              <a:rPr lang="en-US" dirty="0"/>
              <a:t>    Correct percentage       on training data:  100.0 %</a:t>
            </a:r>
          </a:p>
          <a:p>
            <a:r>
              <a:rPr lang="en-US" dirty="0" smtClean="0"/>
              <a:t>Correct </a:t>
            </a:r>
            <a:r>
              <a:rPr lang="en-US" dirty="0" smtClean="0"/>
              <a:t>percentage       on whole    data:  </a:t>
            </a:r>
            <a:r>
              <a:rPr lang="en-US" b="1" dirty="0" smtClean="0">
                <a:solidFill>
                  <a:srgbClr val="FF0000"/>
                </a:solidFill>
              </a:rPr>
              <a:t>96.13778705636743 %</a:t>
            </a:r>
          </a:p>
        </p:txBody>
      </p:sp>
    </p:spTree>
    <p:extLst>
      <p:ext uri="{BB962C8B-B14F-4D97-AF65-F5344CB8AC3E}">
        <p14:creationId xmlns:p14="http://schemas.microsoft.com/office/powerpoint/2010/main" val="2370320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– After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 node </a:t>
            </a:r>
            <a:r>
              <a:rPr lang="en-US" dirty="0" smtClean="0"/>
              <a:t>after </a:t>
            </a:r>
            <a:r>
              <a:rPr lang="en-US" dirty="0"/>
              <a:t>prune =  222</a:t>
            </a:r>
          </a:p>
          <a:p>
            <a:r>
              <a:rPr lang="en-US" dirty="0" smtClean="0"/>
              <a:t> </a:t>
            </a:r>
            <a:r>
              <a:rPr lang="en-US" dirty="0"/>
              <a:t>Compare before </a:t>
            </a:r>
            <a:r>
              <a:rPr lang="en-US" dirty="0" smtClean="0"/>
              <a:t>pruning</a:t>
            </a:r>
            <a:endParaRPr lang="en-US" dirty="0"/>
          </a:p>
          <a:p>
            <a:pPr lvl="1"/>
            <a:r>
              <a:rPr lang="en-US" dirty="0" smtClean="0"/>
              <a:t>    Correct </a:t>
            </a:r>
            <a:r>
              <a:rPr lang="en-US" dirty="0"/>
              <a:t>percentage       on testing  data </a:t>
            </a:r>
            <a:r>
              <a:rPr lang="en-US" dirty="0" smtClean="0"/>
              <a:t>before </a:t>
            </a:r>
            <a:r>
              <a:rPr lang="en-US" dirty="0"/>
              <a:t>prune:  </a:t>
            </a:r>
            <a:r>
              <a:rPr lang="en-US" dirty="0">
                <a:solidFill>
                  <a:srgbClr val="FF0000"/>
                </a:solidFill>
              </a:rPr>
              <a:t>84.3205574912892 %</a:t>
            </a:r>
          </a:p>
          <a:p>
            <a:pPr lvl="1"/>
            <a:r>
              <a:rPr lang="en-US" dirty="0"/>
              <a:t>    Correct percentage       on training data </a:t>
            </a:r>
            <a:r>
              <a:rPr lang="en-US" dirty="0" smtClean="0"/>
              <a:t>before </a:t>
            </a:r>
            <a:r>
              <a:rPr lang="en-US" dirty="0"/>
              <a:t>prune:  100.0 %</a:t>
            </a:r>
          </a:p>
          <a:p>
            <a:pPr lvl="1"/>
            <a:r>
              <a:rPr lang="en-US" dirty="0"/>
              <a:t>    Correct percentage       on whole    data </a:t>
            </a:r>
            <a:r>
              <a:rPr lang="en-US" dirty="0" smtClean="0"/>
              <a:t>before </a:t>
            </a:r>
            <a:r>
              <a:rPr lang="en-US" dirty="0"/>
              <a:t>prune:  </a:t>
            </a:r>
            <a:r>
              <a:rPr lang="en-US" dirty="0" smtClean="0">
                <a:solidFill>
                  <a:srgbClr val="FF0000"/>
                </a:solidFill>
              </a:rPr>
              <a:t>95.3027139874739%</a:t>
            </a:r>
          </a:p>
          <a:p>
            <a:r>
              <a:rPr lang="en-US" dirty="0" smtClean="0"/>
              <a:t>After pruning</a:t>
            </a:r>
            <a:endParaRPr lang="en-US" dirty="0"/>
          </a:p>
          <a:p>
            <a:pPr lvl="1"/>
            <a:r>
              <a:rPr lang="en-US" dirty="0"/>
              <a:t>    Correct percentage       on testing  data after prune:  </a:t>
            </a:r>
            <a:r>
              <a:rPr lang="en-US" dirty="0">
                <a:solidFill>
                  <a:srgbClr val="FF0000"/>
                </a:solidFill>
              </a:rPr>
              <a:t>87.8048780487805 %</a:t>
            </a:r>
          </a:p>
          <a:p>
            <a:pPr lvl="1"/>
            <a:r>
              <a:rPr lang="en-US" dirty="0"/>
              <a:t>    Correct percentage       on training data after prune:  90.31296572280179 %</a:t>
            </a:r>
          </a:p>
          <a:p>
            <a:pPr lvl="1"/>
            <a:r>
              <a:rPr lang="en-US" dirty="0"/>
              <a:t>    Correct percentage       on whole    data after prune:  </a:t>
            </a:r>
            <a:r>
              <a:rPr lang="en-US" dirty="0">
                <a:solidFill>
                  <a:srgbClr val="FF0000"/>
                </a:solidFill>
              </a:rPr>
              <a:t>89.56158663883089 %</a:t>
            </a:r>
          </a:p>
        </p:txBody>
      </p:sp>
    </p:spTree>
    <p:extLst>
      <p:ext uri="{BB962C8B-B14F-4D97-AF65-F5344CB8AC3E}">
        <p14:creationId xmlns:p14="http://schemas.microsoft.com/office/powerpoint/2010/main" val="466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thought – When decision tree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Balanced distributed data set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4307"/>
            <a:ext cx="5407860" cy="3175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07" y="1671403"/>
            <a:ext cx="4864593" cy="24507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160" y="4257098"/>
            <a:ext cx="4287540" cy="1963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7289" y="5851041"/>
            <a:ext cx="121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Mushroom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43953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32961" y="622868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17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thought – When decision tree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Plenty of training data could tolerate noise</a:t>
            </a:r>
          </a:p>
          <a:p>
            <a:r>
              <a:rPr lang="en-US" dirty="0" smtClean="0"/>
              <a:t>Mushroom</a:t>
            </a:r>
          </a:p>
          <a:p>
            <a:pPr lvl="1"/>
            <a:r>
              <a:rPr lang="en-US" dirty="0" smtClean="0"/>
              <a:t>Training data size:  5687</a:t>
            </a:r>
          </a:p>
          <a:p>
            <a:pPr lvl="1"/>
            <a:r>
              <a:rPr lang="en-US" dirty="0" smtClean="0"/>
              <a:t>Testing  data size:  2437</a:t>
            </a:r>
          </a:p>
          <a:p>
            <a:r>
              <a:rPr lang="en-US" dirty="0" smtClean="0"/>
              <a:t>Car</a:t>
            </a:r>
          </a:p>
          <a:p>
            <a:pPr lvl="1"/>
            <a:r>
              <a:rPr lang="en-US" dirty="0" smtClean="0"/>
              <a:t>Training data size:  1210</a:t>
            </a:r>
          </a:p>
          <a:p>
            <a:pPr lvl="1"/>
            <a:r>
              <a:rPr lang="en-US" dirty="0" smtClean="0"/>
              <a:t>Testing  data size:  518</a:t>
            </a:r>
          </a:p>
          <a:p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Training data size:  671</a:t>
            </a:r>
          </a:p>
          <a:p>
            <a:pPr lvl="1"/>
            <a:r>
              <a:rPr lang="en-US" dirty="0" smtClean="0"/>
              <a:t>Testing  data size:  287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47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thought – When decision tree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classification.</a:t>
            </a:r>
          </a:p>
          <a:p>
            <a:pPr lvl="1"/>
            <a:r>
              <a:rPr lang="en-US" dirty="0" smtClean="0"/>
              <a:t>The more classifications we have, the decision tree will be bigger and more complicated.</a:t>
            </a:r>
          </a:p>
          <a:p>
            <a:r>
              <a:rPr lang="en-US" dirty="0" smtClean="0"/>
              <a:t>Only deal with discrete input data, and discrete output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70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3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3563"/>
            <a:ext cx="10515600" cy="459094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Data analyzing.</a:t>
            </a:r>
          </a:p>
          <a:p>
            <a:r>
              <a:rPr lang="en-US" dirty="0" smtClean="0"/>
              <a:t>Shuffle data. Random select 70% for training, remained 30% for testing</a:t>
            </a:r>
          </a:p>
          <a:p>
            <a:r>
              <a:rPr lang="en-US" dirty="0" smtClean="0"/>
              <a:t>Use training data to build ID3 decision tree</a:t>
            </a:r>
          </a:p>
          <a:p>
            <a:pPr lvl="1"/>
            <a:r>
              <a:rPr lang="en-US" dirty="0" smtClean="0"/>
              <a:t>Filling data when data is missing.</a:t>
            </a:r>
          </a:p>
          <a:p>
            <a:pPr lvl="1"/>
            <a:r>
              <a:rPr lang="en-US" dirty="0" smtClean="0"/>
              <a:t>Report the number of tree nodes</a:t>
            </a:r>
          </a:p>
          <a:p>
            <a:r>
              <a:rPr lang="en-US" dirty="0" smtClean="0"/>
              <a:t>Use testing data to verify </a:t>
            </a:r>
            <a:r>
              <a:rPr lang="en-US" dirty="0" smtClean="0"/>
              <a:t>ID3 </a:t>
            </a:r>
            <a:r>
              <a:rPr lang="en-US" dirty="0" smtClean="0"/>
              <a:t>decision tree</a:t>
            </a:r>
          </a:p>
          <a:p>
            <a:r>
              <a:rPr lang="en-US" dirty="0" smtClean="0"/>
              <a:t>Report prediction result</a:t>
            </a:r>
          </a:p>
          <a:p>
            <a:pPr lvl="1"/>
            <a:r>
              <a:rPr lang="en-US" dirty="0" smtClean="0"/>
              <a:t>Correct prediction count</a:t>
            </a:r>
          </a:p>
          <a:p>
            <a:pPr lvl="1"/>
            <a:r>
              <a:rPr lang="en-US" dirty="0" smtClean="0"/>
              <a:t>Wrong prediction count</a:t>
            </a:r>
          </a:p>
          <a:p>
            <a:pPr lvl="1"/>
            <a:r>
              <a:rPr lang="en-US" dirty="0" smtClean="0"/>
              <a:t>Correct </a:t>
            </a:r>
            <a:r>
              <a:rPr lang="en-US" dirty="0" smtClean="0"/>
              <a:t>percentage</a:t>
            </a:r>
          </a:p>
          <a:p>
            <a:r>
              <a:rPr lang="en-US" dirty="0" smtClean="0"/>
              <a:t>Prune tree</a:t>
            </a:r>
          </a:p>
          <a:p>
            <a:r>
              <a:rPr lang="en-US" dirty="0" smtClean="0"/>
              <a:t>Re-do prediction, </a:t>
            </a:r>
          </a:p>
          <a:p>
            <a:pPr lvl="1"/>
            <a:r>
              <a:rPr lang="en-US" dirty="0" smtClean="0"/>
              <a:t>Compare number of tree node before/after pruning</a:t>
            </a:r>
          </a:p>
          <a:p>
            <a:pPr lvl="1"/>
            <a:r>
              <a:rPr lang="en-US" dirty="0" smtClean="0"/>
              <a:t>Compare correct percentage before/after pruning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4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I used: #1 – Car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511"/>
            <a:ext cx="10515600" cy="4351338"/>
          </a:xfrm>
        </p:spPr>
        <p:txBody>
          <a:bodyPr/>
          <a:lstStyle/>
          <a:p>
            <a:r>
              <a:rPr lang="en-US" dirty="0" smtClean="0"/>
              <a:t>Predict a car is classified into 4 category</a:t>
            </a:r>
          </a:p>
          <a:p>
            <a:pPr lvl="1"/>
            <a:r>
              <a:rPr lang="en-US" dirty="0" smtClean="0"/>
              <a:t> ‘un-acceptable, acceptable, good, very-good’</a:t>
            </a:r>
          </a:p>
          <a:p>
            <a:r>
              <a:rPr lang="en-US" dirty="0" smtClean="0"/>
              <a:t>6-attributes:</a:t>
            </a:r>
          </a:p>
          <a:p>
            <a:pPr lvl="1"/>
            <a:r>
              <a:rPr lang="en-US" dirty="0" smtClean="0"/>
              <a:t> ‘buying, </a:t>
            </a:r>
            <a:r>
              <a:rPr lang="en-US" dirty="0" err="1" smtClean="0"/>
              <a:t>maint</a:t>
            </a:r>
            <a:r>
              <a:rPr lang="en-US" dirty="0" smtClean="0"/>
              <a:t>, doors, persons, </a:t>
            </a:r>
            <a:r>
              <a:rPr lang="en-US" dirty="0" err="1" smtClean="0"/>
              <a:t>lug_boot</a:t>
            </a:r>
            <a:r>
              <a:rPr lang="en-US" dirty="0" smtClean="0"/>
              <a:t>, safety’</a:t>
            </a:r>
          </a:p>
          <a:p>
            <a:r>
              <a:rPr lang="en-US" dirty="0" smtClean="0"/>
              <a:t>No missing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30820"/>
            <a:ext cx="85153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5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– Before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many tree node:  312</a:t>
            </a:r>
          </a:p>
          <a:p>
            <a:r>
              <a:rPr lang="en-US" dirty="0"/>
              <a:t> </a:t>
            </a:r>
            <a:r>
              <a:rPr lang="en-US" dirty="0" smtClean="0"/>
              <a:t>Use </a:t>
            </a:r>
            <a:r>
              <a:rPr lang="en-US" dirty="0"/>
              <a:t>test data to predict: </a:t>
            </a:r>
          </a:p>
          <a:p>
            <a:pPr lvl="1"/>
            <a:r>
              <a:rPr lang="en-US" dirty="0"/>
              <a:t>    </a:t>
            </a:r>
            <a:r>
              <a:rPr lang="en-US" dirty="0" smtClean="0"/>
              <a:t>Correct </a:t>
            </a:r>
            <a:r>
              <a:rPr lang="en-US" dirty="0"/>
              <a:t>prediction count on testing data:  457</a:t>
            </a:r>
          </a:p>
          <a:p>
            <a:pPr lvl="1"/>
            <a:r>
              <a:rPr lang="en-US" dirty="0"/>
              <a:t>    Wrong   prediction count on testing data:  61</a:t>
            </a:r>
          </a:p>
          <a:p>
            <a:pPr lvl="1"/>
            <a:r>
              <a:rPr lang="en-US" dirty="0"/>
              <a:t>    Total   prediction count on testing data:  518</a:t>
            </a:r>
          </a:p>
          <a:p>
            <a:pPr lvl="1"/>
            <a:r>
              <a:rPr lang="en-US" dirty="0"/>
              <a:t>    Correct percentage       on testing data:  </a:t>
            </a:r>
            <a:r>
              <a:rPr lang="en-US" dirty="0">
                <a:solidFill>
                  <a:srgbClr val="FF0000"/>
                </a:solidFill>
              </a:rPr>
              <a:t>88.22393822393822 %</a:t>
            </a:r>
          </a:p>
          <a:p>
            <a:r>
              <a:rPr lang="en-US" dirty="0" smtClean="0"/>
              <a:t>Use </a:t>
            </a:r>
            <a:r>
              <a:rPr lang="en-US" dirty="0"/>
              <a:t>training data to predict: </a:t>
            </a:r>
          </a:p>
          <a:p>
            <a:pPr lvl="1"/>
            <a:r>
              <a:rPr lang="en-US" dirty="0"/>
              <a:t>    Correct prediction count on training data:  1210</a:t>
            </a:r>
          </a:p>
          <a:p>
            <a:pPr lvl="1"/>
            <a:r>
              <a:rPr lang="en-US" dirty="0"/>
              <a:t>    Wrong   prediction count on training data:  0</a:t>
            </a:r>
          </a:p>
          <a:p>
            <a:pPr lvl="1"/>
            <a:r>
              <a:rPr lang="en-US" dirty="0"/>
              <a:t>    Total prediction count   on training data:  1210</a:t>
            </a:r>
          </a:p>
          <a:p>
            <a:pPr lvl="1"/>
            <a:r>
              <a:rPr lang="en-US" dirty="0"/>
              <a:t>    Correct percentage       on training data:  </a:t>
            </a:r>
            <a:r>
              <a:rPr lang="en-US" dirty="0">
                <a:solidFill>
                  <a:srgbClr val="FF0000"/>
                </a:solidFill>
              </a:rPr>
              <a:t>100.0 %</a:t>
            </a:r>
          </a:p>
          <a:p>
            <a:r>
              <a:rPr lang="en-US" dirty="0" smtClean="0"/>
              <a:t>Correct </a:t>
            </a:r>
            <a:r>
              <a:rPr lang="en-US" dirty="0"/>
              <a:t>percentage       on whole    data:  </a:t>
            </a:r>
            <a:r>
              <a:rPr lang="en-US" dirty="0">
                <a:solidFill>
                  <a:srgbClr val="FF0000"/>
                </a:solidFill>
              </a:rPr>
              <a:t>96.4699074074074 %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78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– After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of tree node </a:t>
            </a:r>
            <a:r>
              <a:rPr lang="en-US" dirty="0"/>
              <a:t>after prune =  </a:t>
            </a:r>
            <a:r>
              <a:rPr lang="en-US" dirty="0" smtClean="0"/>
              <a:t>261</a:t>
            </a:r>
          </a:p>
          <a:p>
            <a:r>
              <a:rPr lang="en-US" dirty="0" smtClean="0"/>
              <a:t>Compare </a:t>
            </a:r>
            <a:r>
              <a:rPr lang="en-US" dirty="0"/>
              <a:t>before </a:t>
            </a:r>
            <a:r>
              <a:rPr lang="en-US" dirty="0" smtClean="0"/>
              <a:t>prune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Correct </a:t>
            </a:r>
            <a:r>
              <a:rPr lang="en-US" dirty="0"/>
              <a:t>percentage       on testing  data </a:t>
            </a:r>
            <a:r>
              <a:rPr lang="en-US" dirty="0" err="1"/>
              <a:t>befor</a:t>
            </a:r>
            <a:r>
              <a:rPr lang="en-US" dirty="0"/>
              <a:t> prune:  </a:t>
            </a:r>
            <a:r>
              <a:rPr lang="en-US" dirty="0">
                <a:solidFill>
                  <a:srgbClr val="FF0000"/>
                </a:solidFill>
              </a:rPr>
              <a:t>88.22393822393822 %</a:t>
            </a:r>
          </a:p>
          <a:p>
            <a:pPr lvl="1"/>
            <a:r>
              <a:rPr lang="en-US" dirty="0"/>
              <a:t>    Correct percentage       on training data </a:t>
            </a:r>
            <a:r>
              <a:rPr lang="en-US" dirty="0" err="1"/>
              <a:t>befor</a:t>
            </a:r>
            <a:r>
              <a:rPr lang="en-US" dirty="0"/>
              <a:t> prune:  100.0 %</a:t>
            </a:r>
          </a:p>
          <a:p>
            <a:pPr lvl="1"/>
            <a:r>
              <a:rPr lang="en-US" dirty="0"/>
              <a:t>    Correct percentage       on whole    data </a:t>
            </a:r>
            <a:r>
              <a:rPr lang="en-US" dirty="0" err="1"/>
              <a:t>befor</a:t>
            </a:r>
            <a:r>
              <a:rPr lang="en-US" dirty="0"/>
              <a:t> prune:  </a:t>
            </a:r>
            <a:r>
              <a:rPr lang="en-US" dirty="0">
                <a:solidFill>
                  <a:srgbClr val="FF0000"/>
                </a:solidFill>
              </a:rPr>
              <a:t>96.4699074074074 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</a:p>
          <a:p>
            <a:r>
              <a:rPr lang="en-US" dirty="0" smtClean="0"/>
              <a:t>After prune</a:t>
            </a:r>
            <a:endParaRPr lang="en-US" dirty="0"/>
          </a:p>
          <a:p>
            <a:pPr lvl="1"/>
            <a:r>
              <a:rPr lang="en-US" dirty="0"/>
              <a:t>    </a:t>
            </a:r>
            <a:r>
              <a:rPr lang="en-US" dirty="0" smtClean="0"/>
              <a:t>Correct </a:t>
            </a:r>
            <a:r>
              <a:rPr lang="en-US" dirty="0"/>
              <a:t>percentage       on testing  data after prune:  </a:t>
            </a:r>
            <a:r>
              <a:rPr lang="en-US" dirty="0">
                <a:solidFill>
                  <a:srgbClr val="FF0000"/>
                </a:solidFill>
              </a:rPr>
              <a:t>93.24324324324324 %</a:t>
            </a:r>
          </a:p>
          <a:p>
            <a:pPr lvl="1"/>
            <a:r>
              <a:rPr lang="en-US" dirty="0"/>
              <a:t>    Correct percentage       on training data after prune:  94.3801652892562 %</a:t>
            </a:r>
          </a:p>
          <a:p>
            <a:pPr lvl="1"/>
            <a:r>
              <a:rPr lang="en-US" dirty="0"/>
              <a:t>    Correct percentage       on whole    data after prune:  </a:t>
            </a:r>
            <a:r>
              <a:rPr lang="en-US" dirty="0">
                <a:solidFill>
                  <a:srgbClr val="FF0000"/>
                </a:solidFill>
              </a:rPr>
              <a:t>94.03935185185185 %</a:t>
            </a:r>
          </a:p>
        </p:txBody>
      </p:sp>
    </p:spTree>
    <p:extLst>
      <p:ext uri="{BB962C8B-B14F-4D97-AF65-F5344CB8AC3E}">
        <p14:creationId xmlns:p14="http://schemas.microsoft.com/office/powerpoint/2010/main" val="8253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4152" y="3293987"/>
            <a:ext cx="7979791" cy="35002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15" y="6655"/>
            <a:ext cx="9113024" cy="338331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129885" y="2041328"/>
            <a:ext cx="3569702" cy="12526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45624" y="5674659"/>
            <a:ext cx="1730188" cy="884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93580" y="3293987"/>
            <a:ext cx="2163337" cy="2538101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I used: #2 – Mushroom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52002"/>
            <a:ext cx="10515600" cy="4351338"/>
          </a:xfrm>
        </p:spPr>
        <p:txBody>
          <a:bodyPr/>
          <a:lstStyle/>
          <a:p>
            <a:r>
              <a:rPr lang="en-US" dirty="0" smtClean="0"/>
              <a:t>Missing Data</a:t>
            </a:r>
          </a:p>
          <a:p>
            <a:pPr lvl="1"/>
            <a:r>
              <a:rPr lang="en-US" dirty="0" smtClean="0"/>
              <a:t>Most common among training examples at node n.</a:t>
            </a:r>
          </a:p>
          <a:p>
            <a:r>
              <a:rPr lang="en-US" dirty="0" smtClean="0"/>
              <a:t>Predict edible/poisonous according to 22 attributes.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13060"/>
            <a:ext cx="85820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0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Report: (No need to prune)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How many tree node:  </a:t>
            </a:r>
            <a:r>
              <a:rPr lang="en-US" dirty="0" smtClean="0"/>
              <a:t>29</a:t>
            </a:r>
            <a:endParaRPr lang="en-US" dirty="0" smtClean="0"/>
          </a:p>
          <a:p>
            <a:r>
              <a:rPr lang="en-US" dirty="0" smtClean="0"/>
              <a:t>Use test data to predict: </a:t>
            </a:r>
          </a:p>
          <a:p>
            <a:r>
              <a:rPr lang="en-US" dirty="0" smtClean="0"/>
              <a:t>Filling missing data...</a:t>
            </a:r>
          </a:p>
          <a:p>
            <a:pPr lvl="1"/>
            <a:r>
              <a:rPr lang="en-US" dirty="0" smtClean="0"/>
              <a:t>    Correct prediction count on testing data:  2437</a:t>
            </a:r>
          </a:p>
          <a:p>
            <a:pPr lvl="1"/>
            <a:r>
              <a:rPr lang="en-US" dirty="0" smtClean="0"/>
              <a:t>    Wrong   prediction count on testing data:  0</a:t>
            </a:r>
          </a:p>
          <a:p>
            <a:pPr lvl="1"/>
            <a:r>
              <a:rPr lang="en-US" dirty="0" smtClean="0"/>
              <a:t>    Total   prediction count on testing data:  2437</a:t>
            </a:r>
          </a:p>
          <a:p>
            <a:pPr lvl="1"/>
            <a:r>
              <a:rPr lang="en-US" dirty="0" smtClean="0"/>
              <a:t>    Correct percentage       on testing data:  </a:t>
            </a:r>
            <a:r>
              <a:rPr lang="en-US" b="1" dirty="0" smtClean="0">
                <a:solidFill>
                  <a:srgbClr val="FF0000"/>
                </a:solidFill>
              </a:rPr>
              <a:t>100.0 %</a:t>
            </a:r>
          </a:p>
          <a:p>
            <a:r>
              <a:rPr lang="en-US" dirty="0" smtClean="0"/>
              <a:t>Use training data to predict: </a:t>
            </a:r>
          </a:p>
          <a:p>
            <a:pPr lvl="1"/>
            <a:r>
              <a:rPr lang="en-US" dirty="0" smtClean="0"/>
              <a:t>    Correct prediction count on training data:  5687</a:t>
            </a:r>
          </a:p>
          <a:p>
            <a:pPr lvl="1"/>
            <a:r>
              <a:rPr lang="en-US" dirty="0" smtClean="0"/>
              <a:t>    Wrong   prediction count on training data:  0</a:t>
            </a:r>
          </a:p>
          <a:p>
            <a:pPr lvl="1"/>
            <a:r>
              <a:rPr lang="en-US" dirty="0" smtClean="0"/>
              <a:t>    Total prediction count   on training data:  5687</a:t>
            </a:r>
          </a:p>
          <a:p>
            <a:pPr lvl="1"/>
            <a:r>
              <a:rPr lang="en-US" dirty="0" smtClean="0"/>
              <a:t>    Correct percentage       on training data:  </a:t>
            </a:r>
            <a:r>
              <a:rPr lang="en-US" b="1" dirty="0" smtClean="0">
                <a:solidFill>
                  <a:srgbClr val="FF0000"/>
                </a:solidFill>
              </a:rPr>
              <a:t>100.0 %</a:t>
            </a:r>
          </a:p>
          <a:p>
            <a:r>
              <a:rPr lang="en-US" dirty="0" smtClean="0"/>
              <a:t>Correct percentage       on whole    data:  </a:t>
            </a:r>
            <a:r>
              <a:rPr lang="en-US" b="1" dirty="0" smtClean="0">
                <a:solidFill>
                  <a:srgbClr val="FF0000"/>
                </a:solidFill>
              </a:rPr>
              <a:t>100.0 %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07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I used: #3 – Tic-Tac-Toe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662" y="1848644"/>
            <a:ext cx="84010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4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748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ID3 Decision Tree</vt:lpstr>
      <vt:lpstr>What I did</vt:lpstr>
      <vt:lpstr>Data Set I used: #1 – Car evaluation</vt:lpstr>
      <vt:lpstr>Report – Before pruning</vt:lpstr>
      <vt:lpstr>Report – After pruning</vt:lpstr>
      <vt:lpstr>PowerPoint Presentation</vt:lpstr>
      <vt:lpstr>Data Set I used: #2 – Mushroom</vt:lpstr>
      <vt:lpstr>Report: (No need to prune)</vt:lpstr>
      <vt:lpstr>Data Set I used: #3 – Tic-Tac-Toe</vt:lpstr>
      <vt:lpstr>Report – Before Pruning</vt:lpstr>
      <vt:lpstr>Report – After Pruning</vt:lpstr>
      <vt:lpstr>Some thought – When decision tree works?</vt:lpstr>
      <vt:lpstr>Some thought – When decision tree works?</vt:lpstr>
      <vt:lpstr>Some thought – When decision tree works?</vt:lpstr>
      <vt:lpstr>END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ID3 Decision Tree</dc:title>
  <dc:creator>Tian, Paris</dc:creator>
  <cp:keywords>CTPClassification=CTP_NT</cp:keywords>
  <cp:lastModifiedBy>Tian, Paris</cp:lastModifiedBy>
  <cp:revision>16</cp:revision>
  <dcterms:created xsi:type="dcterms:W3CDTF">2018-02-07T01:34:55Z</dcterms:created>
  <dcterms:modified xsi:type="dcterms:W3CDTF">2018-02-09T18:17:54Z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13b75712-2e51-49cf-b7e7-a28ecb936f4f</vt:lpwstr>
  </property>
  <property fmtid="{D5CDD505-2E9C-101B-9397-08002B2CF9AE}" pid="3" name="CTP_TimeStamp">
    <vt:lpwstr>2018-02-09 18:17:50Z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