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62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18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0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1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8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0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0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7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7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9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9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61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8464FC-BA67-4F51-9FF7-DBE25BC1B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E03DB2-550B-4724-AED9-6CDD8791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6465A54-5573-484E-B100-DD573A200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3FE72B0-EFA3-4014-8CDC-1C287601B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F760997-975D-4B2C-8156-B7D50D003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B6F8662-B246-4822-9C58-17B716C15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34A646E-FE31-4A4B-8671-F7388A435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C733733-B757-4917-8037-20B16E42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A78D03B-F6D8-4A21-A4B8-5B61F420C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E4D19C5-78BE-416D-93DE-D9D3C66AF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885153-0E8D-4E9D-84C9-72B30A898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E6907E2-1D55-4C28-BFEB-D3DED31F9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A6CF01-1EE4-4AED-917E-A399E29E8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3D3E530-D97C-46B7-807C-65B63CD05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07659DC-F17B-46DE-AC6E-E17E8365A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EAA8CC2-E19B-4B07-BA97-B5C7B978D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29C9D14-88FE-4F59-9041-7FC5FD646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E061BF0-EF9F-44AF-A8CD-67A63ADAE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7D26BEE-06B3-412E-B8E6-6DD4A15EB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2D99D3C-C411-4362-A855-0407BAB58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1D83338-69DA-4BD2-9B7B-CF1BC2B69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2ADBF0E-FFEA-499B-A3EE-61D967143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B1F6D47-BE03-40C8-93D7-3727C3452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BB3A57-69CE-4A24-9F7D-4C04DDA62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86F159E-685A-4FE9-8883-D9C23B14E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FDB9DB7-21A5-4A0C-9F59-79571BAF6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893421-FD38-4970-90EF-FBF4E7F7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5253162-5698-4B03-BAB7-2034949EE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DA1941-59E5-4945-8CF8-FE50F0197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399BEA3-F0ED-4CE7-BE3D-FD9BF77727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1AE72F-67C2-48F4-BF50-DD80CF4AA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804CC83-E412-4E00-9849-9C2A12D584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32FE619E-19C4-42B9-AB51-CA7CBE37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995623"/>
          </a:xfrm>
          <a:prstGeom prst="flowChartDocumen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op view of a background splashed with colors">
            <a:extLst>
              <a:ext uri="{FF2B5EF4-FFF2-40B4-BE49-F238E27FC236}">
                <a16:creationId xmlns:a16="http://schemas.microsoft.com/office/drawing/2014/main" id="{B877001C-9F2F-5CBB-D7B0-01B2A98AEA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0899" r="1" b="22555"/>
          <a:stretch/>
        </p:blipFill>
        <p:spPr>
          <a:xfrm>
            <a:off x="20" y="10"/>
            <a:ext cx="12185128" cy="3944686"/>
          </a:xfrm>
          <a:custGeom>
            <a:avLst/>
            <a:gdLst/>
            <a:ahLst/>
            <a:cxnLst/>
            <a:rect l="l" t="t" r="r" b="b"/>
            <a:pathLst>
              <a:path w="12185148" h="3944696">
                <a:moveTo>
                  <a:pt x="0" y="0"/>
                </a:moveTo>
                <a:lnTo>
                  <a:pt x="12185148" y="0"/>
                </a:lnTo>
                <a:lnTo>
                  <a:pt x="12185148" y="3204268"/>
                </a:lnTo>
                <a:cubicBezTo>
                  <a:pt x="6279648" y="3204268"/>
                  <a:pt x="6095102" y="4350040"/>
                  <a:pt x="547161" y="3790988"/>
                </a:cubicBezTo>
                <a:lnTo>
                  <a:pt x="0" y="373220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109E6F-BFA1-E789-3B7A-D509600D0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668980"/>
            <a:ext cx="10809844" cy="1874384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A measure of Audience Popularity</a:t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sz="3600" dirty="0">
                <a:solidFill>
                  <a:srgbClr val="FFFFFF"/>
                </a:solidFill>
              </a:rPr>
              <a:t>Insight by Category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628E0-9029-0C54-0D0B-BE12FD5E7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7" y="4536953"/>
            <a:ext cx="7379062" cy="1633637"/>
          </a:xfrm>
        </p:spPr>
        <p:txBody>
          <a:bodyPr anchor="t">
            <a:normAutofit/>
          </a:bodyPr>
          <a:lstStyle/>
          <a:p>
            <a:r>
              <a:rPr lang="en-GB" dirty="0">
                <a:latin typeface="Georgia" panose="02040502050405020303" pitchFamily="18" charset="0"/>
              </a:rPr>
              <a:t>Profit, Audience scores, and yearly Productions</a:t>
            </a:r>
          </a:p>
          <a:p>
            <a:endParaRPr lang="en-GB" dirty="0"/>
          </a:p>
          <a:p>
            <a:r>
              <a:rPr lang="en-GB" sz="2000" dirty="0">
                <a:latin typeface="Georgia" panose="02040502050405020303" pitchFamily="18" charset="0"/>
              </a:rPr>
              <a:t>See the Report in Power BI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0A64D-8270-9A67-CD1E-9E74C67312BF}"/>
              </a:ext>
            </a:extLst>
          </p:cNvPr>
          <p:cNvSpPr txBox="1"/>
          <p:nvPr/>
        </p:nvSpPr>
        <p:spPr>
          <a:xfrm>
            <a:off x="8490857" y="6046237"/>
            <a:ext cx="320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gency FB" panose="020B0503020202020204" pitchFamily="34" charset="0"/>
              </a:rPr>
              <a:t>Parisa Azimivahdat</a:t>
            </a:r>
          </a:p>
          <a:p>
            <a:r>
              <a:rPr lang="en-GB" dirty="0">
                <a:latin typeface="Agency FB" panose="020B0503020202020204" pitchFamily="34" charset="0"/>
              </a:rPr>
              <a:t>DATA SKILLS at JUSTIT Boot Camp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9B3059-29BB-8246-40DE-0C99CC3B4532}"/>
              </a:ext>
            </a:extLst>
          </p:cNvPr>
          <p:cNvSpPr txBox="1"/>
          <p:nvPr/>
        </p:nvSpPr>
        <p:spPr>
          <a:xfrm>
            <a:off x="623705" y="126100"/>
            <a:ext cx="301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10/03/2023</a:t>
            </a:r>
          </a:p>
        </p:txBody>
      </p:sp>
    </p:spTree>
    <p:extLst>
      <p:ext uri="{BB962C8B-B14F-4D97-AF65-F5344CB8AC3E}">
        <p14:creationId xmlns:p14="http://schemas.microsoft.com/office/powerpoint/2010/main" val="399290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5D23-E454-692D-7E0A-58CF9D8A7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850922"/>
          </a:xfrm>
        </p:spPr>
        <p:txBody>
          <a:bodyPr/>
          <a:lstStyle/>
          <a:p>
            <a:r>
              <a:rPr lang="en-GB" dirty="0">
                <a:latin typeface="Georgia" panose="02040502050405020303" pitchFamily="18" charset="0"/>
              </a:rPr>
              <a:t>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3B35B-034D-82D1-9300-9109CA3D2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660849"/>
            <a:ext cx="10325000" cy="47026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b="1" dirty="0">
                <a:latin typeface="Georgia" panose="02040502050405020303" pitchFamily="18" charset="0"/>
              </a:rPr>
              <a:t>Quantitative Data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>
                <a:latin typeface="Georgia" panose="02040502050405020303" pitchFamily="18" charset="0"/>
              </a:rPr>
              <a:t>New Columns multiplying ‘Profit’ and ‘Worldwide.Gross’ by 1m-multiplier, formatted as currency in $, thousands separator by comma and no decimals to display data clarity and origin.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>
                <a:latin typeface="Georgia" panose="02040502050405020303" pitchFamily="18" charset="0"/>
              </a:rPr>
              <a:t>‘Audience Score’ and ‘Rotten Tomatoes’ with 2d. and % sign for each data value for better visibility in the final visualisation.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>
                <a:latin typeface="Georgia" panose="02040502050405020303" pitchFamily="18" charset="0"/>
              </a:rPr>
              <a:t> ‘Profitablity’ rounded to 2d.</a:t>
            </a:r>
          </a:p>
          <a:p>
            <a:pPr marL="228600" lvl="1" indent="0">
              <a:buNone/>
            </a:pPr>
            <a:endParaRPr lang="en-GB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b="1" dirty="0">
                <a:latin typeface="Georgia" panose="02040502050405020303" pitchFamily="18" charset="0"/>
              </a:rPr>
              <a:t>Qualitative Data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>
                <a:latin typeface="Georgia" panose="02040502050405020303" pitchFamily="18" charset="0"/>
              </a:rPr>
              <a:t>ID-Column added.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>
                <a:latin typeface="Georgia" panose="02040502050405020303" pitchFamily="18" charset="0"/>
              </a:rPr>
              <a:t>Renamed headings to avoid ambiguity</a:t>
            </a:r>
          </a:p>
          <a:p>
            <a:pPr marL="228600" lvl="1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786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E90D-3B6C-905A-444D-699F6C82A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853" y="0"/>
            <a:ext cx="11178073" cy="3200399"/>
          </a:xfrm>
        </p:spPr>
        <p:txBody>
          <a:bodyPr>
            <a:normAutofit fontScale="90000"/>
          </a:bodyPr>
          <a:lstStyle/>
          <a:p>
            <a:pPr marL="457200" indent="-457200" algn="ctr">
              <a:buFont typeface="Wingdings" panose="05000000000000000000" pitchFamily="2" charset="2"/>
              <a:buChar char="ü"/>
            </a:pPr>
            <a:br>
              <a:rPr lang="en-GB" sz="2800" dirty="0">
                <a:latin typeface="Georgia" panose="02040502050405020303" pitchFamily="18" charset="0"/>
              </a:rPr>
            </a:br>
            <a:br>
              <a:rPr lang="en-GB" sz="2800" dirty="0">
                <a:latin typeface="Georgia" panose="02040502050405020303" pitchFamily="18" charset="0"/>
              </a:rPr>
            </a:br>
            <a:br>
              <a:rPr lang="en-GB" sz="2800" dirty="0">
                <a:latin typeface="Georgia" panose="02040502050405020303" pitchFamily="18" charset="0"/>
              </a:rPr>
            </a:br>
            <a:br>
              <a:rPr lang="en-GB" sz="2800" dirty="0">
                <a:latin typeface="Georgia" panose="02040502050405020303" pitchFamily="18" charset="0"/>
              </a:rPr>
            </a:br>
            <a:r>
              <a:rPr lang="en-GB" sz="4000" dirty="0">
                <a:latin typeface="Georgia" panose="02040502050405020303" pitchFamily="18" charset="0"/>
              </a:rPr>
              <a:t>Each Film scored by Audience</a:t>
            </a:r>
            <a:br>
              <a:rPr lang="en-GB" sz="4000" dirty="0">
                <a:latin typeface="Georgia" panose="02040502050405020303" pitchFamily="18" charset="0"/>
              </a:rPr>
            </a:br>
            <a:r>
              <a:rPr lang="en-GB" sz="2700" dirty="0">
                <a:latin typeface="Georgia" panose="02040502050405020303" pitchFamily="18" charset="0"/>
              </a:rPr>
              <a:t>The Audience score is visible as % of the total in a ‘Stacked Column Chart’</a:t>
            </a:r>
            <a:br>
              <a:rPr lang="en-GB" sz="2700" dirty="0">
                <a:latin typeface="Georgia" panose="02040502050405020303" pitchFamily="18" charset="0"/>
              </a:rPr>
            </a:br>
            <a:r>
              <a:rPr lang="en-GB" sz="1600" dirty="0">
                <a:latin typeface="Georgia" panose="02040502050405020303" pitchFamily="18" charset="0"/>
              </a:rPr>
              <a:t>Pros:</a:t>
            </a:r>
            <a:br>
              <a:rPr lang="en-GB" sz="1600" dirty="0">
                <a:latin typeface="Georgia" panose="02040502050405020303" pitchFamily="18" charset="0"/>
              </a:rPr>
            </a:br>
            <a:r>
              <a:rPr lang="en-GB" sz="1600" dirty="0">
                <a:latin typeface="Georgia" panose="02040502050405020303" pitchFamily="18" charset="0"/>
              </a:rPr>
              <a:t>Film titles selected for more information on:</a:t>
            </a:r>
            <a:br>
              <a:rPr lang="en-GB" sz="1600" dirty="0">
                <a:latin typeface="Georgia" panose="02040502050405020303" pitchFamily="18" charset="0"/>
              </a:rPr>
            </a:br>
            <a:r>
              <a:rPr lang="en-GB" sz="1600" dirty="0">
                <a:latin typeface="Georgia" panose="02040502050405020303" pitchFamily="18" charset="0"/>
              </a:rPr>
              <a:t>profitability figures</a:t>
            </a:r>
            <a:br>
              <a:rPr lang="en-GB" sz="1600" dirty="0">
                <a:latin typeface="Georgia" panose="02040502050405020303" pitchFamily="18" charset="0"/>
              </a:rPr>
            </a:br>
            <a:r>
              <a:rPr lang="en-GB" sz="1600" dirty="0">
                <a:latin typeface="Georgia" panose="02040502050405020303" pitchFamily="18" charset="0"/>
              </a:rPr>
              <a:t>Genre</a:t>
            </a:r>
            <a:br>
              <a:rPr lang="en-GB" sz="1600" dirty="0">
                <a:latin typeface="Georgia" panose="02040502050405020303" pitchFamily="18" charset="0"/>
              </a:rPr>
            </a:br>
            <a:r>
              <a:rPr lang="en-GB" sz="1600" dirty="0">
                <a:latin typeface="Georgia" panose="02040502050405020303" pitchFamily="18" charset="0"/>
              </a:rPr>
              <a:t>Number of rotten tomatoes</a:t>
            </a:r>
            <a:br>
              <a:rPr lang="en-GB" sz="1600" dirty="0">
                <a:latin typeface="Georgia" panose="02040502050405020303" pitchFamily="18" charset="0"/>
              </a:rPr>
            </a:br>
            <a:br>
              <a:rPr lang="en-GB" sz="1600" dirty="0">
                <a:latin typeface="Georgia" panose="02040502050405020303" pitchFamily="18" charset="0"/>
              </a:rPr>
            </a:br>
            <a:br>
              <a:rPr lang="en-GB" sz="1200" dirty="0">
                <a:latin typeface="Georgia" panose="02040502050405020303" pitchFamily="18" charset="0"/>
              </a:rPr>
            </a:br>
            <a:br>
              <a:rPr lang="en-GB" sz="1200" dirty="0">
                <a:latin typeface="Georgia" panose="02040502050405020303" pitchFamily="18" charset="0"/>
              </a:rPr>
            </a:br>
            <a:endParaRPr lang="en-GB" sz="1200" dirty="0"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AF4E0-57F3-0BF1-B513-B721F34FB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628860" cy="273138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B588FF-E073-9163-BB85-98630876E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7" y="2607689"/>
            <a:ext cx="10878881" cy="352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9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76CF-3D89-E89D-FF5C-99A135C25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2083924"/>
          </a:xfrm>
        </p:spPr>
        <p:txBody>
          <a:bodyPr>
            <a:normAutofit fontScale="90000"/>
          </a:bodyPr>
          <a:lstStyle/>
          <a:p>
            <a:pPr algn="ctr"/>
            <a:br>
              <a:rPr lang="en-GB" sz="4000" dirty="0">
                <a:latin typeface="Georgia" panose="02040502050405020303" pitchFamily="18" charset="0"/>
              </a:rPr>
            </a:br>
            <a:br>
              <a:rPr lang="en-GB" sz="4000" dirty="0">
                <a:latin typeface="Georgia" panose="02040502050405020303" pitchFamily="18" charset="0"/>
              </a:rPr>
            </a:br>
            <a:r>
              <a:rPr lang="en-GB" sz="4000" dirty="0">
                <a:latin typeface="Georgia" panose="02040502050405020303" pitchFamily="18" charset="0"/>
              </a:rPr>
              <a:t>A Clustered Bar Chart </a:t>
            </a:r>
            <a:br>
              <a:rPr lang="en-GB" sz="4000" dirty="0">
                <a:latin typeface="Georgia" panose="02040502050405020303" pitchFamily="18" charset="0"/>
              </a:rPr>
            </a:br>
            <a:r>
              <a:rPr lang="en-GB" sz="1800" dirty="0">
                <a:latin typeface="Georgia" panose="02040502050405020303" pitchFamily="18" charset="0"/>
              </a:rPr>
              <a:t>The scores are displayed in parts and a scroll-bar is going down to the next part of the chart.</a:t>
            </a:r>
            <a:br>
              <a:rPr lang="en-GB" sz="1800" dirty="0">
                <a:latin typeface="Georgia" panose="02040502050405020303" pitchFamily="18" charset="0"/>
              </a:rPr>
            </a:br>
            <a:br>
              <a:rPr lang="en-GB" sz="1800" dirty="0">
                <a:latin typeface="Georgia" panose="02040502050405020303" pitchFamily="18" charset="0"/>
              </a:rPr>
            </a:br>
            <a:br>
              <a:rPr lang="en-GB" sz="1300" dirty="0">
                <a:latin typeface="Georgia" panose="02040502050405020303" pitchFamily="18" charset="0"/>
              </a:rPr>
            </a:br>
            <a:r>
              <a:rPr lang="en-GB" sz="1300" dirty="0">
                <a:latin typeface="Georgia" panose="02040502050405020303" pitchFamily="18" charset="0"/>
              </a:rPr>
              <a:t>Cons:</a:t>
            </a:r>
            <a:br>
              <a:rPr lang="en-GB" sz="1300" dirty="0">
                <a:latin typeface="Georgia" panose="02040502050405020303" pitchFamily="18" charset="0"/>
              </a:rPr>
            </a:br>
            <a:r>
              <a:rPr lang="en-GB" sz="1300" dirty="0">
                <a:latin typeface="Georgia" panose="02040502050405020303" pitchFamily="18" charset="0"/>
              </a:rPr>
              <a:t>Viewers cannot easily compare all the films’ results easily.</a:t>
            </a:r>
            <a:br>
              <a:rPr lang="en-GB" sz="1300" dirty="0">
                <a:latin typeface="Georgia" panose="02040502050405020303" pitchFamily="18" charset="0"/>
              </a:rPr>
            </a:br>
            <a:br>
              <a:rPr lang="en-GB" sz="1300" dirty="0">
                <a:latin typeface="Georgia" panose="02040502050405020303" pitchFamily="18" charset="0"/>
              </a:rPr>
            </a:br>
            <a:endParaRPr lang="en-GB" sz="13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6703D3-82B4-9DC1-E386-3D53396C4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580" y="2978845"/>
            <a:ext cx="9983065" cy="2821880"/>
          </a:xfrm>
        </p:spPr>
      </p:pic>
    </p:spTree>
    <p:extLst>
      <p:ext uri="{BB962C8B-B14F-4D97-AF65-F5344CB8AC3E}">
        <p14:creationId xmlns:p14="http://schemas.microsoft.com/office/powerpoint/2010/main" val="70697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1AC541-A44C-055C-69EF-BF940931F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74" y="343432"/>
            <a:ext cx="10332487" cy="1824994"/>
          </a:xfrm>
        </p:spPr>
        <p:txBody>
          <a:bodyPr anchor="b">
            <a:normAutofit fontScale="90000"/>
          </a:bodyPr>
          <a:lstStyle/>
          <a:p>
            <a:br>
              <a:rPr lang="en-GB" sz="4000" dirty="0">
                <a:latin typeface="Georgia" panose="02040502050405020303" pitchFamily="18" charset="0"/>
              </a:rPr>
            </a:br>
            <a:br>
              <a:rPr lang="en-GB" sz="4000" dirty="0">
                <a:latin typeface="Georgia" panose="02040502050405020303" pitchFamily="18" charset="0"/>
              </a:rPr>
            </a:br>
            <a:br>
              <a:rPr lang="en-GB" sz="4000" dirty="0">
                <a:latin typeface="Georgia" panose="02040502050405020303" pitchFamily="18" charset="0"/>
              </a:rPr>
            </a:br>
            <a:r>
              <a:rPr lang="en-GB" sz="4000" dirty="0">
                <a:latin typeface="Georgia" panose="02040502050405020303" pitchFamily="18" charset="0"/>
              </a:rPr>
              <a:t>        Funnel                                      Pie Chart</a:t>
            </a:r>
            <a:br>
              <a:rPr lang="en-GB" sz="4000" dirty="0">
                <a:latin typeface="Georgia" panose="02040502050405020303" pitchFamily="18" charset="0"/>
              </a:rPr>
            </a:br>
            <a:r>
              <a:rPr lang="en-GB" sz="1800" dirty="0">
                <a:latin typeface="Georgia" panose="02040502050405020303" pitchFamily="18" charset="0"/>
              </a:rPr>
              <a:t>      </a:t>
            </a:r>
            <a:r>
              <a:rPr lang="en-GB" sz="1600" dirty="0">
                <a:latin typeface="Georgia" panose="02040502050405020303" pitchFamily="18" charset="0"/>
              </a:rPr>
              <a:t>Highlights profitability for each Film Studio                                                      Shows genre parts and profitability </a:t>
            </a:r>
            <a:br>
              <a:rPr lang="en-GB" sz="1600" dirty="0">
                <a:latin typeface="Georgia" panose="02040502050405020303" pitchFamily="18" charset="0"/>
              </a:rPr>
            </a:br>
            <a:r>
              <a:rPr lang="en-GB" sz="1600" dirty="0">
                <a:latin typeface="Georgia" panose="02040502050405020303" pitchFamily="18" charset="0"/>
              </a:rPr>
              <a:t>                                                                                                                                                                     in $ and %</a:t>
            </a:r>
            <a:br>
              <a:rPr lang="en-GB" sz="1600" dirty="0">
                <a:latin typeface="Georgia" panose="02040502050405020303" pitchFamily="18" charset="0"/>
              </a:rPr>
            </a:br>
            <a:br>
              <a:rPr lang="en-GB" sz="1800" dirty="0">
                <a:latin typeface="Georgia" panose="02040502050405020303" pitchFamily="18" charset="0"/>
              </a:rPr>
            </a:br>
            <a:endParaRPr lang="en-GB" sz="1800" dirty="0"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F845A5-FC49-2FB5-7A07-F806F9C95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74" y="2340142"/>
            <a:ext cx="10325589" cy="393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78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B7A4C9-92CD-44D3-A28C-FA35567A9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6A0B86B-E5EF-4C51-B73A-A72785A885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28325C5-8310-4D23-B08F-74CD90E13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BE24A6-CB18-43D8-A955-7A58E56A6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90E549F-E66C-4639-8216-4DB579766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32D53E2-5427-44D7-90B2-B51D61398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F7F2D63-B189-47CB-BCBA-06F99730A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D23A140-3CAD-4933-988D-8A11B94F3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410EC65-0AB7-4EB5-9FD1-9781DDEC5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AB4B2E0-F6F4-4605-8A70-1EC201401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CBBB60-6409-4C10-A9AD-DFE815933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4A1C4D2-346C-4562-9B1C-0DF21AA31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FC6324E-B1C3-40D9-9D58-1A1671A53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31307B7-2B8E-42C8-8DC0-B24B63021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DAD637B-3870-4191-9D4A-4FBA8707E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11E9181-21F5-407D-B7B8-764C9137D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8262C9F-5298-4F8D-8FC8-28A2E8371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C8A1B5C-3C6B-45F6-AC1C-82A3E934D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6AF6588-0730-4D45-AF19-1655AFFD9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4862BC1-DD1E-4786-BD5C-270D7DCFA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48CD048-7F9C-418A-9F39-9C140BF37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9E062D0-55D1-418A-9BDB-308FD770B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1794E89-09BF-4BFA-8CB0-E66983657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949DB15-C4FA-4634-B6DD-6C9EF1424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C1CA597-C684-4685-831F-816D17D73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F626A90-4A74-41FA-A4D2-30E16164F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97012B9-C53C-47B9-809C-EC0E79839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ADA3DCC-1755-48A1-8AE0-9EDE32282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C6A4BA0-7434-42B8-B04D-AC831B85F8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3FA5CC-6091-4DB0-9B9A-81F9572FD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A4CE318-4D10-46AE-B51B-22B2B0CC1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9119ED3-C89C-4B2F-B7A4-F3B45A6EC0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F8D50E4-C7A2-EA05-2881-3DFBE1DD9C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97"/>
          <a:stretch/>
        </p:blipFill>
        <p:spPr>
          <a:xfrm>
            <a:off x="192527" y="886308"/>
            <a:ext cx="11797565" cy="5801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C3F53E-F952-13D3-3904-9DAF2A36A033}"/>
              </a:ext>
            </a:extLst>
          </p:cNvPr>
          <p:cNvSpPr txBox="1"/>
          <p:nvPr/>
        </p:nvSpPr>
        <p:spPr>
          <a:xfrm>
            <a:off x="684224" y="76200"/>
            <a:ext cx="10804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Georgia" panose="02040502050405020303" pitchFamily="18" charset="0"/>
              </a:rPr>
              <a:t>The year-slicer is used to select information about the production results by year. The count of films by year is visible in the chart above the slicer.</a:t>
            </a:r>
          </a:p>
        </p:txBody>
      </p:sp>
    </p:spTree>
    <p:extLst>
      <p:ext uri="{BB962C8B-B14F-4D97-AF65-F5344CB8AC3E}">
        <p14:creationId xmlns:p14="http://schemas.microsoft.com/office/powerpoint/2010/main" val="747654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B7A4C9-92CD-44D3-A28C-FA35567A9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6A0B86B-E5EF-4C51-B73A-A72785A885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28325C5-8310-4D23-B08F-74CD90E13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BE24A6-CB18-43D8-A955-7A58E56A6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90E549F-E66C-4639-8216-4DB579766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32D53E2-5427-44D7-90B2-B51D61398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F7F2D63-B189-47CB-BCBA-06F99730A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D23A140-3CAD-4933-988D-8A11B94F3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410EC65-0AB7-4EB5-9FD1-9781DDEC5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AB4B2E0-F6F4-4605-8A70-1EC201401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CBBB60-6409-4C10-A9AD-DFE815933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4A1C4D2-346C-4562-9B1C-0DF21AA31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FC6324E-B1C3-40D9-9D58-1A1671A53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31307B7-2B8E-42C8-8DC0-B24B63021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DAD637B-3870-4191-9D4A-4FBA8707E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11E9181-21F5-407D-B7B8-764C9137D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8262C9F-5298-4F8D-8FC8-28A2E8371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C8A1B5C-3C6B-45F6-AC1C-82A3E934D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6AF6588-0730-4D45-AF19-1655AFFD9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4862BC1-DD1E-4786-BD5C-270D7DCFA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48CD048-7F9C-418A-9F39-9C140BF37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9E062D0-55D1-418A-9BDB-308FD770B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1794E89-09BF-4BFA-8CB0-E66983657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949DB15-C4FA-4634-B6DD-6C9EF1424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C1CA597-C684-4685-831F-816D17D73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F626A90-4A74-41FA-A4D2-30E16164F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97012B9-C53C-47B9-809C-EC0E79839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ADA3DCC-1755-48A1-8AE0-9EDE32282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C6A4BA0-7434-42B8-B04D-AC831B85F8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3FA5CC-6091-4DB0-9B9A-81F9572FD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A4CE318-4D10-46AE-B51B-22B2B0CC1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9119ED3-C89C-4B2F-B7A4-F3B45A6EC0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764E3A3-338E-AA16-04D5-516A6BAA09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97"/>
          <a:stretch/>
        </p:blipFill>
        <p:spPr>
          <a:xfrm>
            <a:off x="187387" y="656134"/>
            <a:ext cx="11812085" cy="61160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C9F972-3389-56A0-C899-46490E39FCA5}"/>
              </a:ext>
            </a:extLst>
          </p:cNvPr>
          <p:cNvSpPr txBox="1"/>
          <p:nvPr/>
        </p:nvSpPr>
        <p:spPr>
          <a:xfrm>
            <a:off x="2400300" y="0"/>
            <a:ext cx="7127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Georgia" panose="02040502050405020303" pitchFamily="18" charset="0"/>
              </a:rPr>
              <a:t>A slicer for the count of rotten tomatoes selects related data.</a:t>
            </a:r>
          </a:p>
        </p:txBody>
      </p:sp>
    </p:spTree>
    <p:extLst>
      <p:ext uri="{BB962C8B-B14F-4D97-AF65-F5344CB8AC3E}">
        <p14:creationId xmlns:p14="http://schemas.microsoft.com/office/powerpoint/2010/main" val="73240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D5ECCC8-B906-BA1B-4DE1-795E382438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66296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223A3D"/>
      </a:dk2>
      <a:lt2>
        <a:srgbClr val="E2E8E8"/>
      </a:lt2>
      <a:accent1>
        <a:srgbClr val="E73429"/>
      </a:accent1>
      <a:accent2>
        <a:srgbClr val="D57117"/>
      </a:accent2>
      <a:accent3>
        <a:srgbClr val="B4A420"/>
      </a:accent3>
      <a:accent4>
        <a:srgbClr val="80B113"/>
      </a:accent4>
      <a:accent5>
        <a:srgbClr val="4AB821"/>
      </a:accent5>
      <a:accent6>
        <a:srgbClr val="14BC2C"/>
      </a:accent6>
      <a:hlink>
        <a:srgbClr val="329096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282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Agency FB</vt:lpstr>
      <vt:lpstr>Arial</vt:lpstr>
      <vt:lpstr>Georgia</vt:lpstr>
      <vt:lpstr>Grandview</vt:lpstr>
      <vt:lpstr>Wingdings</vt:lpstr>
      <vt:lpstr>CosineVTI</vt:lpstr>
      <vt:lpstr>A measure of Audience Popularity Insight by Category</vt:lpstr>
      <vt:lpstr>Format</vt:lpstr>
      <vt:lpstr>    Each Film scored by Audience The Audience score is visible as % of the total in a ‘Stacked Column Chart’ Pros: Film titles selected for more information on: profitability figures Genre Number of rotten tomatoes    </vt:lpstr>
      <vt:lpstr>  A Clustered Bar Chart  The scores are displayed in parts and a scroll-bar is going down to the next part of the chart.   Cons: Viewers cannot easily compare all the films’ results easily.  </vt:lpstr>
      <vt:lpstr>           Funnel                                      Pie Chart       Highlights profitability for each Film Studio                                                      Shows genre parts and profitability                                                                                                                                                                       in $ and %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measure of Audience Popularity Insight by Category</dc:title>
  <dc:creator>Parisa Azimivahdat</dc:creator>
  <cp:lastModifiedBy>Parisa Azimivahdat</cp:lastModifiedBy>
  <cp:revision>1</cp:revision>
  <dcterms:created xsi:type="dcterms:W3CDTF">2023-03-10T12:11:16Z</dcterms:created>
  <dcterms:modified xsi:type="dcterms:W3CDTF">2023-03-10T13:58:48Z</dcterms:modified>
</cp:coreProperties>
</file>