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1:50:14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23642 7049 24575,'-18'-19'0,"1"-1"0,1-2 0,1 1 0,-17-33 0,15 24 0,-186-356 0,20-17 0,82 175 0,74 161 0,-24-95 0,36 106 0,-3 1 0,-1 1 0,-33-60 0,23 60 0,-3 2 0,-64-81 0,-99-133 0,130 173 0,42 59 0,-156-202 0,81 119 0,39 45 0,-86-81 0,-84-45 0,-6-5 0,65 50 0,-60-56 0,113 104 0,-170-120 0,-148-61 0,152 122 0,123 74 0,-192-142 0,-108-133 0,388 310 0,-116-65 0,-87-27 0,7 31 0,11 6 0,190 79 0,-2 4 0,-117-31 0,-143-13 0,273 60 0,-341-54 0,-129-27 0,421 62 0,2-4 0,-147-70 0,13 6 0,-299-82 0,208 75 0,220 67 0,-181-51 0,-428-52 0,573 120 0,-190-3 0,-146 25 0,171 3 0,-1557-4 0,1778-2 0,0-3 0,1-4 0,-99-23 0,90 13 0,-149-9 0,-98 17 0,3 1 0,6-4 0,-22-2 0,-351 6 0,261 37 0,410-22 0,1 2 0,0 1 0,1 2 0,-35 14 0,-132 68 0,95-41 0,-685 302 0,765-342 0,0-2 0,-1 0 0,0-2 0,0-1 0,-1-2 0,1 0 0,-1-2 0,-47-2 0,-602-7 0,526 7 0,109 3 0,1 2 0,0 2 0,0 2 0,1 1 0,-46 18 0,10-3 0,-55 24 0,11-4 0,-431 153 0,399-140 0,63-25 0,-128 65 0,-84 91 0,98-58 0,65-31 0,30-19 0,-270 219 0,262-202 0,-279 246 0,366-316 0,2 1 0,1 2 0,-30 45 0,-54 109 0,97-163 0,-170 295 0,102-184 0,-60 106 0,105-172 0,-43 119 0,-69 200 0,10-28 0,26 10 0,11 220 0,22-170 0,39-225 0,12-69 0,14-69 0,2 0 0,3 0 0,-3 81 0,15 6 0,41 255 0,71 130 0,-75-396 0,5-2 0,68 135 0,-38-102 0,385 790 0,-373-778 0,67 189 0,-150-353 0,1-1 0,0 0 0,0 0 0,1 0 0,0 0 0,0-1 0,16 15 0,4 0 0,31 22 0,-4-4 0,242 205 0,-242-202 0,-14-11 0,1-1 0,51 31 0,-64-48 0,-3-2 0,-1 2 0,29 23 0,176 147 0,-124-106 0,32 28 0,51 88 0,-101-100 0,-38-41 0,-29-32 0,1 0 0,0-1 0,2-1 0,0-1 0,27 17 0,8-5 0,2-3 0,1-2 0,80 22 0,-63-22 0,-24-8 0,1-1 0,1-4 0,1-1 0,-1-3 0,2-3 0,61 0 0,-88-6 0,1 2 0,-2 1 0,1 1 0,0 2 0,-1 1 0,0 1 0,0 1 0,35 18 0,-5-1 0,93 28 0,-114-44 0,1-2 0,0-1 0,68 3 0,-34-9 0,-32-2 0,0 2 0,0 2 0,-1 2 0,58 13 0,393 125 0,-340-85 0,-17-10 0,-69-23 0,107 25 0,-109-40 0,-43-8 0,0 1 0,-1 1 0,0 0 0,29 12 0,-32-7 0,0 1 0,0 1 0,-1 1 0,0 0 0,-1 1 0,14 17 0,26 21 0,10 2 0,3-4 0,2-2 0,128 64 0,-136-80 0,204 99 0,11-23 0,17-26 0,51 17 0,-255-68 0,154 76 0,-239-104 0,376 181 0,-145-92 0,291 73 0,-37-2 0,-474-156 0,154 67 0,-148-64 0,0-1 0,1-1 0,0-1 0,34 5 0,-17-3 0,48 8 0,2-4 0,90 0 0,181-13 0,-140-2 0,0-11 0,-97 3 0,-104 9 0,546-23 0,-471 27 0,99-4 0,-178 0 0,0-1 0,0-1 0,-1-1 0,0 0 0,0-1 0,14-7 0,-14 6 0,1 0 0,0 1 0,0 1 0,0 0 0,26-4 0,16 5 0,-29 2 0,-1 0 0,29-7 0,34-13 0,222-43 0,-95 38 0,-199 24 0,1-1 0,-1-1 0,0-1 0,29-14 0,20-6 0,-25 10 0,46-23 0,-53 22 0,1 2 0,46-13 0,-43 17 0,1 2 0,0-2 0,0-1 0,-2-2 0,1-2 0,45-27 0,168-105 0,-41 19 0,-164 105 0,-37 19 0,0 0 0,0 0 0,0-1 0,14-11 0,135-137 0,30-25 0,-141 140 0,44-37 0,20-16 0,-70 56 0,-3-1 0,-1-2 0,49-66 0,-68 82 0,38-56 0,-3-2 0,53-108 0,-39 67 0,-36 74 0,-25 39 0,0 0 0,0-1 0,-1 0 0,0-1 0,-1 1 0,-1-1 0,5-14 0,-3 4 0,0 2 0,2-1 0,0 1 0,1 0 0,12-18 0,63-86 0,-16 28 0,-28 34 0,-4-2 0,55-126 0,-53 107 0,-26 61 0,-1-1 0,12-37 0,1-8 0,-13 41 0,8-35 0,-13 40-1365,1 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1:50:19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24575,'22'0'0,"-1"0"0,0-2 0,0-1 0,0 0 0,0-2 0,37-13 0,-27 7 0,1 2 0,0 0 0,0 3 0,0 0 0,1 2 0,58 1 0,-53 2 0,-17 1 0,40 3 0,-54-2 0,0 0 0,0 1 0,0 0 0,-1 0 0,1 1 0,-1-1 0,0 1 0,1 1 0,9 6 0,5 6 0,-1 0 0,-1 1 0,-1 1 0,20 24 0,-32-33 0,0 0 0,0 0 0,-1 0 0,0 1 0,0 0 0,-1 0 0,-1 0 0,1 0 0,-2 1 0,1-1 0,-2 1 0,2 17 0,-6 128-1365,2-134-5461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1:50:34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1:50:37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1:50:46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1:50:48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6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1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0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1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8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0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0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7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7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9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9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3/14/2023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61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customXml" Target="../ink/ink6.xml"/><Relationship Id="rId5" Type="http://schemas.openxmlformats.org/officeDocument/2006/relationships/customXml" Target="../ink/ink2.xml"/><Relationship Id="rId10" Type="http://schemas.openxmlformats.org/officeDocument/2006/relationships/customXml" Target="../ink/ink5.xml"/><Relationship Id="rId4" Type="http://schemas.openxmlformats.org/officeDocument/2006/relationships/image" Target="../media/image5.png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8464FC-BA67-4F51-9FF7-DBE25BC1B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E03DB2-550B-4724-AED9-6CDD8791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6465A54-5573-484E-B100-DD573A200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3FE72B0-EFA3-4014-8CDC-1C287601B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760997-975D-4B2C-8156-B7D50D003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B6F8662-B246-4822-9C58-17B716C15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34A646E-FE31-4A4B-8671-F7388A435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C733733-B757-4917-8037-20B16E42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78D03B-F6D8-4A21-A4B8-5B61F420C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E4D19C5-78BE-416D-93DE-D9D3C66AF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885153-0E8D-4E9D-84C9-72B30A898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E6907E2-1D55-4C28-BFEB-D3DED31F9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A6CF01-1EE4-4AED-917E-A399E29E8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3D3E530-D97C-46B7-807C-65B63CD05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07659DC-F17B-46DE-AC6E-E17E8365A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EAA8CC2-E19B-4B07-BA97-B5C7B978D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29C9D14-88FE-4F59-9041-7FC5FD646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E061BF0-EF9F-44AF-A8CD-67A63ADAE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7D26BEE-06B3-412E-B8E6-6DD4A15EB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2D99D3C-C411-4362-A855-0407BAB58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1D83338-69DA-4BD2-9B7B-CF1BC2B69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2ADBF0E-FFEA-499B-A3EE-61D967143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B1F6D47-BE03-40C8-93D7-3727C3452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BB3A57-69CE-4A24-9F7D-4C04DDA62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86F159E-685A-4FE9-8883-D9C23B14E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FDB9DB7-21A5-4A0C-9F59-79571BAF6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893421-FD38-4970-90EF-FBF4E7F7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5253162-5698-4B03-BAB7-2034949EE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DA1941-59E5-4945-8CF8-FE50F0197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399BEA3-F0ED-4CE7-BE3D-FD9BF77727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AE72F-67C2-48F4-BF50-DD80CF4AA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804CC83-E412-4E00-9849-9C2A12D58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32FE619E-19C4-42B9-AB51-CA7CBE37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995623"/>
          </a:xfrm>
          <a:prstGeom prst="flowChartDocumen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 view of a background splashed with colors">
            <a:extLst>
              <a:ext uri="{FF2B5EF4-FFF2-40B4-BE49-F238E27FC236}">
                <a16:creationId xmlns:a16="http://schemas.microsoft.com/office/drawing/2014/main" id="{B877001C-9F2F-5CBB-D7B0-01B2A98AEA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0899" r="1" b="22555"/>
          <a:stretch/>
        </p:blipFill>
        <p:spPr>
          <a:xfrm>
            <a:off x="20" y="10"/>
            <a:ext cx="12185128" cy="3944686"/>
          </a:xfrm>
          <a:custGeom>
            <a:avLst/>
            <a:gdLst/>
            <a:ahLst/>
            <a:cxnLst/>
            <a:rect l="l" t="t" r="r" b="b"/>
            <a:pathLst>
              <a:path w="12185148" h="3944696">
                <a:moveTo>
                  <a:pt x="0" y="0"/>
                </a:moveTo>
                <a:lnTo>
                  <a:pt x="12185148" y="0"/>
                </a:lnTo>
                <a:lnTo>
                  <a:pt x="12185148" y="3204268"/>
                </a:lnTo>
                <a:cubicBezTo>
                  <a:pt x="6279648" y="3204268"/>
                  <a:pt x="6095102" y="4350040"/>
                  <a:pt x="547161" y="3790988"/>
                </a:cubicBezTo>
                <a:lnTo>
                  <a:pt x="0" y="373220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109E6F-BFA1-E789-3B7A-D509600D0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668980"/>
            <a:ext cx="10809844" cy="1874384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rgbClr val="FFFFFF"/>
                </a:solidFill>
                <a:latin typeface="Georgia" panose="02040502050405020303" pitchFamily="18" charset="0"/>
              </a:rPr>
              <a:t>A measure of Audience Popularity</a:t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sz="3600" dirty="0">
                <a:solidFill>
                  <a:srgbClr val="FFFFFF"/>
                </a:solidFill>
                <a:latin typeface="Georgia" panose="02040502050405020303" pitchFamily="18" charset="0"/>
              </a:rPr>
              <a:t>Insight by Category</a:t>
            </a:r>
            <a:br>
              <a:rPr lang="en-GB" sz="3600" dirty="0">
                <a:solidFill>
                  <a:srgbClr val="FFFFFF"/>
                </a:solidFill>
              </a:rPr>
            </a:br>
            <a:r>
              <a:rPr lang="en-GB" sz="2200" dirty="0">
                <a:solidFill>
                  <a:srgbClr val="FFFFFF"/>
                </a:solidFill>
                <a:latin typeface="Georgia" panose="02040502050405020303" pitchFamily="18" charset="0"/>
              </a:rPr>
              <a:t>Gestalt Principles of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628E0-9029-0C54-0D0B-BE12FD5E7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7" y="4536953"/>
            <a:ext cx="7379062" cy="1633637"/>
          </a:xfrm>
        </p:spPr>
        <p:txBody>
          <a:bodyPr anchor="t">
            <a:normAutofit/>
          </a:bodyPr>
          <a:lstStyle/>
          <a:p>
            <a:r>
              <a:rPr lang="en-GB" dirty="0">
                <a:latin typeface="Georgia" panose="02040502050405020303" pitchFamily="18" charset="0"/>
              </a:rPr>
              <a:t>Profit, Audience scores, and yearly Productions</a:t>
            </a:r>
          </a:p>
          <a:p>
            <a:endParaRPr lang="en-GB" dirty="0"/>
          </a:p>
          <a:p>
            <a:r>
              <a:rPr lang="en-GB" sz="2000" dirty="0">
                <a:latin typeface="Georgia" panose="02040502050405020303" pitchFamily="18" charset="0"/>
              </a:rPr>
              <a:t>See the Report in Power BI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0A64D-8270-9A67-CD1E-9E74C67312BF}"/>
              </a:ext>
            </a:extLst>
          </p:cNvPr>
          <p:cNvSpPr txBox="1"/>
          <p:nvPr/>
        </p:nvSpPr>
        <p:spPr>
          <a:xfrm>
            <a:off x="8490857" y="6046237"/>
            <a:ext cx="320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gency FB" panose="020B0503020202020204" pitchFamily="34" charset="0"/>
              </a:rPr>
              <a:t>Parisa Azimivahdat</a:t>
            </a:r>
          </a:p>
          <a:p>
            <a:r>
              <a:rPr lang="en-GB" dirty="0">
                <a:latin typeface="Agency FB" panose="020B0503020202020204" pitchFamily="34" charset="0"/>
              </a:rPr>
              <a:t>DATA SKILLS at JUSTIT Boot Camp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9B3059-29BB-8246-40DE-0C99CC3B4532}"/>
              </a:ext>
            </a:extLst>
          </p:cNvPr>
          <p:cNvSpPr txBox="1"/>
          <p:nvPr/>
        </p:nvSpPr>
        <p:spPr>
          <a:xfrm>
            <a:off x="623705" y="126100"/>
            <a:ext cx="301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10/03/2023</a:t>
            </a:r>
          </a:p>
        </p:txBody>
      </p:sp>
    </p:spTree>
    <p:extLst>
      <p:ext uri="{BB962C8B-B14F-4D97-AF65-F5344CB8AC3E}">
        <p14:creationId xmlns:p14="http://schemas.microsoft.com/office/powerpoint/2010/main" val="399290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5D23-E454-692D-7E0A-58CF9D8A7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850922"/>
          </a:xfrm>
        </p:spPr>
        <p:txBody>
          <a:bodyPr/>
          <a:lstStyle/>
          <a:p>
            <a:r>
              <a:rPr lang="en-GB" dirty="0">
                <a:latin typeface="Georgia" panose="02040502050405020303" pitchFamily="18" charset="0"/>
              </a:rPr>
              <a:t>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3B35B-034D-82D1-9300-9109CA3D2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660849"/>
            <a:ext cx="10325000" cy="47026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b="1" dirty="0">
                <a:latin typeface="Georgia" panose="02040502050405020303" pitchFamily="18" charset="0"/>
              </a:rPr>
              <a:t>Quantitative Data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>
                <a:latin typeface="Georgia" panose="02040502050405020303" pitchFamily="18" charset="0"/>
              </a:rPr>
              <a:t>New Columns multiplying ‘Profit’ and ‘Worldwide.Gross’ by 1m-multiplier, formatted as currency in $, thousands separator by comma and no decimals to display data clarity and origin.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>
                <a:latin typeface="Georgia" panose="02040502050405020303" pitchFamily="18" charset="0"/>
              </a:rPr>
              <a:t>‘Audience Score’ and ‘Rotten Tomatoes’ with 2d. and % sign for each data value for better visibility in the final visualisation.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>
                <a:latin typeface="Georgia" panose="02040502050405020303" pitchFamily="18" charset="0"/>
              </a:rPr>
              <a:t> ‘Profitablity’ rounded to 2d.</a:t>
            </a:r>
          </a:p>
          <a:p>
            <a:pPr marL="228600" lvl="1" indent="0">
              <a:buNone/>
            </a:pPr>
            <a:endParaRPr lang="en-GB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b="1" dirty="0">
                <a:latin typeface="Georgia" panose="02040502050405020303" pitchFamily="18" charset="0"/>
              </a:rPr>
              <a:t>Qualitative Data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>
                <a:latin typeface="Georgia" panose="02040502050405020303" pitchFamily="18" charset="0"/>
              </a:rPr>
              <a:t>ID-Column added.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>
                <a:latin typeface="Georgia" panose="02040502050405020303" pitchFamily="18" charset="0"/>
              </a:rPr>
              <a:t>Renamed headings to avoid ambiguity</a:t>
            </a:r>
          </a:p>
          <a:p>
            <a:pPr marL="228600" lvl="1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786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E90D-3B6C-905A-444D-699F6C82A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853" y="0"/>
            <a:ext cx="11178073" cy="3200399"/>
          </a:xfrm>
        </p:spPr>
        <p:txBody>
          <a:bodyPr>
            <a:normAutofit fontScale="90000"/>
          </a:bodyPr>
          <a:lstStyle/>
          <a:p>
            <a:pPr marL="457200" indent="-457200" algn="ctr">
              <a:buFont typeface="Wingdings" panose="05000000000000000000" pitchFamily="2" charset="2"/>
              <a:buChar char="ü"/>
            </a:pPr>
            <a:br>
              <a:rPr lang="en-GB" sz="2800">
                <a:latin typeface="Georgia" panose="02040502050405020303" pitchFamily="18" charset="0"/>
              </a:rPr>
            </a:br>
            <a:br>
              <a:rPr lang="en-GB" sz="2800">
                <a:latin typeface="Georgia" panose="02040502050405020303" pitchFamily="18" charset="0"/>
              </a:rPr>
            </a:br>
            <a:br>
              <a:rPr lang="en-GB" sz="2800">
                <a:latin typeface="Georgia" panose="02040502050405020303" pitchFamily="18" charset="0"/>
              </a:rPr>
            </a:br>
            <a:br>
              <a:rPr lang="en-GB" sz="2800">
                <a:latin typeface="Georgia" panose="02040502050405020303" pitchFamily="18" charset="0"/>
              </a:rPr>
            </a:br>
            <a:r>
              <a:rPr lang="en-GB" sz="4000">
                <a:latin typeface="Georgia" panose="02040502050405020303" pitchFamily="18" charset="0"/>
              </a:rPr>
              <a:t>Each Film scored by Audience</a:t>
            </a:r>
            <a:br>
              <a:rPr lang="en-GB" sz="4000">
                <a:latin typeface="Georgia" panose="02040502050405020303" pitchFamily="18" charset="0"/>
              </a:rPr>
            </a:br>
            <a:r>
              <a:rPr lang="en-GB" sz="2700">
                <a:latin typeface="Georgia" panose="02040502050405020303" pitchFamily="18" charset="0"/>
              </a:rPr>
              <a:t>The Audience score is visible as % of the total in a ‘Stacked Column Chart’</a:t>
            </a:r>
            <a:br>
              <a:rPr lang="en-GB" sz="2700">
                <a:latin typeface="Georgia" panose="02040502050405020303" pitchFamily="18" charset="0"/>
              </a:rPr>
            </a:br>
            <a:r>
              <a:rPr lang="en-GB" sz="1600">
                <a:latin typeface="Georgia" panose="02040502050405020303" pitchFamily="18" charset="0"/>
              </a:rPr>
              <a:t>Gestalt:</a:t>
            </a:r>
            <a:br>
              <a:rPr lang="en-GB" sz="1600">
                <a:latin typeface="Georgia" panose="02040502050405020303" pitchFamily="18" charset="0"/>
              </a:rPr>
            </a:br>
            <a:r>
              <a:rPr lang="en-GB" sz="1600">
                <a:latin typeface="Georgia" panose="02040502050405020303" pitchFamily="18" charset="0"/>
              </a:rPr>
              <a:t>Similarity; all films are grouped by colour and shape</a:t>
            </a:r>
            <a:br>
              <a:rPr lang="en-GB" sz="1600">
                <a:latin typeface="Georgia" panose="02040502050405020303" pitchFamily="18" charset="0"/>
              </a:rPr>
            </a:br>
            <a:r>
              <a:rPr lang="en-GB" sz="1600">
                <a:latin typeface="Georgia" panose="02040502050405020303" pitchFamily="18" charset="0"/>
              </a:rPr>
              <a:t> ratings visible by size and tag</a:t>
            </a:r>
            <a:br>
              <a:rPr lang="en-GB" sz="1600">
                <a:latin typeface="Georgia" panose="02040502050405020303" pitchFamily="18" charset="0"/>
              </a:rPr>
            </a:br>
            <a:r>
              <a:rPr lang="en-GB" sz="1600">
                <a:latin typeface="Georgia" panose="02040502050405020303" pitchFamily="18" charset="0"/>
              </a:rPr>
              <a:t>Symmetry/order; organising all the films in as a simple manner as possible</a:t>
            </a:r>
            <a:br>
              <a:rPr lang="en-GB" sz="1600">
                <a:latin typeface="Georgia" panose="02040502050405020303" pitchFamily="18" charset="0"/>
              </a:rPr>
            </a:br>
            <a:br>
              <a:rPr lang="en-GB" sz="1600">
                <a:latin typeface="Georgia" panose="02040502050405020303" pitchFamily="18" charset="0"/>
              </a:rPr>
            </a:br>
            <a:br>
              <a:rPr lang="en-GB" sz="1200">
                <a:latin typeface="Georgia" panose="02040502050405020303" pitchFamily="18" charset="0"/>
              </a:rPr>
            </a:br>
            <a:br>
              <a:rPr lang="en-GB" sz="1200">
                <a:latin typeface="Georgia" panose="02040502050405020303" pitchFamily="18" charset="0"/>
              </a:rPr>
            </a:br>
            <a:endParaRPr lang="en-GB" sz="1200" dirty="0"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AF4E0-57F3-0BF1-B513-B721F34FB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628860" cy="273138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E636FA-485A-BAB3-22A9-B8279907C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838450"/>
            <a:ext cx="10929422" cy="332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9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AC541-A44C-055C-69EF-BF940931F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74" y="343432"/>
            <a:ext cx="10332487" cy="1824994"/>
          </a:xfrm>
        </p:spPr>
        <p:txBody>
          <a:bodyPr anchor="b">
            <a:normAutofit fontScale="90000"/>
          </a:bodyPr>
          <a:lstStyle/>
          <a:p>
            <a:br>
              <a:rPr lang="en-GB" sz="4000" dirty="0">
                <a:latin typeface="Georgia" panose="02040502050405020303" pitchFamily="18" charset="0"/>
              </a:rPr>
            </a:br>
            <a:br>
              <a:rPr lang="en-GB" sz="4000" dirty="0">
                <a:latin typeface="Georgia" panose="02040502050405020303" pitchFamily="18" charset="0"/>
              </a:rPr>
            </a:br>
            <a:br>
              <a:rPr lang="en-GB" sz="4000" dirty="0">
                <a:latin typeface="Georgia" panose="02040502050405020303" pitchFamily="18" charset="0"/>
              </a:rPr>
            </a:br>
            <a:r>
              <a:rPr lang="en-GB" sz="4000" dirty="0">
                <a:latin typeface="Georgia" panose="02040502050405020303" pitchFamily="18" charset="0"/>
              </a:rPr>
              <a:t>  Funnel                                   Pie Chart</a:t>
            </a:r>
            <a:br>
              <a:rPr lang="en-GB" sz="4000" dirty="0">
                <a:latin typeface="Georgia" panose="02040502050405020303" pitchFamily="18" charset="0"/>
              </a:rPr>
            </a:br>
            <a:r>
              <a:rPr lang="en-GB" sz="1800" dirty="0">
                <a:latin typeface="Georgia" panose="02040502050405020303" pitchFamily="18" charset="0"/>
              </a:rPr>
              <a:t>     </a:t>
            </a:r>
            <a:r>
              <a:rPr lang="en-GB" sz="1600" dirty="0">
                <a:latin typeface="Georgia" panose="02040502050405020303" pitchFamily="18" charset="0"/>
              </a:rPr>
              <a:t>Highlights profitability for each Film Studio                                           Shows genre parts and profitability </a:t>
            </a:r>
            <a:br>
              <a:rPr lang="en-GB" sz="1600" dirty="0">
                <a:latin typeface="Georgia" panose="02040502050405020303" pitchFamily="18" charset="0"/>
              </a:rPr>
            </a:br>
            <a:r>
              <a:rPr lang="en-GB" sz="1600" dirty="0">
                <a:latin typeface="Georgia" panose="02040502050405020303" pitchFamily="18" charset="0"/>
              </a:rPr>
              <a:t>                                                                                                                                  in $ and %</a:t>
            </a:r>
            <a:br>
              <a:rPr lang="en-GB" sz="1600" dirty="0">
                <a:latin typeface="Georgia" panose="02040502050405020303" pitchFamily="18" charset="0"/>
              </a:rPr>
            </a:br>
            <a:r>
              <a:rPr lang="en-GB" sz="1600" dirty="0">
                <a:latin typeface="Georgia" panose="02040502050405020303" pitchFamily="18" charset="0"/>
              </a:rPr>
              <a:t>      Figure/ ground;					Figure/ground;</a:t>
            </a:r>
            <a:br>
              <a:rPr lang="en-GB" sz="1600" dirty="0">
                <a:latin typeface="Georgia" panose="02040502050405020303" pitchFamily="18" charset="0"/>
              </a:rPr>
            </a:br>
            <a:r>
              <a:rPr lang="en-GB" sz="1600" dirty="0">
                <a:latin typeface="Georgia" panose="02040502050405020303" pitchFamily="18" charset="0"/>
              </a:rPr>
              <a:t>      stacking revenues in a hierarchy reveals  success                                  shows the most profitable genre </a:t>
            </a:r>
            <a:r>
              <a:rPr lang="en-GB" sz="1600" dirty="0" err="1">
                <a:latin typeface="Georgia" panose="02040502050405020303" pitchFamily="18" charset="0"/>
              </a:rPr>
              <a:t>instantlyly</a:t>
            </a:r>
            <a:r>
              <a:rPr lang="en-GB" sz="1600" dirty="0">
                <a:latin typeface="Georgia" panose="02040502050405020303" pitchFamily="18" charset="0"/>
              </a:rPr>
              <a:t>  </a:t>
            </a:r>
            <a:br>
              <a:rPr lang="en-GB" sz="1800" dirty="0">
                <a:latin typeface="Georgia" panose="02040502050405020303" pitchFamily="18" charset="0"/>
              </a:rPr>
            </a:br>
            <a:endParaRPr lang="en-GB" sz="1800" dirty="0"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F845A5-FC49-2FB5-7A07-F806F9C95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74" y="2340142"/>
            <a:ext cx="10325589" cy="393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78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B7A4C9-92CD-44D3-A28C-FA35567A9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6A0B86B-E5EF-4C51-B73A-A72785A88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28325C5-8310-4D23-B08F-74CD90E13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BE24A6-CB18-43D8-A955-7A58E56A6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90E549F-E66C-4639-8216-4DB579766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32D53E2-5427-44D7-90B2-B51D61398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F7F2D63-B189-47CB-BCBA-06F99730A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D23A140-3CAD-4933-988D-8A11B94F3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10EC65-0AB7-4EB5-9FD1-9781DDEC5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AB4B2E0-F6F4-4605-8A70-1EC201401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CBBB60-6409-4C10-A9AD-DFE815933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4A1C4D2-346C-4562-9B1C-0DF21AA31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FC6324E-B1C3-40D9-9D58-1A1671A53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31307B7-2B8E-42C8-8DC0-B24B63021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DAD637B-3870-4191-9D4A-4FBA8707E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11E9181-21F5-407D-B7B8-764C9137D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8262C9F-5298-4F8D-8FC8-28A2E8371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C8A1B5C-3C6B-45F6-AC1C-82A3E934D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6AF6588-0730-4D45-AF19-1655AFFD9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4862BC1-DD1E-4786-BD5C-270D7DCFA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48CD048-7F9C-418A-9F39-9C140BF37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9E062D0-55D1-418A-9BDB-308FD770B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1794E89-09BF-4BFA-8CB0-E66983657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949DB15-C4FA-4634-B6DD-6C9EF1424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C1CA597-C684-4685-831F-816D17D73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F626A90-4A74-41FA-A4D2-30E16164F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97012B9-C53C-47B9-809C-EC0E79839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ADA3DCC-1755-48A1-8AE0-9EDE32282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C6A4BA0-7434-42B8-B04D-AC831B85F8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3FA5CC-6091-4DB0-9B9A-81F9572FD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A4CE318-4D10-46AE-B51B-22B2B0CC1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9119ED3-C89C-4B2F-B7A4-F3B45A6EC0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F8D50E4-C7A2-EA05-2881-3DFBE1DD9C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97"/>
          <a:stretch/>
        </p:blipFill>
        <p:spPr>
          <a:xfrm>
            <a:off x="192527" y="886308"/>
            <a:ext cx="11797565" cy="5801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C3F53E-F952-13D3-3904-9DAF2A36A033}"/>
              </a:ext>
            </a:extLst>
          </p:cNvPr>
          <p:cNvSpPr txBox="1"/>
          <p:nvPr/>
        </p:nvSpPr>
        <p:spPr>
          <a:xfrm>
            <a:off x="684224" y="76200"/>
            <a:ext cx="10804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Georgia" panose="02040502050405020303" pitchFamily="18" charset="0"/>
              </a:rPr>
              <a:t>The year-slicer: selects information about the production results by year. </a:t>
            </a:r>
          </a:p>
          <a:p>
            <a:pPr algn="ctr"/>
            <a:r>
              <a:rPr lang="en-GB" sz="1600" dirty="0">
                <a:latin typeface="Georgia" panose="02040502050405020303" pitchFamily="18" charset="0"/>
              </a:rPr>
              <a:t>Continuation; colouring creates a cyclic road from the slicer back to it.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6A394FA-141C-B224-F1B7-BA34CED6D0FD}"/>
                  </a:ext>
                </a:extLst>
              </p14:cNvPr>
              <p14:cNvContentPartPr/>
              <p14:nvPr/>
            </p14:nvContentPartPr>
            <p14:xfrm>
              <a:off x="2331448" y="1698230"/>
              <a:ext cx="8511120" cy="49842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6A394FA-141C-B224-F1B7-BA34CED6D0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2808" y="1689230"/>
                <a:ext cx="8528760" cy="50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70EB384-6FC5-1C5C-3B8D-9F08E2A2D461}"/>
                  </a:ext>
                </a:extLst>
              </p14:cNvPr>
              <p14:cNvContentPartPr/>
              <p14:nvPr/>
            </p14:nvContentPartPr>
            <p14:xfrm>
              <a:off x="8061568" y="5457350"/>
              <a:ext cx="300240" cy="1681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70EB384-6FC5-1C5C-3B8D-9F08E2A2D4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52568" y="5448710"/>
                <a:ext cx="31788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0102887-FB81-F943-3ECA-9ADAB4423895}"/>
                  </a:ext>
                </a:extLst>
              </p14:cNvPr>
              <p14:cNvContentPartPr/>
              <p14:nvPr/>
            </p14:nvContentPartPr>
            <p14:xfrm>
              <a:off x="12932008" y="681201"/>
              <a:ext cx="360" cy="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0102887-FB81-F943-3ECA-9ADAB442389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923368" y="6722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FAAA5FF-9FFC-2C5E-AE63-8843949FBE2D}"/>
                  </a:ext>
                </a:extLst>
              </p14:cNvPr>
              <p14:cNvContentPartPr/>
              <p14:nvPr/>
            </p14:nvContentPartPr>
            <p14:xfrm>
              <a:off x="-1073072" y="457281"/>
              <a:ext cx="360" cy="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FAAA5FF-9FFC-2C5E-AE63-8843949FBE2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081712" y="44828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7C391B7-8A4A-EA24-C8F4-A22A63A2C702}"/>
                  </a:ext>
                </a:extLst>
              </p14:cNvPr>
              <p14:cNvContentPartPr/>
              <p14:nvPr/>
            </p14:nvContentPartPr>
            <p14:xfrm>
              <a:off x="9096928" y="522441"/>
              <a:ext cx="360" cy="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7C391B7-8A4A-EA24-C8F4-A22A63A2C70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88288" y="51344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1E81230-D9FC-0581-7724-6E631E452CED}"/>
                  </a:ext>
                </a:extLst>
              </p14:cNvPr>
              <p14:cNvContentPartPr/>
              <p14:nvPr/>
            </p14:nvContentPartPr>
            <p14:xfrm>
              <a:off x="8798488" y="578241"/>
              <a:ext cx="360" cy="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1E81230-D9FC-0581-7724-6E631E452CE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89848" y="56960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765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B7A4C9-92CD-44D3-A28C-FA35567A9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6A0B86B-E5EF-4C51-B73A-A72785A88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28325C5-8310-4D23-B08F-74CD90E13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BE24A6-CB18-43D8-A955-7A58E56A6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90E549F-E66C-4639-8216-4DB579766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32D53E2-5427-44D7-90B2-B51D61398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F7F2D63-B189-47CB-BCBA-06F99730A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D23A140-3CAD-4933-988D-8A11B94F3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10EC65-0AB7-4EB5-9FD1-9781DDEC5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AB4B2E0-F6F4-4605-8A70-1EC201401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CBBB60-6409-4C10-A9AD-DFE815933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4A1C4D2-346C-4562-9B1C-0DF21AA31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FC6324E-B1C3-40D9-9D58-1A1671A53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31307B7-2B8E-42C8-8DC0-B24B63021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DAD637B-3870-4191-9D4A-4FBA8707E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11E9181-21F5-407D-B7B8-764C9137D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8262C9F-5298-4F8D-8FC8-28A2E8371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C8A1B5C-3C6B-45F6-AC1C-82A3E934D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6AF6588-0730-4D45-AF19-1655AFFD9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4862BC1-DD1E-4786-BD5C-270D7DCFA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48CD048-7F9C-418A-9F39-9C140BF37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9E062D0-55D1-418A-9BDB-308FD770B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1794E89-09BF-4BFA-8CB0-E66983657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949DB15-C4FA-4634-B6DD-6C9EF1424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C1CA597-C684-4685-831F-816D17D73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F626A90-4A74-41FA-A4D2-30E16164F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97012B9-C53C-47B9-809C-EC0E79839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ADA3DCC-1755-48A1-8AE0-9EDE32282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C6A4BA0-7434-42B8-B04D-AC831B85F8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3FA5CC-6091-4DB0-9B9A-81F9572FD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A4CE318-4D10-46AE-B51B-22B2B0CC1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9119ED3-C89C-4B2F-B7A4-F3B45A6EC0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FC9F972-3389-56A0-C899-46490E39FCA5}"/>
              </a:ext>
            </a:extLst>
          </p:cNvPr>
          <p:cNvSpPr txBox="1"/>
          <p:nvPr/>
        </p:nvSpPr>
        <p:spPr>
          <a:xfrm>
            <a:off x="2400300" y="0"/>
            <a:ext cx="712761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Georgia" panose="02040502050405020303" pitchFamily="18" charset="0"/>
              </a:rPr>
              <a:t>A slicer for the count of rotten tomatoes selects related data.</a:t>
            </a:r>
          </a:p>
          <a:p>
            <a:pPr algn="ctr"/>
            <a:r>
              <a:rPr lang="en-GB" sz="1400" dirty="0">
                <a:latin typeface="Georgia" panose="02040502050405020303" pitchFamily="18" charset="0"/>
              </a:rPr>
              <a:t>Continuation leads back to the slicer for new values for rotten tomatoes.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C4BE65-111A-C842-C537-D825B0FC5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56" y="714592"/>
            <a:ext cx="11483483" cy="596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0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D5ECCC8-B906-BA1B-4DE1-795E382438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66296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223A3D"/>
      </a:dk2>
      <a:lt2>
        <a:srgbClr val="E2E8E8"/>
      </a:lt2>
      <a:accent1>
        <a:srgbClr val="E73429"/>
      </a:accent1>
      <a:accent2>
        <a:srgbClr val="D57117"/>
      </a:accent2>
      <a:accent3>
        <a:srgbClr val="B4A420"/>
      </a:accent3>
      <a:accent4>
        <a:srgbClr val="80B113"/>
      </a:accent4>
      <a:accent5>
        <a:srgbClr val="4AB821"/>
      </a:accent5>
      <a:accent6>
        <a:srgbClr val="14BC2C"/>
      </a:accent6>
      <a:hlink>
        <a:srgbClr val="329096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296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Agency FB</vt:lpstr>
      <vt:lpstr>Arial</vt:lpstr>
      <vt:lpstr>Georgia</vt:lpstr>
      <vt:lpstr>Grandview</vt:lpstr>
      <vt:lpstr>Wingdings</vt:lpstr>
      <vt:lpstr>CosineVTI</vt:lpstr>
      <vt:lpstr>A measure of Audience Popularity Insight by Category Gestalt Principles of Design</vt:lpstr>
      <vt:lpstr>Format</vt:lpstr>
      <vt:lpstr>    Each Film scored by Audience The Audience score is visible as % of the total in a ‘Stacked Column Chart’ Gestalt: Similarity; all films are grouped by colour and shape  ratings visible by size and tag Symmetry/order; organising all the films in as a simple manner as possible    </vt:lpstr>
      <vt:lpstr>     Funnel                                   Pie Chart      Highlights profitability for each Film Studio                                           Shows genre parts and profitability                                                                                                                                    in $ and %       Figure/ ground;     Figure/ground;       stacking revenues in a hierarchy reveals  success                                  shows the most profitable genre instantlyly 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measure of Audience Popularity Insight by Category</dc:title>
  <dc:creator>Parisa Azimivahdat</dc:creator>
  <cp:lastModifiedBy>Parisa Azimivahdat</cp:lastModifiedBy>
  <cp:revision>2</cp:revision>
  <dcterms:created xsi:type="dcterms:W3CDTF">2023-03-10T12:11:16Z</dcterms:created>
  <dcterms:modified xsi:type="dcterms:W3CDTF">2023-03-14T11:55:12Z</dcterms:modified>
</cp:coreProperties>
</file>