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64C"/>
    <a:srgbClr val="ECEEF3"/>
    <a:srgbClr val="FC2170"/>
    <a:srgbClr val="46C9FC"/>
    <a:srgbClr val="D78ECA"/>
    <a:srgbClr val="B41921"/>
    <a:srgbClr val="B3B3B5"/>
    <a:srgbClr val="FFC000"/>
    <a:srgbClr val="EF413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70B59-CA47-4795-9DD5-659C136B335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D180-397E-45DF-86D6-D6269225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1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26E5B8-F183-45A6-89D0-ACA46ED3AE7A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79D856-C6B7-41DE-97CC-48629AB81C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8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E5B8-F183-45A6-89D0-ACA46ED3AE7A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856-C6B7-41DE-97CC-48629AB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0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E5B8-F183-45A6-89D0-ACA46ED3AE7A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856-C6B7-41DE-97CC-48629AB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E5B8-F183-45A6-89D0-ACA46ED3AE7A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856-C6B7-41DE-97CC-48629AB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6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E5B8-F183-45A6-89D0-ACA46ED3AE7A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856-C6B7-41DE-97CC-48629AB81C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8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E5B8-F183-45A6-89D0-ACA46ED3AE7A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856-C6B7-41DE-97CC-48629AB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1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E5B8-F183-45A6-89D0-ACA46ED3AE7A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856-C6B7-41DE-97CC-48629AB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E5B8-F183-45A6-89D0-ACA46ED3AE7A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856-C6B7-41DE-97CC-48629AB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0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E5B8-F183-45A6-89D0-ACA46ED3AE7A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856-C6B7-41DE-97CC-48629AB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2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E5B8-F183-45A6-89D0-ACA46ED3AE7A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856-C6B7-41DE-97CC-48629AB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3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E5B8-F183-45A6-89D0-ACA46ED3AE7A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856-C6B7-41DE-97CC-48629AB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C9FC"/>
            </a:gs>
            <a:gs pos="100000">
              <a:srgbClr val="FC1F6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026E5B8-F183-45A6-89D0-ACA46ED3AE7A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B79D856-C6B7-41DE-97CC-48629AB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8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6C9FC"/>
            </a:gs>
            <a:gs pos="100000">
              <a:srgbClr val="FC1F6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160B8-6802-4C3E-A1B0-FD3CE475C395}"/>
              </a:ext>
            </a:extLst>
          </p:cNvPr>
          <p:cNvSpPr txBox="1"/>
          <p:nvPr/>
        </p:nvSpPr>
        <p:spPr>
          <a:xfrm>
            <a:off x="5067677" y="516469"/>
            <a:ext cx="174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آکادمی ربوتک</a:t>
            </a:r>
            <a:endParaRPr lang="en-US" sz="2000" dirty="0">
              <a:solidFill>
                <a:srgbClr val="2A464C"/>
              </a:solidFill>
              <a:latin typeface="IRANSans Medium" panose="020B0506030804020204" pitchFamily="34" charset="-78"/>
              <a:cs typeface="IRANSans Medium" panose="020B050603080402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8D76C-B7EB-426F-8895-1774619001B2}"/>
              </a:ext>
            </a:extLst>
          </p:cNvPr>
          <p:cNvSpPr txBox="1"/>
          <p:nvPr/>
        </p:nvSpPr>
        <p:spPr>
          <a:xfrm>
            <a:off x="3024631" y="1287867"/>
            <a:ext cx="5828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200" dirty="0">
                <a:gradFill flip="none" rotWithShape="1">
                  <a:gsLst>
                    <a:gs pos="24000">
                      <a:srgbClr val="FC2170"/>
                    </a:gs>
                    <a:gs pos="100000">
                      <a:srgbClr val="46C9FC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IRANSans Medium" panose="020B0506030804020204" pitchFamily="34" charset="-78"/>
                <a:cs typeface="IRANSans Medium" panose="020B0506030804020204" pitchFamily="34" charset="-78"/>
              </a:rPr>
              <a:t>دوره یادگیری عمیق پیشرفته – شبکه های بازگشتی</a:t>
            </a:r>
            <a:endParaRPr lang="en-US" sz="2200" dirty="0">
              <a:gradFill flip="none" rotWithShape="1">
                <a:gsLst>
                  <a:gs pos="24000">
                    <a:srgbClr val="FC2170"/>
                  </a:gs>
                  <a:gs pos="100000">
                    <a:srgbClr val="46C9FC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IRANSans Medium" panose="020B0506030804020204" pitchFamily="34" charset="-78"/>
              <a:cs typeface="IRANSans Medium" panose="020B0506030804020204" pitchFamily="3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1B9CE-54C4-4CC0-A0E4-D1C21831A741}"/>
              </a:ext>
            </a:extLst>
          </p:cNvPr>
          <p:cNvSpPr txBox="1"/>
          <p:nvPr/>
        </p:nvSpPr>
        <p:spPr>
          <a:xfrm>
            <a:off x="3377794" y="2165317"/>
            <a:ext cx="512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تمارین جلسه دوم : بزرگی به نام </a:t>
            </a:r>
            <a:r>
              <a:rPr lang="en-US" sz="20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LSTM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CCACA63-6889-4EA2-AE3F-1E9A25399432}"/>
              </a:ext>
            </a:extLst>
          </p:cNvPr>
          <p:cNvSpPr/>
          <p:nvPr/>
        </p:nvSpPr>
        <p:spPr>
          <a:xfrm>
            <a:off x="1959767" y="2903006"/>
            <a:ext cx="8272461" cy="3438525"/>
          </a:xfrm>
          <a:prstGeom prst="roundRect">
            <a:avLst>
              <a:gd name="adj" fmla="val 16961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C247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25C385-0871-41A5-84B9-4C4E76EE9ECE}"/>
              </a:ext>
            </a:extLst>
          </p:cNvPr>
          <p:cNvCxnSpPr>
            <a:cxnSpLocks/>
          </p:cNvCxnSpPr>
          <p:nvPr/>
        </p:nvCxnSpPr>
        <p:spPr>
          <a:xfrm flipV="1">
            <a:off x="3396981" y="5048295"/>
            <a:ext cx="0" cy="468296"/>
          </a:xfrm>
          <a:prstGeom prst="straightConnector1">
            <a:avLst/>
          </a:prstGeom>
          <a:ln w="28575">
            <a:solidFill>
              <a:srgbClr val="2A46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EFAD64C-E600-459D-B530-0DB157CFBD73}"/>
              </a:ext>
            </a:extLst>
          </p:cNvPr>
          <p:cNvSpPr/>
          <p:nvPr/>
        </p:nvSpPr>
        <p:spPr>
          <a:xfrm>
            <a:off x="5353416" y="4280594"/>
            <a:ext cx="1717510" cy="683351"/>
          </a:xfrm>
          <a:prstGeom prst="roundRect">
            <a:avLst>
              <a:gd name="adj" fmla="val 27064"/>
            </a:avLst>
          </a:prstGeom>
          <a:solidFill>
            <a:schemeClr val="bg1"/>
          </a:solidFill>
          <a:ln w="28575">
            <a:solidFill>
              <a:srgbClr val="D78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6E9E37-7ACE-4161-A6D9-53AAF680DC4C}"/>
              </a:ext>
            </a:extLst>
          </p:cNvPr>
          <p:cNvCxnSpPr>
            <a:cxnSpLocks/>
          </p:cNvCxnSpPr>
          <p:nvPr/>
        </p:nvCxnSpPr>
        <p:spPr>
          <a:xfrm flipV="1">
            <a:off x="8951245" y="3734423"/>
            <a:ext cx="0" cy="468296"/>
          </a:xfrm>
          <a:prstGeom prst="straightConnector1">
            <a:avLst/>
          </a:prstGeom>
          <a:ln w="28575">
            <a:solidFill>
              <a:srgbClr val="2A46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DAEAD6D-F3EA-480F-98F9-D82F6A866D1C}"/>
              </a:ext>
            </a:extLst>
          </p:cNvPr>
          <p:cNvSpPr/>
          <p:nvPr/>
        </p:nvSpPr>
        <p:spPr>
          <a:xfrm>
            <a:off x="2586230" y="4271363"/>
            <a:ext cx="1717510" cy="683350"/>
          </a:xfrm>
          <a:prstGeom prst="roundRect">
            <a:avLst>
              <a:gd name="adj" fmla="val 27064"/>
            </a:avLst>
          </a:prstGeom>
          <a:solidFill>
            <a:schemeClr val="bg1"/>
          </a:solidFill>
          <a:ln w="28575">
            <a:solidFill>
              <a:srgbClr val="FC2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71E0E9-EC46-497B-940E-F81B05ED565B}"/>
              </a:ext>
            </a:extLst>
          </p:cNvPr>
          <p:cNvSpPr txBox="1"/>
          <p:nvPr/>
        </p:nvSpPr>
        <p:spPr>
          <a:xfrm>
            <a:off x="8151154" y="4648185"/>
            <a:ext cx="98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alameh" pitchFamily="2" charset="-78"/>
                <a:cs typeface="Kalameh" pitchFamily="2" charset="-78"/>
              </a:rPr>
              <a:t>RNN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83D0A81-2F64-46F3-86E9-BD92CA621673}"/>
              </a:ext>
            </a:extLst>
          </p:cNvPr>
          <p:cNvSpPr/>
          <p:nvPr/>
        </p:nvSpPr>
        <p:spPr>
          <a:xfrm>
            <a:off x="8063540" y="4311126"/>
            <a:ext cx="1717510" cy="674118"/>
          </a:xfrm>
          <a:prstGeom prst="roundRect">
            <a:avLst>
              <a:gd name="adj" fmla="val 27064"/>
            </a:avLst>
          </a:prstGeom>
          <a:solidFill>
            <a:schemeClr val="bg1"/>
          </a:solidFill>
          <a:ln w="28575">
            <a:solidFill>
              <a:srgbClr val="46C9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97AE178-C5E2-4451-BBFE-0D506125ED8B}"/>
              </a:ext>
            </a:extLst>
          </p:cNvPr>
          <p:cNvSpPr/>
          <p:nvPr/>
        </p:nvSpPr>
        <p:spPr>
          <a:xfrm>
            <a:off x="3143909" y="5610173"/>
            <a:ext cx="506143" cy="5061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C2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6AE66C2-B3C6-4EA3-9F38-54B1F804B78D}"/>
              </a:ext>
            </a:extLst>
          </p:cNvPr>
          <p:cNvSpPr/>
          <p:nvPr/>
        </p:nvSpPr>
        <p:spPr>
          <a:xfrm>
            <a:off x="8698173" y="3143265"/>
            <a:ext cx="506143" cy="5061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46C9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Arrow: Straight with solid fill">
            <a:extLst>
              <a:ext uri="{FF2B5EF4-FFF2-40B4-BE49-F238E27FC236}">
                <a16:creationId xmlns:a16="http://schemas.microsoft.com/office/drawing/2014/main" id="{84D2A0AC-41C4-4A3D-B0E4-D0EDB31FC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22227" y="4280594"/>
            <a:ext cx="683352" cy="683352"/>
          </a:xfrm>
          <a:prstGeom prst="rect">
            <a:avLst/>
          </a:prstGeom>
        </p:spPr>
      </p:pic>
      <p:pic>
        <p:nvPicPr>
          <p:cNvPr id="40" name="Graphic 39" descr="Arrow: Straight with solid fill">
            <a:extLst>
              <a:ext uri="{FF2B5EF4-FFF2-40B4-BE49-F238E27FC236}">
                <a16:creationId xmlns:a16="http://schemas.microsoft.com/office/drawing/2014/main" id="{AC6356D6-CB7E-4D94-A12C-32B92C9A5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198215" y="4271361"/>
            <a:ext cx="683352" cy="683352"/>
          </a:xfrm>
          <a:prstGeom prst="rect">
            <a:avLst/>
          </a:prstGeom>
        </p:spPr>
      </p:pic>
      <p:pic>
        <p:nvPicPr>
          <p:cNvPr id="41" name="Graphic 40" descr="Single gear with solid fill">
            <a:extLst>
              <a:ext uri="{FF2B5EF4-FFF2-40B4-BE49-F238E27FC236}">
                <a16:creationId xmlns:a16="http://schemas.microsoft.com/office/drawing/2014/main" id="{04DAFFFA-2E94-4732-973B-F3293B14A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3228" y="4311126"/>
            <a:ext cx="572920" cy="572920"/>
          </a:xfrm>
          <a:prstGeom prst="rect">
            <a:avLst/>
          </a:prstGeom>
        </p:spPr>
      </p:pic>
      <p:pic>
        <p:nvPicPr>
          <p:cNvPr id="42" name="Graphic 41" descr="Single gear with solid fill">
            <a:extLst>
              <a:ext uri="{FF2B5EF4-FFF2-40B4-BE49-F238E27FC236}">
                <a16:creationId xmlns:a16="http://schemas.microsoft.com/office/drawing/2014/main" id="{591C574E-7E28-4DC1-A0C4-80D690B704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1813" y="4355152"/>
            <a:ext cx="572920" cy="5729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DB78321-5CCE-4C36-B79B-A7D1E71F20E7}"/>
              </a:ext>
            </a:extLst>
          </p:cNvPr>
          <p:cNvSpPr txBox="1"/>
          <p:nvPr/>
        </p:nvSpPr>
        <p:spPr>
          <a:xfrm>
            <a:off x="3159613" y="5705094"/>
            <a:ext cx="49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>
                <a:solidFill>
                  <a:srgbClr val="FC2170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00A839-05E8-4914-8C38-4CD49AD5F647}"/>
              </a:ext>
            </a:extLst>
          </p:cNvPr>
          <p:cNvSpPr txBox="1"/>
          <p:nvPr/>
        </p:nvSpPr>
        <p:spPr>
          <a:xfrm>
            <a:off x="8688648" y="3238571"/>
            <a:ext cx="53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>
                <a:solidFill>
                  <a:srgbClr val="46C9F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out</a:t>
            </a:r>
          </a:p>
        </p:txBody>
      </p:sp>
      <p:pic>
        <p:nvPicPr>
          <p:cNvPr id="46" name="Graphic 45" descr="Single gear with solid fill">
            <a:extLst>
              <a:ext uri="{FF2B5EF4-FFF2-40B4-BE49-F238E27FC236}">
                <a16:creationId xmlns:a16="http://schemas.microsoft.com/office/drawing/2014/main" id="{FDE47E0B-BF4F-48A9-A7EB-20CEF366DF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30547" y="4335808"/>
            <a:ext cx="572920" cy="57292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D307C49-10F1-469B-BECE-DB484A5D98CA}"/>
              </a:ext>
            </a:extLst>
          </p:cNvPr>
          <p:cNvSpPr txBox="1"/>
          <p:nvPr/>
        </p:nvSpPr>
        <p:spPr>
          <a:xfrm>
            <a:off x="3326148" y="4441557"/>
            <a:ext cx="900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000" dirty="0">
                <a:solidFill>
                  <a:srgbClr val="FC2170"/>
                </a:solidFill>
                <a:latin typeface="Kalameh Bold" pitchFamily="2" charset="-78"/>
                <a:cs typeface="Kalameh Bold" pitchFamily="2" charset="-78"/>
              </a:rPr>
              <a:t>LSTM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798D2F-1A3E-40CB-8777-2323E36B899D}"/>
              </a:ext>
            </a:extLst>
          </p:cNvPr>
          <p:cNvSpPr txBox="1"/>
          <p:nvPr/>
        </p:nvSpPr>
        <p:spPr>
          <a:xfrm>
            <a:off x="6022517" y="4464886"/>
            <a:ext cx="900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000" dirty="0">
                <a:solidFill>
                  <a:srgbClr val="D78ECA"/>
                </a:solidFill>
                <a:latin typeface="Kalameh Bold" pitchFamily="2" charset="-78"/>
                <a:cs typeface="Kalameh Bold" pitchFamily="2" charset="-78"/>
              </a:rPr>
              <a:t>LSTM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A1F2FC-BB70-4F32-87EF-6D1D3D90E965}"/>
              </a:ext>
            </a:extLst>
          </p:cNvPr>
          <p:cNvSpPr txBox="1"/>
          <p:nvPr/>
        </p:nvSpPr>
        <p:spPr>
          <a:xfrm>
            <a:off x="8754030" y="4474456"/>
            <a:ext cx="900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000" dirty="0">
                <a:solidFill>
                  <a:srgbClr val="46C9FC"/>
                </a:solidFill>
                <a:latin typeface="Kalameh Bold" pitchFamily="2" charset="-78"/>
                <a:cs typeface="Kalameh Bold" pitchFamily="2" charset="-78"/>
              </a:rPr>
              <a:t>LSTM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57E938-8E82-4532-ADC8-45D32C99F76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55"/>
          <a:stretch/>
        </p:blipFill>
        <p:spPr>
          <a:xfrm>
            <a:off x="328612" y="325209"/>
            <a:ext cx="1095709" cy="11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6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DF1600-A14F-4C40-846B-C87712855794}"/>
              </a:ext>
            </a:extLst>
          </p:cNvPr>
          <p:cNvSpPr/>
          <p:nvPr/>
        </p:nvSpPr>
        <p:spPr>
          <a:xfrm>
            <a:off x="1811121" y="1028699"/>
            <a:ext cx="8703108" cy="109260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gradFill flip="none" rotWithShape="1">
              <a:gsLst>
                <a:gs pos="100000">
                  <a:srgbClr val="FC2170"/>
                </a:gs>
                <a:gs pos="0">
                  <a:srgbClr val="46C9FC"/>
                </a:gs>
              </a:gsLst>
              <a:path path="circle">
                <a:fillToRect l="100000" t="100000"/>
              </a:path>
              <a:tileRect r="-100000" b="-10000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C9A6F-175F-453D-952A-F11DD366B954}"/>
              </a:ext>
            </a:extLst>
          </p:cNvPr>
          <p:cNvSpPr txBox="1"/>
          <p:nvPr/>
        </p:nvSpPr>
        <p:spPr>
          <a:xfrm>
            <a:off x="1964891" y="1174894"/>
            <a:ext cx="83955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سوال ۱ : برای کد بررسی در کلاس با تغییر صرفا یک پارامتر و نه بیشتر برای لایه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GRU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، کاری کنید که شبکه همگرا شود و به دقت مناسبی برسد. </a:t>
            </a:r>
            <a:endParaRPr lang="en-US" sz="1600" dirty="0">
              <a:solidFill>
                <a:srgbClr val="2A464C"/>
              </a:solidFill>
              <a:latin typeface="IRANSans Medium" panose="020B0506030804020204" pitchFamily="34" charset="-78"/>
              <a:cs typeface="IRANSans Medium" panose="020B0506030804020204" pitchFamily="34" charset="-78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0A13C6-FB29-468F-AF5F-E6B1F7B5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084" t="-1586" r="6006" b="13401"/>
          <a:stretch/>
        </p:blipFill>
        <p:spPr>
          <a:xfrm>
            <a:off x="2863072" y="2847975"/>
            <a:ext cx="6465856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030AF-1C5F-4FA5-9312-F91CE741FBC6}"/>
              </a:ext>
            </a:extLst>
          </p:cNvPr>
          <p:cNvSpPr/>
          <p:nvPr/>
        </p:nvSpPr>
        <p:spPr>
          <a:xfrm>
            <a:off x="1883892" y="2581276"/>
            <a:ext cx="8686802" cy="3619500"/>
          </a:xfrm>
          <a:prstGeom prst="roundRect">
            <a:avLst>
              <a:gd name="adj" fmla="val 16961"/>
            </a:avLst>
          </a:prstGeom>
          <a:solidFill>
            <a:schemeClr val="bg1"/>
          </a:solidFill>
          <a:ln w="28575">
            <a:gradFill flip="none" rotWithShape="1">
              <a:gsLst>
                <a:gs pos="100000">
                  <a:srgbClr val="FC2170"/>
                </a:gs>
                <a:gs pos="0">
                  <a:srgbClr val="46C9FC"/>
                </a:gs>
              </a:gsLst>
              <a:path path="circle">
                <a:fillToRect l="100000" t="100000"/>
              </a:path>
              <a:tileRect r="-100000" b="-10000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AD1D79-913F-4611-8555-5D032B7A6AE8}"/>
              </a:ext>
            </a:extLst>
          </p:cNvPr>
          <p:cNvSpPr/>
          <p:nvPr/>
        </p:nvSpPr>
        <p:spPr>
          <a:xfrm>
            <a:off x="1257985" y="914399"/>
            <a:ext cx="9676029" cy="109260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gradFill flip="none" rotWithShape="1">
              <a:gsLst>
                <a:gs pos="100000">
                  <a:srgbClr val="FC2170"/>
                </a:gs>
                <a:gs pos="0">
                  <a:srgbClr val="46C9FC"/>
                </a:gs>
              </a:gsLst>
              <a:path path="circle">
                <a:fillToRect l="100000" t="100000"/>
              </a:path>
              <a:tileRect r="-100000" b="-10000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684B9-1067-4D71-A842-3B28A8403C8B}"/>
              </a:ext>
            </a:extLst>
          </p:cNvPr>
          <p:cNvSpPr txBox="1"/>
          <p:nvPr/>
        </p:nvSpPr>
        <p:spPr>
          <a:xfrm>
            <a:off x="1458010" y="1051069"/>
            <a:ext cx="93222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سوال ۲ : برای کد بررسی شده در کلاس از </a:t>
            </a:r>
            <a:r>
              <a:rPr lang="en-US" sz="1600" dirty="0" err="1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TextVectorization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به عنوان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یک لایه در ساختار شبکه عصبی خود استفاده کنید. نتایج شما تفاوتی کرد ؟ انتظار تغییر تفاوت را داشتید ؟   </a:t>
            </a:r>
            <a:endParaRPr lang="en-US" sz="1600" dirty="0">
              <a:solidFill>
                <a:srgbClr val="2A464C"/>
              </a:solidFill>
              <a:latin typeface="IRANSans Medium" panose="020B0506030804020204" pitchFamily="34" charset="-78"/>
              <a:cs typeface="IRANSans Medium" panose="020B0506030804020204" pitchFamily="34" charset="-78"/>
            </a:endParaRPr>
          </a:p>
        </p:txBody>
      </p:sp>
      <p:pic>
        <p:nvPicPr>
          <p:cNvPr id="1026" name="Picture 2" descr="You should try the new TensorFlow's TextVectorization layer. | by Stefano  Frassetto | Towards Data Science">
            <a:extLst>
              <a:ext uri="{FF2B5EF4-FFF2-40B4-BE49-F238E27FC236}">
                <a16:creationId xmlns:a16="http://schemas.microsoft.com/office/drawing/2014/main" id="{F3ACD789-75C1-462B-BB3D-C6109253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55" y="2671763"/>
            <a:ext cx="79152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73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0DA011-E039-4C08-8495-5651FC32AC5E}"/>
              </a:ext>
            </a:extLst>
          </p:cNvPr>
          <p:cNvSpPr/>
          <p:nvPr/>
        </p:nvSpPr>
        <p:spPr>
          <a:xfrm>
            <a:off x="1546965" y="901897"/>
            <a:ext cx="9098070" cy="1386960"/>
          </a:xfrm>
          <a:prstGeom prst="roundRect">
            <a:avLst>
              <a:gd name="adj" fmla="val 16349"/>
            </a:avLst>
          </a:prstGeom>
          <a:solidFill>
            <a:schemeClr val="bg1">
              <a:lumMod val="95000"/>
            </a:schemeClr>
          </a:solidFill>
          <a:ln w="28575">
            <a:gradFill flip="none" rotWithShape="1">
              <a:gsLst>
                <a:gs pos="100000">
                  <a:srgbClr val="FC2170"/>
                </a:gs>
                <a:gs pos="0">
                  <a:srgbClr val="46C9FC"/>
                </a:gs>
              </a:gsLst>
              <a:path path="circle">
                <a:fillToRect l="100000" t="100000"/>
              </a:path>
              <a:tileRect r="-100000" b="-10000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D5D97-AE07-433E-8802-AF2F3DC03085}"/>
              </a:ext>
            </a:extLst>
          </p:cNvPr>
          <p:cNvSpPr txBox="1"/>
          <p:nvPr/>
        </p:nvSpPr>
        <p:spPr>
          <a:xfrm>
            <a:off x="1434883" y="1009917"/>
            <a:ext cx="9322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سوال ۳‌:‌ مدل آموزش داده </a:t>
            </a:r>
            <a:r>
              <a:rPr lang="fa-IR" sz="1600" dirty="0">
                <a:solidFill>
                  <a:srgbClr val="FF0000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در سوال قبل 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را بر روی یک متن دلخواه تست کنید ! به عبارت ساده تر ابتدا مدل را ذخیره کنید و یک متن خام به آن دهید و ببینید خروجی مدنظر را برای شما تولید می کند یا خیر.    </a:t>
            </a:r>
            <a:endParaRPr lang="en-US" sz="1600" dirty="0">
              <a:solidFill>
                <a:srgbClr val="2A464C"/>
              </a:solidFill>
              <a:latin typeface="IRANSans Medium" panose="020B0506030804020204" pitchFamily="34" charset="-78"/>
              <a:cs typeface="IRANSans Medium" panose="020B0506030804020204" pitchFamily="34" charset="-78"/>
            </a:endParaRPr>
          </a:p>
        </p:txBody>
      </p:sp>
      <p:pic>
        <p:nvPicPr>
          <p:cNvPr id="3074" name="Picture 2" descr="5 Essential Papers on Sentiment Analysis - KDnuggets">
            <a:extLst>
              <a:ext uri="{FF2B5EF4-FFF2-40B4-BE49-F238E27FC236}">
                <a16:creationId xmlns:a16="http://schemas.microsoft.com/office/drawing/2014/main" id="{8B395897-A8A0-432A-903D-EE8FFF517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2921209"/>
            <a:ext cx="6878598" cy="3177769"/>
          </a:xfrm>
          <a:prstGeom prst="roundRect">
            <a:avLst>
              <a:gd name="adj" fmla="val 12514"/>
            </a:avLst>
          </a:prstGeom>
          <a:noFill/>
          <a:ln w="28575">
            <a:solidFill>
              <a:srgbClr val="2A46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50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030AF-1C5F-4FA5-9312-F91CE741FBC6}"/>
              </a:ext>
            </a:extLst>
          </p:cNvPr>
          <p:cNvSpPr/>
          <p:nvPr/>
        </p:nvSpPr>
        <p:spPr>
          <a:xfrm>
            <a:off x="3069798" y="2718857"/>
            <a:ext cx="6029325" cy="35544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gradFill flip="none" rotWithShape="1">
              <a:gsLst>
                <a:gs pos="100000">
                  <a:srgbClr val="FC2170"/>
                </a:gs>
                <a:gs pos="0">
                  <a:srgbClr val="46C9FC"/>
                </a:gs>
              </a:gsLst>
              <a:path path="circle">
                <a:fillToRect l="100000" t="100000"/>
              </a:path>
              <a:tileRect r="-100000" b="-10000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AD1D79-913F-4611-8555-5D032B7A6AE8}"/>
              </a:ext>
            </a:extLst>
          </p:cNvPr>
          <p:cNvSpPr/>
          <p:nvPr/>
        </p:nvSpPr>
        <p:spPr>
          <a:xfrm>
            <a:off x="1286046" y="659201"/>
            <a:ext cx="9619907" cy="1675553"/>
          </a:xfrm>
          <a:prstGeom prst="roundRect">
            <a:avLst>
              <a:gd name="adj" fmla="val 26774"/>
            </a:avLst>
          </a:prstGeom>
          <a:solidFill>
            <a:schemeClr val="bg1">
              <a:lumMod val="95000"/>
            </a:schemeClr>
          </a:solidFill>
          <a:ln w="28575">
            <a:gradFill flip="none" rotWithShape="1">
              <a:gsLst>
                <a:gs pos="100000">
                  <a:srgbClr val="FC2170"/>
                </a:gs>
                <a:gs pos="0">
                  <a:srgbClr val="46C9FC"/>
                </a:gs>
              </a:gsLst>
              <a:path path="circle">
                <a:fillToRect l="100000" t="100000"/>
              </a:path>
              <a:tileRect r="-100000" b="-10000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684B9-1067-4D71-A842-3B28A8403C8B}"/>
              </a:ext>
            </a:extLst>
          </p:cNvPr>
          <p:cNvSpPr txBox="1"/>
          <p:nvPr/>
        </p:nvSpPr>
        <p:spPr>
          <a:xfrm>
            <a:off x="1429950" y="729197"/>
            <a:ext cx="932223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سوال ۴ : برای کد بررسی شده در کلاس به جای بردار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embedding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هر کدام از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int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های حاصل از خروجی لایه </a:t>
            </a:r>
            <a:r>
              <a:rPr lang="en-US" sz="1600" dirty="0" err="1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TextVectorization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را به بردار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one hot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تبدیل کنید و نتیجه را به لحاظ دقت و سرعت آموزش با حالت بردار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embedding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مقایسه کنید. هر دو سلول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GRU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و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LSTM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را جداگانه مورد بررسی قرار دهید. (راهنمایی :‌</a:t>
            </a:r>
            <a:r>
              <a:rPr lang="en-US" sz="1600" dirty="0" err="1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tf.one_hot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) </a:t>
            </a:r>
          </a:p>
          <a:p>
            <a:pPr algn="ctr" rtl="1">
              <a:lnSpc>
                <a:spcPct val="150000"/>
              </a:lnSpc>
            </a:pP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نمودارهای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loss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و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accuracy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را برای داده های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Train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و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Test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رسم کنید. </a:t>
            </a:r>
            <a:endParaRPr lang="en-US" sz="1600" dirty="0">
              <a:solidFill>
                <a:srgbClr val="2A464C"/>
              </a:solidFill>
              <a:latin typeface="IRANSans Medium" panose="020B0506030804020204" pitchFamily="34" charset="-78"/>
              <a:cs typeface="IRANSans Medium" panose="020B0506030804020204" pitchFamily="34" charset="-78"/>
            </a:endParaRPr>
          </a:p>
        </p:txBody>
      </p:sp>
      <p:pic>
        <p:nvPicPr>
          <p:cNvPr id="2050" name="Picture 2" descr="A demo of One Hot Encoding (TensorFlow Tip of the Week) - YouTube">
            <a:extLst>
              <a:ext uri="{FF2B5EF4-FFF2-40B4-BE49-F238E27FC236}">
                <a16:creationId xmlns:a16="http://schemas.microsoft.com/office/drawing/2014/main" id="{74B8BA36-83C1-4BA7-BF09-45C92F26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2" y="2848571"/>
            <a:ext cx="5857875" cy="329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6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030AF-1C5F-4FA5-9312-F91CE741FBC6}"/>
              </a:ext>
            </a:extLst>
          </p:cNvPr>
          <p:cNvSpPr/>
          <p:nvPr/>
        </p:nvSpPr>
        <p:spPr>
          <a:xfrm>
            <a:off x="3684630" y="3429000"/>
            <a:ext cx="4812873" cy="2844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gradFill flip="none" rotWithShape="1">
              <a:gsLst>
                <a:gs pos="100000">
                  <a:srgbClr val="FC2170"/>
                </a:gs>
                <a:gs pos="0">
                  <a:srgbClr val="46C9FC"/>
                </a:gs>
              </a:gsLst>
              <a:path path="circle">
                <a:fillToRect l="100000" t="100000"/>
              </a:path>
              <a:tileRect r="-100000" b="-10000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AD1D79-913F-4611-8555-5D032B7A6AE8}"/>
              </a:ext>
            </a:extLst>
          </p:cNvPr>
          <p:cNvSpPr/>
          <p:nvPr/>
        </p:nvSpPr>
        <p:spPr>
          <a:xfrm>
            <a:off x="1200150" y="630626"/>
            <a:ext cx="9705804" cy="2491916"/>
          </a:xfrm>
          <a:prstGeom prst="roundRect">
            <a:avLst>
              <a:gd name="adj" fmla="val 16600"/>
            </a:avLst>
          </a:prstGeom>
          <a:solidFill>
            <a:schemeClr val="bg1">
              <a:lumMod val="95000"/>
            </a:schemeClr>
          </a:solidFill>
          <a:ln w="28575">
            <a:gradFill flip="none" rotWithShape="1">
              <a:gsLst>
                <a:gs pos="100000">
                  <a:srgbClr val="FC2170"/>
                </a:gs>
                <a:gs pos="0">
                  <a:srgbClr val="46C9FC"/>
                </a:gs>
              </a:gsLst>
              <a:path path="circle">
                <a:fillToRect l="100000" t="100000"/>
              </a:path>
              <a:tileRect r="-100000" b="-10000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684B9-1067-4D71-A842-3B28A8403C8B}"/>
              </a:ext>
            </a:extLst>
          </p:cNvPr>
          <p:cNvSpPr txBox="1"/>
          <p:nvPr/>
        </p:nvSpPr>
        <p:spPr>
          <a:xfrm>
            <a:off x="1429950" y="729197"/>
            <a:ext cx="932223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سوال ۵ : در پوشه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Q5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که در پیوست قرار داده شده یک دیتاست از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review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یک سری از محصولات آمازون آورده شده است که شامل سه ستون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name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و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review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و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rating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است و ما با دو ستون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review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و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rating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کار داریم. ستون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rating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عددی بین ۱ تا ۵ است که ۱ یعنی خیلی بد و ۵ یعنی خیلی خوب. برای سادگی کار یک ستون به آن اضافه کنید و اگر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rating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۱ یا ۲ بود مقدار این ستون صفر و در غیر این صورت یک باشد. حال یک مدل مبتنی بر شبکه های بازگشتی بسازید و طبقه بندی </a:t>
            </a:r>
            <a:r>
              <a:rPr lang="en-US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review</a:t>
            </a: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 ها را انجام دهید. (اگر سیستم پردازشی تان کمی ضعیف است میتوانید از بخشی از داده ها استفاده کنید. )</a:t>
            </a:r>
            <a:endParaRPr lang="en-US" sz="1600" dirty="0">
              <a:solidFill>
                <a:srgbClr val="2A464C"/>
              </a:solidFill>
              <a:latin typeface="IRANSans Medium" panose="020B0506030804020204" pitchFamily="34" charset="-78"/>
              <a:cs typeface="IRANSans Medium" panose="020B0506030804020204" pitchFamily="34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6CA87B-29AA-4A8F-A164-763AF09FC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886" y="3554558"/>
            <a:ext cx="3806362" cy="257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0DC113-6891-450B-8751-E9A495A1F37B}"/>
              </a:ext>
            </a:extLst>
          </p:cNvPr>
          <p:cNvSpPr txBox="1"/>
          <p:nvPr/>
        </p:nvSpPr>
        <p:spPr>
          <a:xfrm>
            <a:off x="3305175" y="1574646"/>
            <a:ext cx="536051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20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لحظات خوب زندگی </a:t>
            </a:r>
          </a:p>
          <a:p>
            <a:pPr algn="r" rtl="1">
              <a:lnSpc>
                <a:spcPct val="200000"/>
              </a:lnSpc>
            </a:pPr>
            <a:r>
              <a:rPr lang="fa-IR" sz="20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در تمامی لحظاتی که</a:t>
            </a:r>
          </a:p>
          <a:p>
            <a:pPr algn="r" rtl="1">
              <a:lnSpc>
                <a:spcPct val="200000"/>
              </a:lnSpc>
            </a:pPr>
            <a:r>
              <a:rPr lang="fa-IR" sz="20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در تلاش برای ساختن لحظات خوب زندگی هستیم ، </a:t>
            </a:r>
          </a:p>
          <a:p>
            <a:pPr algn="r" rtl="1">
              <a:lnSpc>
                <a:spcPct val="200000"/>
              </a:lnSpc>
            </a:pPr>
            <a:r>
              <a:rPr lang="fa-IR" sz="20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آرام و بی صدا از کنار ما میگذرد. </a:t>
            </a:r>
          </a:p>
          <a:p>
            <a:pPr algn="r" rtl="1">
              <a:lnSpc>
                <a:spcPct val="200000"/>
              </a:lnSpc>
            </a:pPr>
            <a:endParaRPr lang="fa-IR" sz="2000" dirty="0">
              <a:solidFill>
                <a:srgbClr val="2A464C"/>
              </a:solidFill>
              <a:latin typeface="IRANSans Medium" panose="020B0506030804020204" pitchFamily="34" charset="-78"/>
              <a:cs typeface="IRANSans Medium" panose="020B0506030804020204" pitchFamily="34" charset="-78"/>
            </a:endParaRPr>
          </a:p>
          <a:p>
            <a:pPr rtl="1">
              <a:lnSpc>
                <a:spcPct val="200000"/>
              </a:lnSpc>
            </a:pPr>
            <a:r>
              <a:rPr lang="fa-IR" sz="1600" dirty="0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اسکار </a:t>
            </a:r>
            <a:r>
              <a:rPr lang="fa-IR" sz="1600" dirty="0" err="1">
                <a:solidFill>
                  <a:srgbClr val="2A464C"/>
                </a:solidFill>
                <a:latin typeface="IRANSans Medium" panose="020B0506030804020204" pitchFamily="34" charset="-78"/>
                <a:cs typeface="IRANSans Medium" panose="020B0506030804020204" pitchFamily="34" charset="-78"/>
              </a:rPr>
              <a:t>وایلد</a:t>
            </a:r>
            <a:endParaRPr lang="en-US" sz="1600" dirty="0">
              <a:solidFill>
                <a:srgbClr val="2A464C"/>
              </a:solidFill>
              <a:latin typeface="IRANSans Medium" panose="020B0506030804020204" pitchFamily="34" charset="-78"/>
              <a:cs typeface="IRANSans Medium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4463296"/>
      </p:ext>
    </p:extLst>
  </p:cSld>
  <p:clrMapOvr>
    <a:masterClrMapping/>
  </p:clrMapOvr>
</p:sld>
</file>

<file path=ppt/theme/theme1.xml><?xml version="1.0" encoding="utf-8"?>
<a:theme xmlns:a="http://schemas.openxmlformats.org/drawingml/2006/main" name="GradThem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Theme" id="{577F56D3-BDB4-4A0E-B221-D49B3EAE5E72}" vid="{33B633A6-C6E0-4ABC-A06C-0CC86373F0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2EBEC38-9AE8-4766-95F6-1F6D62773548}">
  <we:reference id="wa104381411" version="2.4.1.0" store="en-US" storeType="OMEX"/>
  <we:alternateReferences>
    <we:reference id="wa104381411" version="2.4.1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GradTheme</Template>
  <TotalTime>5959</TotalTime>
  <Words>376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IRANSans Medium</vt:lpstr>
      <vt:lpstr>Kalameh</vt:lpstr>
      <vt:lpstr>Kalameh Bold</vt:lpstr>
      <vt:lpstr>GradTheme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</dc:creator>
  <cp:lastModifiedBy>Hamed</cp:lastModifiedBy>
  <cp:revision>396</cp:revision>
  <dcterms:created xsi:type="dcterms:W3CDTF">2022-05-29T14:18:16Z</dcterms:created>
  <dcterms:modified xsi:type="dcterms:W3CDTF">2022-09-10T01:04:38Z</dcterms:modified>
</cp:coreProperties>
</file>