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m4a" ContentType="audi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8"/>
  </p:normalViewPr>
  <p:slideViewPr>
    <p:cSldViewPr snapToGrid="0" snapToObjects="1">
      <p:cViewPr>
        <p:scale>
          <a:sx n="100" d="100"/>
          <a:sy n="100" d="100"/>
        </p:scale>
        <p:origin x="1000" y="28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D4E84B-5152-C74C-8239-896E43AA6E7E}" type="datetimeFigureOut">
              <a:rPr lang="en-US" smtClean="0"/>
              <a:t>7/24/17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FF48F9-7A62-0C4F-8C88-52B1AF7BB63C}" type="slidenum">
              <a:rPr lang="en-US" smtClean="0"/>
              <a:t>‹#›</a:t>
            </a:fld>
            <a:endParaRPr lang="en-US"/>
          </a:p>
        </p:txBody>
      </p:sp>
    </p:spTree>
    <p:extLst>
      <p:ext uri="{BB962C8B-B14F-4D97-AF65-F5344CB8AC3E}">
        <p14:creationId xmlns:p14="http://schemas.microsoft.com/office/powerpoint/2010/main" val="1594341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7F96BF-C9FD-0845-BAC4-C61DCD9B5CE2}" type="datetimeFigureOut">
              <a:rPr lang="en-US" smtClean="0"/>
              <a:t>7/24/17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C412028-62D0-F64F-B09D-FD8B46636BE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F96BF-C9FD-0845-BAC4-C61DCD9B5CE2}" type="datetimeFigureOut">
              <a:rPr lang="en-US" smtClean="0"/>
              <a:t>7/24/17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12028-62D0-F64F-B09D-FD8B46636BE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7F96BF-C9FD-0845-BAC4-C61DCD9B5CE2}" type="datetimeFigureOut">
              <a:rPr lang="en-US" smtClean="0"/>
              <a:t>7/24/17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12028-62D0-F64F-B09D-FD8B46636BE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7F96BF-C9FD-0845-BAC4-C61DCD9B5CE2}" type="datetimeFigureOut">
              <a:rPr lang="en-US" smtClean="0"/>
              <a:t>7/24/17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12028-62D0-F64F-B09D-FD8B46636BE1}"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7F96BF-C9FD-0845-BAC4-C61DCD9B5CE2}" type="datetimeFigureOut">
              <a:rPr lang="en-US" smtClean="0"/>
              <a:t>7/24/17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12028-62D0-F64F-B09D-FD8B46636BE1}"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7F96BF-C9FD-0845-BAC4-C61DCD9B5CE2}" type="datetimeFigureOut">
              <a:rPr lang="en-US" smtClean="0"/>
              <a:t>7/24/17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12028-62D0-F64F-B09D-FD8B46636BE1}"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7F96BF-C9FD-0845-BAC4-C61DCD9B5CE2}" type="datetimeFigureOut">
              <a:rPr lang="en-US" smtClean="0"/>
              <a:t>7/24/17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12028-62D0-F64F-B09D-FD8B46636BE1}"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7F96BF-C9FD-0845-BAC4-C61DCD9B5CE2}" type="datetimeFigureOut">
              <a:rPr lang="en-US" smtClean="0"/>
              <a:t>7/24/17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12028-62D0-F64F-B09D-FD8B46636BE1}"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7F96BF-C9FD-0845-BAC4-C61DCD9B5CE2}" type="datetimeFigureOut">
              <a:rPr lang="en-US" smtClean="0"/>
              <a:t>7/24/17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12028-62D0-F64F-B09D-FD8B46636BE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7F96BF-C9FD-0845-BAC4-C61DCD9B5CE2}" type="datetimeFigureOut">
              <a:rPr lang="en-US" smtClean="0"/>
              <a:t>7/24/17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C412028-62D0-F64F-B09D-FD8B46636BE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7F96BF-C9FD-0845-BAC4-C61DCD9B5CE2}" type="datetimeFigureOut">
              <a:rPr lang="en-US" smtClean="0"/>
              <a:t>7/24/17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12028-62D0-F64F-B09D-FD8B46636BE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7F96BF-C9FD-0845-BAC4-C61DCD9B5CE2}" type="datetimeFigureOut">
              <a:rPr lang="en-US" smtClean="0"/>
              <a:t>7/24/17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12028-62D0-F64F-B09D-FD8B46636BE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7F96BF-C9FD-0845-BAC4-C61DCD9B5CE2}" type="datetimeFigureOut">
              <a:rPr lang="en-US" smtClean="0"/>
              <a:t>7/24/17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412028-62D0-F64F-B09D-FD8B46636BE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7F96BF-C9FD-0845-BAC4-C61DCD9B5CE2}" type="datetimeFigureOut">
              <a:rPr lang="en-US" smtClean="0"/>
              <a:t>7/24/17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412028-62D0-F64F-B09D-FD8B46636BE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7F96BF-C9FD-0845-BAC4-C61DCD9B5CE2}" type="datetimeFigureOut">
              <a:rPr lang="en-US" smtClean="0"/>
              <a:t>7/24/17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412028-62D0-F64F-B09D-FD8B46636BE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F96BF-C9FD-0845-BAC4-C61DCD9B5CE2}" type="datetimeFigureOut">
              <a:rPr lang="en-US" smtClean="0"/>
              <a:t>7/24/17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12028-62D0-F64F-B09D-FD8B46636BE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F96BF-C9FD-0845-BAC4-C61DCD9B5CE2}" type="datetimeFigureOut">
              <a:rPr lang="en-US" smtClean="0"/>
              <a:t>7/24/17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12028-62D0-F64F-B09D-FD8B46636BE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7F96BF-C9FD-0845-BAC4-C61DCD9B5CE2}" type="datetimeFigureOut">
              <a:rPr lang="en-US" smtClean="0"/>
              <a:t>7/24/17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C412028-62D0-F64F-B09D-FD8B46636BE1}" type="slidenum">
              <a:rPr lang="en-US" smtClean="0"/>
              <a:t>‹#›</a:t>
            </a:fld>
            <a:endParaRPr lang="en-US"/>
          </a:p>
        </p:txBody>
      </p:sp>
    </p:spTree>
    <p:extLst>
      <p:ext uri="{BB962C8B-B14F-4D97-AF65-F5344CB8AC3E}">
        <p14:creationId xmlns:p14="http://schemas.microsoft.com/office/powerpoint/2010/main" val="81664189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image" Target="../media/image2.png"/><Relationship Id="rId1" Type="http://schemas.microsoft.com/office/2007/relationships/media" Target="../media/media1.m4a"/><Relationship Id="rId2" Type="http://schemas.openxmlformats.org/officeDocument/2006/relationships/audio" Target="../media/media1.m4a"/></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2.png"/><Relationship Id="rId1" Type="http://schemas.microsoft.com/office/2007/relationships/media" Target="../media/media2.m4a"/><Relationship Id="rId2" Type="http://schemas.openxmlformats.org/officeDocument/2006/relationships/audio" Target="../media/media2.m4a"/></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2.png"/><Relationship Id="rId1" Type="http://schemas.microsoft.com/office/2007/relationships/media" Target="../media/media3.m4a"/><Relationship Id="rId2" Type="http://schemas.openxmlformats.org/officeDocument/2006/relationships/audio" Target="../media/media3.m4a"/></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2.png"/><Relationship Id="rId1" Type="http://schemas.microsoft.com/office/2007/relationships/media" Target="../media/media4.m4a"/><Relationship Id="rId2" Type="http://schemas.openxmlformats.org/officeDocument/2006/relationships/audio" Target="../media/media4.m4a"/></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2.png"/><Relationship Id="rId1" Type="http://schemas.microsoft.com/office/2007/relationships/media" Target="../media/media5.m4a"/><Relationship Id="rId2" Type="http://schemas.openxmlformats.org/officeDocument/2006/relationships/audio" Target="../media/media5.m4a"/></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2.png"/><Relationship Id="rId1" Type="http://schemas.microsoft.com/office/2007/relationships/media" Target="../media/media6.m4a"/><Relationship Id="rId2" Type="http://schemas.openxmlformats.org/officeDocument/2006/relationships/audio" Target="../media/media6.m4a"/></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2.png"/><Relationship Id="rId1" Type="http://schemas.microsoft.com/office/2007/relationships/media" Target="../media/media7.m4a"/><Relationship Id="rId2" Type="http://schemas.openxmlformats.org/officeDocument/2006/relationships/audio" Target="../media/media7.m4a"/></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2.png"/><Relationship Id="rId1" Type="http://schemas.microsoft.com/office/2007/relationships/media" Target="../media/media8.m4a"/><Relationship Id="rId2" Type="http://schemas.openxmlformats.org/officeDocument/2006/relationships/audio" Target="../media/media8.m4a"/></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charset="0"/>
                <a:ea typeface="Times New Roman" charset="0"/>
                <a:cs typeface="Times New Roman" charset="0"/>
              </a:rPr>
              <a:t>Recommendation Engine</a:t>
            </a:r>
            <a:endParaRPr lang="en-US" dirty="0">
              <a:latin typeface="Times New Roman" charset="0"/>
              <a:ea typeface="Times New Roman" charset="0"/>
              <a:cs typeface="Times New Roman" charset="0"/>
            </a:endParaRPr>
          </a:p>
        </p:txBody>
      </p:sp>
      <p:sp>
        <p:nvSpPr>
          <p:cNvPr id="3" name="Subtitle 2"/>
          <p:cNvSpPr>
            <a:spLocks noGrp="1"/>
          </p:cNvSpPr>
          <p:nvPr>
            <p:ph type="subTitle" idx="1"/>
          </p:nvPr>
        </p:nvSpPr>
        <p:spPr/>
        <p:txBody>
          <a:bodyPr/>
          <a:lstStyle/>
          <a:p>
            <a:r>
              <a:rPr lang="en-US" dirty="0" smtClean="0">
                <a:latin typeface="Times New Roman" charset="0"/>
                <a:ea typeface="Times New Roman" charset="0"/>
                <a:cs typeface="Times New Roman" charset="0"/>
              </a:rPr>
              <a:t>Parisa Gandomkar Yarandi</a:t>
            </a:r>
          </a:p>
          <a:p>
            <a:r>
              <a:rPr lang="en-US" dirty="0" smtClean="0">
                <a:latin typeface="Times New Roman" charset="0"/>
                <a:ea typeface="Times New Roman" charset="0"/>
                <a:cs typeface="Times New Roman" charset="0"/>
              </a:rPr>
              <a:t>Data Incubator</a:t>
            </a:r>
            <a:endParaRPr lang="en-US" dirty="0">
              <a:latin typeface="Times New Roman" charset="0"/>
              <a:ea typeface="Times New Roman" charset="0"/>
              <a:cs typeface="Times New Roman" charset="0"/>
            </a:endParaRPr>
          </a:p>
        </p:txBody>
      </p:sp>
      <p:pic>
        <p:nvPicPr>
          <p:cNvPr id="4" name="Sound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1365860"/>
      </p:ext>
    </p:extLst>
  </p:cSld>
  <p:clrMapOvr>
    <a:masterClrMapping/>
  </p:clrMapOvr>
  <mc:AlternateContent xmlns:mc="http://schemas.openxmlformats.org/markup-compatibility/2006">
    <mc:Choice xmlns:p14="http://schemas.microsoft.com/office/powerpoint/2010/main" Requires="p14">
      <p:transition spd="slow" p14:dur="2000" advTm="9831"/>
    </mc:Choice>
    <mc:Fallback>
      <p:transition spd="slow" advTm="983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Introduction</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lstStyle/>
          <a:p>
            <a:r>
              <a:rPr lang="en-US" dirty="0">
                <a:latin typeface="Times New Roman" charset="0"/>
                <a:ea typeface="Times New Roman" charset="0"/>
                <a:cs typeface="Times New Roman" charset="0"/>
              </a:rPr>
              <a:t>Recommendation engines are becoming a critical part of many e-commerce sites. The approach uses complex algorithms to analyze large volumes of data and determine what products that potential consumers might want to buy based on their stated preferences, online shopping choices, and the purchases of people with similar tastes or demographics. Recommendation technology must also be able to reach out to small and medium-size businesses and be robust and cost-effective.</a:t>
            </a:r>
            <a:endParaRPr lang="en-US" dirty="0">
              <a:latin typeface="Times New Roman" charset="0"/>
              <a:ea typeface="Times New Roman" charset="0"/>
              <a:cs typeface="Times New Roman" charset="0"/>
            </a:endParaRPr>
          </a:p>
        </p:txBody>
      </p:sp>
      <p:pic>
        <p:nvPicPr>
          <p:cNvPr id="4" name="Sound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52889490"/>
      </p:ext>
    </p:extLst>
  </p:cSld>
  <p:clrMapOvr>
    <a:masterClrMapping/>
  </p:clrMapOvr>
  <mc:AlternateContent xmlns:mc="http://schemas.openxmlformats.org/markup-compatibility/2006">
    <mc:Choice xmlns:p14="http://schemas.microsoft.com/office/powerpoint/2010/main" Requires="p14">
      <p:transition spd="slow" p14:dur="2000" advTm="633"/>
    </mc:Choice>
    <mc:Fallback>
      <p:transition spd="slow" advTm="63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262626"/>
                </a:solidFill>
                <a:latin typeface="Times New Roman" charset="0"/>
                <a:ea typeface="Times New Roman" charset="0"/>
                <a:cs typeface="Times New Roman" charset="0"/>
              </a:rPr>
              <a:t>Some Applications </a:t>
            </a:r>
            <a:r>
              <a:rPr lang="en-US" b="1" dirty="0">
                <a:solidFill>
                  <a:srgbClr val="262626"/>
                </a:solidFill>
                <a:latin typeface="Times New Roman" charset="0"/>
                <a:ea typeface="Times New Roman" charset="0"/>
                <a:cs typeface="Times New Roman" charset="0"/>
              </a:rPr>
              <a:t>of R</a:t>
            </a:r>
            <a:r>
              <a:rPr lang="en-US" b="1" dirty="0" smtClean="0">
                <a:solidFill>
                  <a:srgbClr val="262626"/>
                </a:solidFill>
                <a:latin typeface="Times New Roman" charset="0"/>
                <a:ea typeface="Times New Roman" charset="0"/>
                <a:cs typeface="Times New Roman" charset="0"/>
              </a:rPr>
              <a:t>ecommendation Engines</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lstStyle/>
          <a:p>
            <a:r>
              <a:rPr lang="en-US" dirty="0" smtClean="0">
                <a:solidFill>
                  <a:srgbClr val="333333"/>
                </a:solidFill>
                <a:latin typeface="Times New Roman" charset="0"/>
                <a:ea typeface="Times New Roman" charset="0"/>
                <a:cs typeface="Times New Roman" charset="0"/>
              </a:rPr>
              <a:t>Amazon </a:t>
            </a:r>
            <a:r>
              <a:rPr lang="en-US" dirty="0">
                <a:solidFill>
                  <a:srgbClr val="333333"/>
                </a:solidFill>
                <a:latin typeface="Times New Roman" charset="0"/>
                <a:ea typeface="Times New Roman" charset="0"/>
                <a:cs typeface="Times New Roman" charset="0"/>
              </a:rPr>
              <a:t>(selling &amp; retail), </a:t>
            </a:r>
            <a:endParaRPr lang="en-US" dirty="0" smtClean="0">
              <a:solidFill>
                <a:srgbClr val="333333"/>
              </a:solidFill>
              <a:latin typeface="Times New Roman" charset="0"/>
              <a:ea typeface="Times New Roman" charset="0"/>
              <a:cs typeface="Times New Roman" charset="0"/>
            </a:endParaRPr>
          </a:p>
          <a:p>
            <a:r>
              <a:rPr lang="en-US" dirty="0" smtClean="0">
                <a:solidFill>
                  <a:srgbClr val="333333"/>
                </a:solidFill>
                <a:latin typeface="Times New Roman" charset="0"/>
                <a:ea typeface="Times New Roman" charset="0"/>
                <a:cs typeface="Times New Roman" charset="0"/>
              </a:rPr>
              <a:t>Netflix </a:t>
            </a:r>
            <a:r>
              <a:rPr lang="en-US" dirty="0">
                <a:solidFill>
                  <a:srgbClr val="333333"/>
                </a:solidFill>
                <a:latin typeface="Times New Roman" charset="0"/>
                <a:ea typeface="Times New Roman" charset="0"/>
                <a:cs typeface="Times New Roman" charset="0"/>
              </a:rPr>
              <a:t>(visual media), </a:t>
            </a:r>
            <a:endParaRPr lang="en-US" dirty="0" smtClean="0">
              <a:solidFill>
                <a:srgbClr val="333333"/>
              </a:solidFill>
              <a:latin typeface="Times New Roman" charset="0"/>
              <a:ea typeface="Times New Roman" charset="0"/>
              <a:cs typeface="Times New Roman" charset="0"/>
            </a:endParaRPr>
          </a:p>
          <a:p>
            <a:r>
              <a:rPr lang="en-US" dirty="0" err="1" smtClean="0">
                <a:solidFill>
                  <a:srgbClr val="333333"/>
                </a:solidFill>
                <a:latin typeface="Times New Roman" charset="0"/>
                <a:ea typeface="Times New Roman" charset="0"/>
                <a:cs typeface="Times New Roman" charset="0"/>
              </a:rPr>
              <a:t>Linkedin</a:t>
            </a:r>
            <a:r>
              <a:rPr lang="en-US" dirty="0" smtClean="0">
                <a:solidFill>
                  <a:srgbClr val="333333"/>
                </a:solidFill>
                <a:latin typeface="Times New Roman" charset="0"/>
                <a:ea typeface="Times New Roman" charset="0"/>
                <a:cs typeface="Times New Roman" charset="0"/>
              </a:rPr>
              <a:t> </a:t>
            </a:r>
            <a:r>
              <a:rPr lang="en-US" dirty="0">
                <a:solidFill>
                  <a:srgbClr val="333333"/>
                </a:solidFill>
                <a:latin typeface="Times New Roman" charset="0"/>
                <a:ea typeface="Times New Roman" charset="0"/>
                <a:cs typeface="Times New Roman" charset="0"/>
              </a:rPr>
              <a:t>(people you know), </a:t>
            </a:r>
            <a:endParaRPr lang="en-US" dirty="0" smtClean="0">
              <a:solidFill>
                <a:srgbClr val="333333"/>
              </a:solidFill>
              <a:latin typeface="Times New Roman" charset="0"/>
              <a:ea typeface="Times New Roman" charset="0"/>
              <a:cs typeface="Times New Roman" charset="0"/>
            </a:endParaRPr>
          </a:p>
          <a:p>
            <a:r>
              <a:rPr lang="en-US" dirty="0" smtClean="0">
                <a:solidFill>
                  <a:srgbClr val="333333"/>
                </a:solidFill>
                <a:latin typeface="Times New Roman" charset="0"/>
                <a:ea typeface="Times New Roman" charset="0"/>
                <a:cs typeface="Times New Roman" charset="0"/>
              </a:rPr>
              <a:t>Google </a:t>
            </a:r>
            <a:r>
              <a:rPr lang="en-US" dirty="0">
                <a:solidFill>
                  <a:srgbClr val="333333"/>
                </a:solidFill>
                <a:latin typeface="Times New Roman" charset="0"/>
                <a:ea typeface="Times New Roman" charset="0"/>
                <a:cs typeface="Times New Roman" charset="0"/>
              </a:rPr>
              <a:t>(search),  </a:t>
            </a:r>
            <a:endParaRPr lang="en-US" dirty="0" smtClean="0">
              <a:solidFill>
                <a:srgbClr val="333333"/>
              </a:solidFill>
              <a:latin typeface="Times New Roman" charset="0"/>
              <a:ea typeface="Times New Roman" charset="0"/>
              <a:cs typeface="Times New Roman" charset="0"/>
            </a:endParaRPr>
          </a:p>
          <a:p>
            <a:r>
              <a:rPr lang="en-US" dirty="0" smtClean="0">
                <a:solidFill>
                  <a:srgbClr val="333333"/>
                </a:solidFill>
                <a:latin typeface="q_serif" charset="0"/>
              </a:rPr>
              <a:t>TV (find </a:t>
            </a:r>
            <a:r>
              <a:rPr lang="en-US" dirty="0">
                <a:solidFill>
                  <a:srgbClr val="333333"/>
                </a:solidFill>
                <a:latin typeface="q_serif" charset="0"/>
              </a:rPr>
              <a:t>relevant TV </a:t>
            </a:r>
            <a:r>
              <a:rPr lang="en-US" dirty="0" smtClean="0">
                <a:solidFill>
                  <a:srgbClr val="333333"/>
                </a:solidFill>
                <a:latin typeface="q_serif" charset="0"/>
              </a:rPr>
              <a:t>content)</a:t>
            </a:r>
            <a:endParaRPr lang="en-US" dirty="0">
              <a:latin typeface="Times New Roman" charset="0"/>
              <a:ea typeface="Times New Roman" charset="0"/>
              <a:cs typeface="Times New Roman" charset="0"/>
            </a:endParaRPr>
          </a:p>
        </p:txBody>
      </p:sp>
      <p:pic>
        <p:nvPicPr>
          <p:cNvPr id="4" name="Sound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755236306"/>
      </p:ext>
    </p:extLst>
  </p:cSld>
  <p:clrMapOvr>
    <a:masterClrMapping/>
  </p:clrMapOvr>
  <mc:AlternateContent xmlns:mc="http://schemas.openxmlformats.org/markup-compatibility/2006">
    <mc:Choice xmlns:p14="http://schemas.microsoft.com/office/powerpoint/2010/main" Requires="p14">
      <p:transition spd="slow" p14:dur="2000" advTm="608"/>
    </mc:Choice>
    <mc:Fallback>
      <p:transition spd="slow" advTm="60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Problem statement</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lstStyle/>
          <a:p>
            <a:r>
              <a:rPr lang="en-US" dirty="0">
                <a:latin typeface="Times New Roman" charset="0"/>
                <a:ea typeface="Times New Roman" charset="0"/>
                <a:cs typeface="Times New Roman" charset="0"/>
              </a:rPr>
              <a:t>Groceries-on-demand startup </a:t>
            </a:r>
            <a:r>
              <a:rPr lang="en-US" dirty="0" err="1">
                <a:latin typeface="Times New Roman" charset="0"/>
                <a:ea typeface="Times New Roman" charset="0"/>
                <a:cs typeface="Times New Roman" charset="0"/>
              </a:rPr>
              <a:t>Instacart</a:t>
            </a:r>
            <a:r>
              <a:rPr lang="en-US" dirty="0">
                <a:latin typeface="Times New Roman" charset="0"/>
                <a:ea typeface="Times New Roman" charset="0"/>
                <a:cs typeface="Times New Roman" charset="0"/>
              </a:rPr>
              <a:t> has released a dataset containing 3 million orders from 200,000 (anonymized) users. </a:t>
            </a:r>
            <a:r>
              <a:rPr lang="en-US" dirty="0">
                <a:latin typeface="Times New Roman" charset="0"/>
                <a:ea typeface="Times New Roman" charset="0"/>
                <a:cs typeface="Times New Roman" charset="0"/>
              </a:rPr>
              <a:t>For </a:t>
            </a:r>
            <a:r>
              <a:rPr lang="en-US" dirty="0">
                <a:latin typeface="Times New Roman" charset="0"/>
                <a:ea typeface="Times New Roman" charset="0"/>
                <a:cs typeface="Times New Roman" charset="0"/>
              </a:rPr>
              <a:t>each user, </a:t>
            </a:r>
            <a:r>
              <a:rPr lang="en-US" dirty="0" err="1">
                <a:latin typeface="Times New Roman" charset="0"/>
                <a:ea typeface="Times New Roman" charset="0"/>
                <a:cs typeface="Times New Roman" charset="0"/>
              </a:rPr>
              <a:t>Instacart</a:t>
            </a:r>
            <a:r>
              <a:rPr lang="en-US" dirty="0">
                <a:latin typeface="Times New Roman" charset="0"/>
                <a:ea typeface="Times New Roman" charset="0"/>
                <a:cs typeface="Times New Roman" charset="0"/>
              </a:rPr>
              <a:t> </a:t>
            </a:r>
            <a:r>
              <a:rPr lang="en-US" dirty="0">
                <a:latin typeface="Times New Roman" charset="0"/>
                <a:ea typeface="Times New Roman" charset="0"/>
                <a:cs typeface="Times New Roman" charset="0"/>
              </a:rPr>
              <a:t>provides </a:t>
            </a:r>
            <a:r>
              <a:rPr lang="en-US" dirty="0">
                <a:latin typeface="Times New Roman" charset="0"/>
                <a:ea typeface="Times New Roman" charset="0"/>
                <a:cs typeface="Times New Roman" charset="0"/>
              </a:rPr>
              <a:t>between 4 and 100 of their orders, with the sequence of products purchased in each </a:t>
            </a:r>
            <a:r>
              <a:rPr lang="en-US" dirty="0" smtClean="0">
                <a:latin typeface="Times New Roman" charset="0"/>
                <a:ea typeface="Times New Roman" charset="0"/>
                <a:cs typeface="Times New Roman" charset="0"/>
              </a:rPr>
              <a:t>order.</a:t>
            </a:r>
            <a:endParaRPr lang="en-US" dirty="0">
              <a:latin typeface="Times New Roman" charset="0"/>
              <a:ea typeface="Times New Roman" charset="0"/>
              <a:cs typeface="Times New Roman" charset="0"/>
            </a:endParaRPr>
          </a:p>
          <a:p>
            <a:r>
              <a:rPr lang="en-US" dirty="0" err="1" smtClean="0">
                <a:latin typeface="Times New Roman" charset="0"/>
                <a:ea typeface="Times New Roman" charset="0"/>
                <a:cs typeface="Times New Roman" charset="0"/>
              </a:rPr>
              <a:t>Instacart’s</a:t>
            </a:r>
            <a:r>
              <a:rPr lang="en-US" dirty="0" smtClean="0">
                <a:latin typeface="Times New Roman" charset="0"/>
                <a:ea typeface="Times New Roman" charset="0"/>
                <a:cs typeface="Times New Roman" charset="0"/>
              </a:rPr>
              <a:t> scientists use </a:t>
            </a:r>
            <a:r>
              <a:rPr lang="en-US" dirty="0">
                <a:latin typeface="Times New Roman" charset="0"/>
                <a:ea typeface="Times New Roman" charset="0"/>
                <a:cs typeface="Times New Roman" charset="0"/>
              </a:rPr>
              <a:t>transactional data to develop models that predict which products a user will buy again, try for the first time, or add to their cart next during a session.</a:t>
            </a:r>
            <a:endParaRPr lang="en-US" dirty="0">
              <a:latin typeface="Times New Roman" charset="0"/>
              <a:ea typeface="Times New Roman" charset="0"/>
              <a:cs typeface="Times New Roman" charset="0"/>
            </a:endParaRPr>
          </a:p>
        </p:txBody>
      </p:sp>
      <p:pic>
        <p:nvPicPr>
          <p:cNvPr id="4" name="Sound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705484254"/>
      </p:ext>
    </p:extLst>
  </p:cSld>
  <p:clrMapOvr>
    <a:masterClrMapping/>
  </p:clrMapOvr>
  <mc:AlternateContent xmlns:mc="http://schemas.openxmlformats.org/markup-compatibility/2006">
    <mc:Choice xmlns:p14="http://schemas.microsoft.com/office/powerpoint/2010/main" Requires="p14">
      <p:transition spd="slow" p14:dur="2000" advTm="609"/>
    </mc:Choice>
    <mc:Fallback>
      <p:transition spd="slow" advTm="6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Da</a:t>
                </a:r>
                <a14:m>
                  <m:oMath xmlns:m="http://schemas.openxmlformats.org/officeDocument/2006/math">
                    <a:fld id="{981E0158-18CF-D843-8FF3-97D4A3AA68AE}" type="mathplaceholder">
                      <a:rPr lang="en-US" i="1" smtClean="0">
                        <a:latin typeface="Cambria Math" charset="0"/>
                        <a:ea typeface="Times New Roman" charset="0"/>
                        <a:cs typeface="Times New Roman" charset="0"/>
                      </a:rPr>
                      <a:t>Type equation here.</a:t>
                    </a:fld>
                  </m:oMath>
                </a14:m>
                <a:r>
                  <a:rPr lang="en-US" dirty="0" smtClean="0">
                    <a:latin typeface="Times New Roman" charset="0"/>
                    <a:ea typeface="Times New Roman" charset="0"/>
                    <a:cs typeface="Times New Roman" charset="0"/>
                  </a:rPr>
                  <a:t>ta</a:t>
                </a:r>
                <a:endParaRPr lang="en-US" dirty="0">
                  <a:latin typeface="Times New Roman" charset="0"/>
                  <a:ea typeface="Times New Roman" charset="0"/>
                  <a:cs typeface="Times New Roman" charset="0"/>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0">
                <a:blip r:embed="rId4"/>
                <a:stretch>
                  <a:fillRect/>
                </a:stretch>
              </a:blipFill>
            </p:spPr>
            <p:txBody>
              <a:bodyPr/>
              <a:lstStyle/>
              <a:p>
                <a:r>
                  <a:rPr lang="en-US">
                    <a:noFill/>
                  </a:rPr>
                  <a:t> </a:t>
                </a:r>
              </a:p>
            </p:txBody>
          </p:sp>
        </mc:Fallback>
      </mc:AlternateContent>
      <p:pic>
        <p:nvPicPr>
          <p:cNvPr id="4" name="Content Placeholder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2385217" y="2254758"/>
            <a:ext cx="8216900" cy="1485900"/>
          </a:xfrm>
        </p:spPr>
      </p:pic>
      <mc:AlternateContent xmlns:mc="http://schemas.openxmlformats.org/markup-compatibility/2006">
        <mc:Choice xmlns:a14="http://schemas.microsoft.com/office/drawing/2010/main" Requires="a14">
          <p:sp>
            <p:nvSpPr>
              <p:cNvPr id="5" name="Content Placeholder 2"/>
              <p:cNvSpPr txBox="1">
                <a:spLocks/>
              </p:cNvSpPr>
              <p:nvPr/>
            </p:nvSpPr>
            <p:spPr>
              <a:xfrm>
                <a:off x="1484310" y="3264407"/>
                <a:ext cx="10018713"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smtClean="0">
                    <a:latin typeface="Times New Roman" charset="0"/>
                    <a:ea typeface="Times New Roman" charset="0"/>
                    <a:cs typeface="Times New Roman" charset="0"/>
                  </a:rPr>
                  <a:t>Size of data </a:t>
                </a:r>
                <a14:m>
                  <m:oMath xmlns:m="http://schemas.openxmlformats.org/officeDocument/2006/math">
                    <m:r>
                      <a:rPr lang="en-US" i="1" smtClean="0">
                        <a:latin typeface="Cambria Math" charset="0"/>
                        <a:ea typeface="Cambria Math" charset="0"/>
                        <a:cs typeface="Cambria Math" charset="0"/>
                      </a:rPr>
                      <m:t>≈</m:t>
                    </m:r>
                  </m:oMath>
                </a14:m>
                <a:r>
                  <a:rPr lang="en-US" dirty="0" smtClean="0">
                    <a:latin typeface="Times New Roman" charset="0"/>
                    <a:ea typeface="Times New Roman" charset="0"/>
                    <a:cs typeface="Times New Roman" charset="0"/>
                  </a:rPr>
                  <a:t> 713 MB in 6 different subfolders</a:t>
                </a:r>
              </a:p>
              <a:p>
                <a:endParaRPr lang="en-US" dirty="0" smtClean="0">
                  <a:latin typeface="Times New Roman" charset="0"/>
                  <a:ea typeface="Times New Roman" charset="0"/>
                  <a:cs typeface="Times New Roman" charset="0"/>
                </a:endParaRPr>
              </a:p>
            </p:txBody>
          </p:sp>
        </mc:Choice>
        <mc:Fallback>
          <p:sp>
            <p:nvSpPr>
              <p:cNvPr id="5" name="Content Placeholder 2"/>
              <p:cNvSpPr txBox="1">
                <a:spLocks noRot="1" noChangeAspect="1" noMove="1" noResize="1" noEditPoints="1" noAdjustHandles="1" noChangeArrowheads="1" noChangeShapeType="1" noTextEdit="1"/>
              </p:cNvSpPr>
              <p:nvPr/>
            </p:nvSpPr>
            <p:spPr>
              <a:xfrm>
                <a:off x="1484310" y="3264407"/>
                <a:ext cx="10018713" cy="3124201"/>
              </a:xfrm>
              <a:prstGeom prst="rect">
                <a:avLst/>
              </a:prstGeom>
              <a:blipFill rotWithShape="0">
                <a:blip r:embed="rId6"/>
                <a:stretch>
                  <a:fillRect l="-1521"/>
                </a:stretch>
              </a:blipFill>
            </p:spPr>
            <p:txBody>
              <a:bodyPr/>
              <a:lstStyle/>
              <a:p>
                <a:r>
                  <a:rPr lang="en-US">
                    <a:noFill/>
                  </a:rPr>
                  <a:t> </a:t>
                </a:r>
              </a:p>
            </p:txBody>
          </p:sp>
        </mc:Fallback>
      </mc:AlternateContent>
      <p:pic>
        <p:nvPicPr>
          <p:cNvPr id="6" name="Sound 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58664570"/>
      </p:ext>
    </p:extLst>
  </p:cSld>
  <p:clrMapOvr>
    <a:masterClrMapping/>
  </p:clrMapOvr>
  <mc:AlternateContent xmlns:mc="http://schemas.openxmlformats.org/markup-compatibility/2006">
    <mc:Choice xmlns:p14="http://schemas.microsoft.com/office/powerpoint/2010/main" Requires="p14">
      <p:transition spd="slow" p14:dur="2000" advTm="815"/>
    </mc:Choice>
    <mc:Fallback>
      <p:transition spd="slow" advTm="81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Data Exploration</a:t>
            </a:r>
            <a:endParaRPr lang="en-US" dirty="0">
              <a:latin typeface="Times New Roman" charset="0"/>
              <a:ea typeface="Times New Roman" charset="0"/>
              <a:cs typeface="Times New Roman" charset="0"/>
            </a:endParaRPr>
          </a:p>
        </p:txBody>
      </p: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57578" y="2595563"/>
            <a:ext cx="5052857" cy="3124200"/>
          </a:xfr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6840" y="2438399"/>
            <a:ext cx="5525432" cy="3568508"/>
          </a:xfrm>
          <a:prstGeom prst="rect">
            <a:avLst/>
          </a:prstGeom>
        </p:spPr>
      </p:pic>
      <p:pic>
        <p:nvPicPr>
          <p:cNvPr id="8" name="Sound 7">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988547331"/>
      </p:ext>
    </p:extLst>
  </p:cSld>
  <p:clrMapOvr>
    <a:masterClrMapping/>
  </p:clrMapOvr>
  <mc:AlternateContent xmlns:mc="http://schemas.openxmlformats.org/markup-compatibility/2006">
    <mc:Choice xmlns:p14="http://schemas.microsoft.com/office/powerpoint/2010/main" Requires="p14">
      <p:transition spd="slow" p14:dur="2000" advTm="860"/>
    </mc:Choice>
    <mc:Fallback>
      <p:transition spd="slow" advTm="86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charset="0"/>
                <a:ea typeface="Times New Roman" charset="0"/>
                <a:cs typeface="Times New Roman" charset="0"/>
              </a:rPr>
              <a:t>Data Exploration</a:t>
            </a:r>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65900" y="2324099"/>
            <a:ext cx="3499723" cy="3809223"/>
          </a:xfr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4564" y="459105"/>
            <a:ext cx="6573515" cy="6100762"/>
          </a:xfrm>
          <a:prstGeom prst="rect">
            <a:avLst/>
          </a:prstGeom>
        </p:spPr>
      </p:pic>
      <p:pic>
        <p:nvPicPr>
          <p:cNvPr id="7" name="Sound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870076950"/>
      </p:ext>
    </p:extLst>
  </p:cSld>
  <p:clrMapOvr>
    <a:masterClrMapping/>
  </p:clrMapOvr>
  <mc:AlternateContent xmlns:mc="http://schemas.openxmlformats.org/markup-compatibility/2006">
    <mc:Choice xmlns:p14="http://schemas.microsoft.com/office/powerpoint/2010/main" Requires="p14">
      <p:transition spd="slow" p14:dur="2000" advTm="645"/>
    </mc:Choice>
    <mc:Fallback>
      <p:transition spd="slow" advTm="64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Future work</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484310" y="1993900"/>
            <a:ext cx="10018713" cy="2806700"/>
          </a:xfrm>
        </p:spPr>
        <p:txBody>
          <a:bodyPr/>
          <a:lstStyle/>
          <a:p>
            <a:r>
              <a:rPr lang="en-US" dirty="0" smtClean="0">
                <a:latin typeface="Times New Roman" charset="0"/>
                <a:ea typeface="Times New Roman" charset="0"/>
                <a:cs typeface="Times New Roman" charset="0"/>
              </a:rPr>
              <a:t>Explore data and find patterns between different datasets.</a:t>
            </a:r>
          </a:p>
          <a:p>
            <a:r>
              <a:rPr lang="en-US" dirty="0" smtClean="0">
                <a:latin typeface="Times New Roman" charset="0"/>
                <a:ea typeface="Times New Roman" charset="0"/>
                <a:cs typeface="Times New Roman" charset="0"/>
              </a:rPr>
              <a:t>Apply machine learning algorithms to find which order will be reordered.</a:t>
            </a:r>
            <a:endParaRPr lang="en-US" dirty="0">
              <a:latin typeface="Times New Roman" charset="0"/>
              <a:ea typeface="Times New Roman" charset="0"/>
              <a:cs typeface="Times New Roman" charset="0"/>
            </a:endParaRPr>
          </a:p>
        </p:txBody>
      </p:sp>
      <p:pic>
        <p:nvPicPr>
          <p:cNvPr id="4" name="Sound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717807238"/>
      </p:ext>
    </p:extLst>
  </p:cSld>
  <p:clrMapOvr>
    <a:masterClrMapping/>
  </p:clrMapOvr>
  <mc:AlternateContent xmlns:mc="http://schemas.openxmlformats.org/markup-compatibility/2006">
    <mc:Choice xmlns:p14="http://schemas.microsoft.com/office/powerpoint/2010/main" Requires="p14">
      <p:transition spd="slow" p14:dur="2000" advTm="8438"/>
    </mc:Choice>
    <mc:Fallback>
      <p:transition spd="slow" advTm="843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76</TotalTime>
  <Words>157</Words>
  <Application>Microsoft Macintosh PowerPoint</Application>
  <PresentationFormat>Widescreen</PresentationFormat>
  <Paragraphs>21</Paragraphs>
  <Slides>8</Slides>
  <Notes>0</Notes>
  <HiddenSlides>0</HiddenSlides>
  <MMClips>8</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Calibri</vt:lpstr>
      <vt:lpstr>Cambria Math</vt:lpstr>
      <vt:lpstr>Corbel</vt:lpstr>
      <vt:lpstr>q_serif</vt:lpstr>
      <vt:lpstr>Times New Roman</vt:lpstr>
      <vt:lpstr>Arial</vt:lpstr>
      <vt:lpstr>Parallax</vt:lpstr>
      <vt:lpstr>Recommendation Engine</vt:lpstr>
      <vt:lpstr>Introduction</vt:lpstr>
      <vt:lpstr>Some Applications of Recommendation Engines</vt:lpstr>
      <vt:lpstr>Problem statement</vt:lpstr>
      <vt:lpstr>Da"Type equation here."ta</vt:lpstr>
      <vt:lpstr>Data Exploration</vt:lpstr>
      <vt:lpstr>Data Exploration</vt:lpstr>
      <vt:lpstr>Future work</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Engine</dc:title>
  <dc:creator>Parisa Gandomkar Yarandi</dc:creator>
  <cp:lastModifiedBy>Parisa Gandomkar Yarandi</cp:lastModifiedBy>
  <cp:revision>7</cp:revision>
  <dcterms:created xsi:type="dcterms:W3CDTF">2017-07-24T08:30:22Z</dcterms:created>
  <dcterms:modified xsi:type="dcterms:W3CDTF">2017-07-24T09:47:20Z</dcterms:modified>
</cp:coreProperties>
</file>