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6" r:id="rId3"/>
    <p:sldId id="277" r:id="rId4"/>
    <p:sldId id="257" r:id="rId5"/>
    <p:sldId id="256" r:id="rId6"/>
    <p:sldId id="258" r:id="rId7"/>
    <p:sldId id="259" r:id="rId8"/>
    <p:sldId id="260" r:id="rId9"/>
    <p:sldId id="261" r:id="rId10"/>
    <p:sldId id="262" r:id="rId11"/>
    <p:sldId id="264" r:id="rId12"/>
    <p:sldId id="263" r:id="rId13"/>
    <p:sldId id="265" r:id="rId14"/>
    <p:sldId id="266" r:id="rId15"/>
    <p:sldId id="267" r:id="rId16"/>
    <p:sldId id="268" r:id="rId17"/>
    <p:sldId id="270" r:id="rId18"/>
    <p:sldId id="271" r:id="rId19"/>
    <p:sldId id="273" r:id="rId20"/>
    <p:sldId id="269" r:id="rId21"/>
    <p:sldId id="272"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E6D9FB9-6397-4E28-A0CA-F56AA7715E4E}" type="datetimeFigureOut">
              <a:rPr lang="en-US" smtClean="0"/>
              <a:t>7/10/2021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176284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6D9FB9-6397-4E28-A0CA-F56AA7715E4E}"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128793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E6D9FB9-6397-4E28-A0CA-F56AA7715E4E}"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988014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E6D9FB9-6397-4E28-A0CA-F56AA7715E4E}"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703878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6D9FB9-6397-4E28-A0CA-F56AA7715E4E}"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284168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6D9FB9-6397-4E28-A0CA-F56AA7715E4E}"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3337724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6D9FB9-6397-4E28-A0CA-F56AA7715E4E}" type="datetimeFigureOut">
              <a:rPr lang="en-US" smtClean="0"/>
              <a:t>7/10/2021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3994904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E6D9FB9-6397-4E28-A0CA-F56AA7715E4E}"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687393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E6D9FB9-6397-4E28-A0CA-F56AA7715E4E}"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225607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6D9FB9-6397-4E28-A0CA-F56AA7715E4E}"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429070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6D9FB9-6397-4E28-A0CA-F56AA7715E4E}"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86519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6D9FB9-6397-4E28-A0CA-F56AA7715E4E}"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122972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6D9FB9-6397-4E28-A0CA-F56AA7715E4E}"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57330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6D9FB9-6397-4E28-A0CA-F56AA7715E4E}" type="datetimeFigureOut">
              <a:rPr lang="en-US" smtClean="0"/>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104108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D9FB9-6397-4E28-A0CA-F56AA7715E4E}" type="datetimeFigureOut">
              <a:rPr lang="en-US" smtClean="0"/>
              <a:t>7/10/2021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256158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6D9FB9-6397-4E28-A0CA-F56AA7715E4E}"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10973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6D9FB9-6397-4E28-A0CA-F56AA7715E4E}"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889C95C-523D-4DE3-92C8-97127E7E9E97}" type="slidenum">
              <a:rPr lang="en-US" smtClean="0"/>
              <a:t>‹#›</a:t>
            </a:fld>
            <a:endParaRPr lang="en-US"/>
          </a:p>
        </p:txBody>
      </p:sp>
    </p:spTree>
    <p:extLst>
      <p:ext uri="{BB962C8B-B14F-4D97-AF65-F5344CB8AC3E}">
        <p14:creationId xmlns:p14="http://schemas.microsoft.com/office/powerpoint/2010/main" val="40582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E6D9FB9-6397-4E28-A0CA-F56AA7715E4E}" type="datetimeFigureOut">
              <a:rPr lang="en-US" smtClean="0"/>
              <a:t>7/10/2021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889C95C-523D-4DE3-92C8-97127E7E9E97}" type="slidenum">
              <a:rPr lang="en-US" smtClean="0"/>
              <a:t>‹#›</a:t>
            </a:fld>
            <a:endParaRPr lang="en-US"/>
          </a:p>
        </p:txBody>
      </p:sp>
    </p:spTree>
    <p:extLst>
      <p:ext uri="{BB962C8B-B14F-4D97-AF65-F5344CB8AC3E}">
        <p14:creationId xmlns:p14="http://schemas.microsoft.com/office/powerpoint/2010/main" val="4063432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83281" y="142461"/>
            <a:ext cx="5283698" cy="61801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previous presentation</a:t>
            </a:r>
          </a:p>
        </p:txBody>
      </p:sp>
      <p:sp>
        <p:nvSpPr>
          <p:cNvPr id="10" name="Right Arrow 9"/>
          <p:cNvSpPr/>
          <p:nvPr/>
        </p:nvSpPr>
        <p:spPr>
          <a:xfrm rot="2794424">
            <a:off x="4045989" y="2069671"/>
            <a:ext cx="1277612" cy="792480"/>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193175" y="1686701"/>
            <a:ext cx="1246523" cy="792480"/>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9394740">
            <a:off x="4103350" y="1237494"/>
            <a:ext cx="1203753" cy="792480"/>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5727" y="1323703"/>
            <a:ext cx="3823063" cy="141078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Datasets</a:t>
            </a:r>
            <a:r>
              <a:rPr lang="fa-IR" dirty="0" smtClean="0"/>
              <a:t> </a:t>
            </a:r>
            <a:r>
              <a:rPr lang="en-US" dirty="0" smtClean="0"/>
              <a:t>information</a:t>
            </a:r>
            <a:endParaRPr lang="en-US" dirty="0"/>
          </a:p>
        </p:txBody>
      </p:sp>
      <p:sp>
        <p:nvSpPr>
          <p:cNvPr id="13" name="Rounded Rectangle 12"/>
          <p:cNvSpPr/>
          <p:nvPr/>
        </p:nvSpPr>
        <p:spPr>
          <a:xfrm>
            <a:off x="5521234" y="895602"/>
            <a:ext cx="2717074" cy="42810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a:t>
            </a:r>
            <a:endParaRPr lang="en-US" dirty="0"/>
          </a:p>
        </p:txBody>
      </p:sp>
      <p:sp>
        <p:nvSpPr>
          <p:cNvPr id="14" name="Rounded Rectangle 13"/>
          <p:cNvSpPr/>
          <p:nvPr/>
        </p:nvSpPr>
        <p:spPr>
          <a:xfrm>
            <a:off x="5618979" y="1815046"/>
            <a:ext cx="2717074" cy="42810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To_read</a:t>
            </a:r>
            <a:endParaRPr lang="en-US" dirty="0"/>
          </a:p>
        </p:txBody>
      </p:sp>
      <p:sp>
        <p:nvSpPr>
          <p:cNvPr id="15" name="Rounded Rectangle 14"/>
          <p:cNvSpPr/>
          <p:nvPr/>
        </p:nvSpPr>
        <p:spPr>
          <a:xfrm>
            <a:off x="5439698" y="2760616"/>
            <a:ext cx="2717074" cy="42810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Rating</a:t>
            </a:r>
            <a:endParaRPr lang="en-US" dirty="0"/>
          </a:p>
        </p:txBody>
      </p:sp>
      <p:sp>
        <p:nvSpPr>
          <p:cNvPr id="16" name="Oval 15"/>
          <p:cNvSpPr/>
          <p:nvPr/>
        </p:nvSpPr>
        <p:spPr>
          <a:xfrm>
            <a:off x="801189" y="3041951"/>
            <a:ext cx="3823063" cy="141078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Focus more on book dataset</a:t>
            </a:r>
            <a:endParaRPr lang="en-US" dirty="0"/>
          </a:p>
        </p:txBody>
      </p:sp>
      <p:sp>
        <p:nvSpPr>
          <p:cNvPr id="17" name="Oval 16"/>
          <p:cNvSpPr/>
          <p:nvPr/>
        </p:nvSpPr>
        <p:spPr>
          <a:xfrm>
            <a:off x="801189" y="4685210"/>
            <a:ext cx="3823063" cy="141078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little focus on rating dataset</a:t>
            </a:r>
            <a:endParaRPr lang="en-US" dirty="0"/>
          </a:p>
        </p:txBody>
      </p:sp>
    </p:spTree>
    <p:extLst>
      <p:ext uri="{BB962C8B-B14F-4D97-AF65-F5344CB8AC3E}">
        <p14:creationId xmlns:p14="http://schemas.microsoft.com/office/powerpoint/2010/main" val="206130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87978" y="600891"/>
            <a:ext cx="4005943" cy="984069"/>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Prepare dataset columns</a:t>
            </a:r>
            <a:endParaRPr lang="en-US" dirty="0"/>
          </a:p>
        </p:txBody>
      </p:sp>
      <p:sp>
        <p:nvSpPr>
          <p:cNvPr id="4" name="Rounded Rectangle 3"/>
          <p:cNvSpPr/>
          <p:nvPr/>
        </p:nvSpPr>
        <p:spPr>
          <a:xfrm>
            <a:off x="600891" y="1924594"/>
            <a:ext cx="10964092" cy="4145279"/>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buFont typeface="+mj-lt"/>
              <a:buAutoNum type="arabicPeriod"/>
            </a:pPr>
            <a:r>
              <a:rPr lang="en-US" b="1" dirty="0" smtClean="0"/>
              <a:t>Detect outliers and remove them</a:t>
            </a:r>
            <a:r>
              <a:rPr lang="fa-IR" b="1" dirty="0" smtClean="0"/>
              <a:t> </a:t>
            </a:r>
            <a:r>
              <a:rPr lang="en-US" b="1" dirty="0" smtClean="0"/>
              <a:t>.</a:t>
            </a:r>
          </a:p>
          <a:p>
            <a:pPr marL="342900" indent="-342900">
              <a:buFont typeface="+mj-lt"/>
              <a:buAutoNum type="arabicPeriod"/>
            </a:pPr>
            <a:r>
              <a:rPr lang="en-US" b="1" dirty="0"/>
              <a:t>Checking outliers of </a:t>
            </a:r>
            <a:r>
              <a:rPr lang="en-US" b="1" dirty="0" err="1"/>
              <a:t>language_code</a:t>
            </a:r>
            <a:r>
              <a:rPr lang="en-US" b="1" dirty="0"/>
              <a:t> : </a:t>
            </a:r>
            <a:r>
              <a:rPr lang="en-US" b="1" dirty="0" err="1"/>
              <a:t>Language_codes</a:t>
            </a:r>
            <a:r>
              <a:rPr lang="en-US" b="1" dirty="0"/>
              <a:t> must be valid</a:t>
            </a:r>
          </a:p>
          <a:p>
            <a:pPr marL="342900" indent="-342900">
              <a:buFont typeface="+mj-lt"/>
              <a:buAutoNum type="arabicPeriod"/>
            </a:pPr>
            <a:r>
              <a:rPr lang="en-US" b="1" dirty="0"/>
              <a:t>Checking outliers of </a:t>
            </a:r>
            <a:r>
              <a:rPr lang="en-US" b="1" dirty="0" err="1"/>
              <a:t>original_publication_year</a:t>
            </a:r>
            <a:r>
              <a:rPr lang="en-US" b="1" dirty="0"/>
              <a:t> : </a:t>
            </a:r>
            <a:r>
              <a:rPr lang="en-US" b="1" dirty="0" err="1"/>
              <a:t>Original_publication_year</a:t>
            </a:r>
            <a:r>
              <a:rPr lang="en-US" b="1" dirty="0"/>
              <a:t> must be less than 2021</a:t>
            </a:r>
          </a:p>
          <a:p>
            <a:pPr marL="342900" indent="-342900">
              <a:buFont typeface="+mj-lt"/>
              <a:buAutoNum type="arabicPeriod"/>
            </a:pPr>
            <a:r>
              <a:rPr lang="en-US" b="1" dirty="0"/>
              <a:t>Checking outliers of </a:t>
            </a:r>
            <a:r>
              <a:rPr lang="en-US" b="1" dirty="0" err="1"/>
              <a:t>average_rating</a:t>
            </a:r>
            <a:r>
              <a:rPr lang="en-US" b="1" dirty="0"/>
              <a:t> : Average rating must be in range 1 to 5</a:t>
            </a:r>
          </a:p>
          <a:p>
            <a:pPr marL="342900" indent="-342900">
              <a:buFont typeface="+mj-lt"/>
              <a:buAutoNum type="arabicPeriod"/>
            </a:pPr>
            <a:r>
              <a:rPr lang="en-US" b="1" dirty="0"/>
              <a:t>Checking outliers of isbn13 : Validation of isbn13 using </a:t>
            </a:r>
            <a:r>
              <a:rPr lang="en-US" b="1" dirty="0" err="1"/>
              <a:t>pyisbn</a:t>
            </a:r>
            <a:r>
              <a:rPr lang="en-US" b="1" dirty="0"/>
              <a:t> library</a:t>
            </a:r>
          </a:p>
          <a:p>
            <a:pPr marL="342900" indent="-342900">
              <a:buFont typeface="+mj-lt"/>
              <a:buAutoNum type="arabicPeriod"/>
            </a:pPr>
            <a:r>
              <a:rPr lang="en-US" b="1" dirty="0"/>
              <a:t>Checking outliers of </a:t>
            </a:r>
            <a:r>
              <a:rPr lang="en-US" b="1" dirty="0" err="1"/>
              <a:t>work_ratings_count</a:t>
            </a:r>
            <a:r>
              <a:rPr lang="en-US" b="1" dirty="0"/>
              <a:t> : </a:t>
            </a:r>
            <a:r>
              <a:rPr lang="en-US" b="1" dirty="0" err="1"/>
              <a:t>Work_ratings_count</a:t>
            </a:r>
            <a:r>
              <a:rPr lang="en-US" b="1" dirty="0"/>
              <a:t> must be the sum of ratings_1 to ratings_5</a:t>
            </a:r>
          </a:p>
          <a:p>
            <a:pPr marL="342900" indent="-342900">
              <a:buFont typeface="+mj-lt"/>
              <a:buAutoNum type="arabicPeriod"/>
            </a:pPr>
            <a:r>
              <a:rPr lang="en-US" b="1" dirty="0"/>
              <a:t>checking ratings dataset outliers</a:t>
            </a:r>
          </a:p>
          <a:p>
            <a:pPr marL="342900" indent="-342900">
              <a:buFont typeface="+mj-lt"/>
              <a:buAutoNum type="arabicPeriod"/>
            </a:pPr>
            <a:r>
              <a:rPr lang="en-US" b="1" dirty="0"/>
              <a:t>checking </a:t>
            </a:r>
            <a:r>
              <a:rPr lang="en-US" b="1" dirty="0" err="1"/>
              <a:t>to_read</a:t>
            </a:r>
            <a:r>
              <a:rPr lang="en-US" b="1" dirty="0"/>
              <a:t> dataset outliers</a:t>
            </a:r>
          </a:p>
          <a:p>
            <a:pPr marL="342900" indent="-342900">
              <a:buFont typeface="+mj-lt"/>
              <a:buAutoNum type="arabicPeriod"/>
            </a:pPr>
            <a:r>
              <a:rPr lang="en-US" b="1" dirty="0"/>
              <a:t>Checking the missing values of book dataset</a:t>
            </a:r>
          </a:p>
          <a:p>
            <a:pPr marL="342900" indent="-342900">
              <a:buFont typeface="+mj-lt"/>
              <a:buAutoNum type="arabicPeriod"/>
            </a:pPr>
            <a:r>
              <a:rPr lang="en-US" b="1" dirty="0" smtClean="0"/>
              <a:t> Imputation </a:t>
            </a:r>
            <a:r>
              <a:rPr lang="en-US" b="1" dirty="0"/>
              <a:t>and correct </a:t>
            </a:r>
            <a:r>
              <a:rPr lang="en-US" b="1" dirty="0" smtClean="0"/>
              <a:t>isbn13</a:t>
            </a:r>
          </a:p>
          <a:p>
            <a:pPr marL="342900" indent="-342900">
              <a:buFont typeface="+mj-lt"/>
              <a:buAutoNum type="arabicPeriod"/>
            </a:pPr>
            <a:endParaRPr lang="en-US" b="1" dirty="0" smtClean="0"/>
          </a:p>
          <a:p>
            <a:endParaRPr lang="en-US" b="1" dirty="0" smtClean="0"/>
          </a:p>
          <a:p>
            <a:endParaRPr lang="en-US" b="1" dirty="0"/>
          </a:p>
          <a:p>
            <a:pPr marL="342900" indent="-342900">
              <a:buFont typeface="+mj-lt"/>
              <a:buAutoNum type="arabicPeriod"/>
            </a:pPr>
            <a:endParaRPr lang="en-US" b="1" dirty="0" smtClean="0">
              <a:solidFill>
                <a:schemeClr val="bg1"/>
              </a:solidFill>
              <a:latin typeface="Helvetica Neue"/>
            </a:endParaRPr>
          </a:p>
        </p:txBody>
      </p:sp>
    </p:spTree>
    <p:extLst>
      <p:ext uri="{BB962C8B-B14F-4D97-AF65-F5344CB8AC3E}">
        <p14:creationId xmlns:p14="http://schemas.microsoft.com/office/powerpoint/2010/main" val="4114186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13954" y="1358536"/>
            <a:ext cx="10964092" cy="4145279"/>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mj-lt"/>
              <a:buAutoNum type="arabicPeriod"/>
            </a:pPr>
            <a:r>
              <a:rPr lang="en-US" b="1" dirty="0"/>
              <a:t>Check validity and remaining null in isbn13</a:t>
            </a:r>
          </a:p>
          <a:p>
            <a:pPr marL="342900" indent="-342900">
              <a:buFont typeface="+mj-lt"/>
              <a:buAutoNum type="arabicPeriod"/>
            </a:pPr>
            <a:r>
              <a:rPr lang="en-US" b="1" dirty="0"/>
              <a:t>Filling null values in </a:t>
            </a:r>
            <a:r>
              <a:rPr lang="en-US" b="1" dirty="0" err="1"/>
              <a:t>original_publication_year</a:t>
            </a:r>
            <a:endParaRPr lang="en-US" b="1" dirty="0"/>
          </a:p>
          <a:p>
            <a:pPr marL="342900" indent="-342900">
              <a:buFont typeface="+mj-lt"/>
              <a:buAutoNum type="arabicPeriod"/>
            </a:pPr>
            <a:r>
              <a:rPr lang="en-US" b="1" dirty="0"/>
              <a:t>Imputation of remaining null values in </a:t>
            </a:r>
            <a:r>
              <a:rPr lang="en-US" b="1" dirty="0" err="1"/>
              <a:t>original_publication_year</a:t>
            </a:r>
            <a:r>
              <a:rPr lang="en-US" b="1" dirty="0"/>
              <a:t> manually</a:t>
            </a:r>
          </a:p>
          <a:p>
            <a:pPr marL="342900" indent="-342900">
              <a:buFont typeface="+mj-lt"/>
              <a:buAutoNum type="arabicPeriod"/>
            </a:pPr>
            <a:r>
              <a:rPr lang="en-US" b="1" dirty="0"/>
              <a:t>Filling null values in </a:t>
            </a:r>
            <a:r>
              <a:rPr lang="en-US" b="1" dirty="0" err="1"/>
              <a:t>language_code</a:t>
            </a:r>
            <a:r>
              <a:rPr lang="en-US" b="1" dirty="0"/>
              <a:t> with code and manually</a:t>
            </a:r>
          </a:p>
          <a:p>
            <a:pPr marL="342900" indent="-342900">
              <a:buFont typeface="+mj-lt"/>
              <a:buAutoNum type="arabicPeriod"/>
            </a:pPr>
            <a:r>
              <a:rPr lang="en-US" b="1" dirty="0"/>
              <a:t>Change </a:t>
            </a:r>
            <a:r>
              <a:rPr lang="en-US" b="1" dirty="0" err="1"/>
              <a:t>eng,en</a:t>
            </a:r>
            <a:r>
              <a:rPr lang="en-US" b="1" dirty="0"/>
              <a:t>-</a:t>
            </a:r>
            <a:r>
              <a:rPr lang="en-US" b="1" dirty="0" err="1"/>
              <a:t>GB,en</a:t>
            </a:r>
            <a:r>
              <a:rPr lang="en-US" b="1" dirty="0"/>
              <a:t>-</a:t>
            </a:r>
            <a:r>
              <a:rPr lang="en-US" b="1" dirty="0" err="1"/>
              <a:t>CA,en</a:t>
            </a:r>
            <a:r>
              <a:rPr lang="en-US" b="1" dirty="0"/>
              <a:t>-US to </a:t>
            </a:r>
            <a:r>
              <a:rPr lang="en-US" b="1" dirty="0" err="1"/>
              <a:t>en</a:t>
            </a:r>
            <a:endParaRPr lang="en-US" b="1" dirty="0"/>
          </a:p>
          <a:p>
            <a:pPr marL="342900" indent="-342900">
              <a:buFont typeface="+mj-lt"/>
              <a:buAutoNum type="arabicPeriod"/>
            </a:pPr>
            <a:r>
              <a:rPr lang="en-US" b="1" dirty="0"/>
              <a:t>Get dummy </a:t>
            </a:r>
            <a:r>
              <a:rPr lang="en-US" b="1" dirty="0" err="1"/>
              <a:t>language_code</a:t>
            </a:r>
            <a:endParaRPr lang="en-US" b="1" dirty="0"/>
          </a:p>
          <a:p>
            <a:pPr marL="342900" indent="-342900">
              <a:buFont typeface="+mj-lt"/>
              <a:buAutoNum type="arabicPeriod"/>
            </a:pPr>
            <a:r>
              <a:rPr lang="en-US" b="1" dirty="0" smtClean="0"/>
              <a:t>Merge </a:t>
            </a:r>
            <a:r>
              <a:rPr lang="en-US" b="1" dirty="0"/>
              <a:t>book and rating </a:t>
            </a:r>
            <a:r>
              <a:rPr lang="en-US" b="1" dirty="0" smtClean="0"/>
              <a:t>dataset</a:t>
            </a:r>
            <a:endParaRPr lang="fa-IR" b="1" dirty="0" smtClean="0"/>
          </a:p>
          <a:p>
            <a:pPr marL="342900" indent="-342900">
              <a:buFont typeface="+mj-lt"/>
              <a:buAutoNum type="arabicPeriod"/>
            </a:pPr>
            <a:r>
              <a:rPr lang="en-US" b="1" dirty="0" smtClean="0"/>
              <a:t>Cluster author column to 3 classes.</a:t>
            </a:r>
            <a:endParaRPr lang="en-US" b="1" dirty="0"/>
          </a:p>
        </p:txBody>
      </p:sp>
    </p:spTree>
    <p:extLst>
      <p:ext uri="{BB962C8B-B14F-4D97-AF65-F5344CB8AC3E}">
        <p14:creationId xmlns:p14="http://schemas.microsoft.com/office/powerpoint/2010/main" val="1257920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45625" y="1904052"/>
            <a:ext cx="8869680" cy="2119308"/>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r>
              <a:rPr lang="en-US" b="1" dirty="0">
                <a:solidFill>
                  <a:schemeClr val="bg1"/>
                </a:solidFill>
                <a:latin typeface="Helvetica Neue"/>
              </a:rPr>
              <a:t>Joining books with </a:t>
            </a:r>
            <a:r>
              <a:rPr lang="en-US" b="1" dirty="0" smtClean="0">
                <a:solidFill>
                  <a:schemeClr val="bg1"/>
                </a:solidFill>
                <a:latin typeface="Helvetica Neue"/>
              </a:rPr>
              <a:t>genres.</a:t>
            </a:r>
          </a:p>
          <a:p>
            <a:pPr marL="342900" indent="-342900">
              <a:buFont typeface="+mj-lt"/>
              <a:buAutoNum type="arabicPeriod"/>
            </a:pPr>
            <a:r>
              <a:rPr lang="en-US" b="1" dirty="0"/>
              <a:t>Separating </a:t>
            </a:r>
            <a:r>
              <a:rPr lang="en-US" b="1" dirty="0" smtClean="0"/>
              <a:t>genres in order to catch different types of genre used for books.</a:t>
            </a:r>
          </a:p>
          <a:p>
            <a:pPr marL="342900" indent="-342900">
              <a:buFont typeface="+mj-lt"/>
              <a:buAutoNum type="arabicPeriod"/>
            </a:pPr>
            <a:r>
              <a:rPr lang="en-US" b="1" dirty="0"/>
              <a:t>Creating one-hot </a:t>
            </a:r>
            <a:r>
              <a:rPr lang="en-US" b="1" dirty="0" smtClean="0"/>
              <a:t>from genre types.</a:t>
            </a:r>
          </a:p>
          <a:p>
            <a:pPr marL="342900" indent="-342900">
              <a:buFont typeface="+mj-lt"/>
              <a:buAutoNum type="arabicPeriod"/>
            </a:pPr>
            <a:r>
              <a:rPr lang="en-US" b="1" dirty="0"/>
              <a:t>Imputation of null genre manually</a:t>
            </a:r>
          </a:p>
          <a:p>
            <a:pPr marL="342900" indent="-342900">
              <a:buFont typeface="+mj-lt"/>
              <a:buAutoNum type="arabicPeriod"/>
            </a:pPr>
            <a:r>
              <a:rPr lang="en-US" b="1" dirty="0"/>
              <a:t>Merge </a:t>
            </a:r>
            <a:r>
              <a:rPr lang="en-US" b="1" dirty="0" smtClean="0"/>
              <a:t>one-hot genre with </a:t>
            </a:r>
            <a:r>
              <a:rPr lang="en-US" b="1" dirty="0" err="1" smtClean="0"/>
              <a:t>book_genres_df</a:t>
            </a:r>
            <a:endParaRPr lang="en-US" b="1" dirty="0" smtClean="0"/>
          </a:p>
          <a:p>
            <a:pPr marL="342900" indent="-342900">
              <a:buFont typeface="+mj-lt"/>
              <a:buAutoNum type="arabicPeriod"/>
            </a:pPr>
            <a:endParaRPr lang="en-US" b="1" dirty="0"/>
          </a:p>
          <a:p>
            <a:pPr marL="342900" indent="-342900">
              <a:buFont typeface="+mj-lt"/>
              <a:buAutoNum type="arabicPeriod"/>
            </a:pPr>
            <a:endParaRPr lang="en-US" b="1" dirty="0">
              <a:solidFill>
                <a:schemeClr val="bg1"/>
              </a:solidFill>
              <a:latin typeface="Helvetica Neue"/>
            </a:endParaRPr>
          </a:p>
          <a:p>
            <a:pPr marL="342900" indent="-342900">
              <a:buFont typeface="+mj-lt"/>
              <a:buAutoNum type="arabicPeriod"/>
            </a:pPr>
            <a:endParaRPr lang="en-US" dirty="0"/>
          </a:p>
        </p:txBody>
      </p:sp>
      <p:sp>
        <p:nvSpPr>
          <p:cNvPr id="2" name="Rounded Rectangle 1"/>
          <p:cNvSpPr/>
          <p:nvPr/>
        </p:nvSpPr>
        <p:spPr>
          <a:xfrm>
            <a:off x="766354" y="727166"/>
            <a:ext cx="3126377" cy="905691"/>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genre column from other dataset to current book dataset</a:t>
            </a:r>
            <a:endParaRPr lang="en-US" dirty="0"/>
          </a:p>
        </p:txBody>
      </p:sp>
    </p:spTree>
    <p:extLst>
      <p:ext uri="{BB962C8B-B14F-4D97-AF65-F5344CB8AC3E}">
        <p14:creationId xmlns:p14="http://schemas.microsoft.com/office/powerpoint/2010/main" val="758391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ent-Up Arrow 4"/>
          <p:cNvSpPr/>
          <p:nvPr/>
        </p:nvSpPr>
        <p:spPr>
          <a:xfrm rot="5400000">
            <a:off x="1593668" y="1785257"/>
            <a:ext cx="1854926" cy="1558834"/>
          </a:xfrm>
          <a:prstGeom prst="bentUpArrow">
            <a:avLst>
              <a:gd name="adj1" fmla="val 13827"/>
              <a:gd name="adj2" fmla="val 16899"/>
              <a:gd name="adj3" fmla="val 32123"/>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ent-Up Arrow 5"/>
          <p:cNvSpPr/>
          <p:nvPr/>
        </p:nvSpPr>
        <p:spPr>
          <a:xfrm rot="5400000">
            <a:off x="1045028" y="2333897"/>
            <a:ext cx="2952206" cy="1558834"/>
          </a:xfrm>
          <a:prstGeom prst="bentUpArrow">
            <a:avLst>
              <a:gd name="adj1" fmla="val 13827"/>
              <a:gd name="adj2" fmla="val 16899"/>
              <a:gd name="adj3" fmla="val 32123"/>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718560" y="2743200"/>
            <a:ext cx="3126377" cy="905691"/>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Setup data</a:t>
            </a:r>
            <a:endParaRPr lang="en-US" dirty="0"/>
          </a:p>
        </p:txBody>
      </p:sp>
      <p:sp>
        <p:nvSpPr>
          <p:cNvPr id="8" name="Rounded Rectangle 7"/>
          <p:cNvSpPr/>
          <p:nvPr/>
        </p:nvSpPr>
        <p:spPr>
          <a:xfrm>
            <a:off x="3718559" y="3931920"/>
            <a:ext cx="3126377" cy="905691"/>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model</a:t>
            </a:r>
            <a:endParaRPr lang="en-US" dirty="0"/>
          </a:p>
        </p:txBody>
      </p:sp>
      <p:sp>
        <p:nvSpPr>
          <p:cNvPr id="4" name="Rounded Rectangle 3"/>
          <p:cNvSpPr/>
          <p:nvPr/>
        </p:nvSpPr>
        <p:spPr>
          <a:xfrm>
            <a:off x="796834" y="870857"/>
            <a:ext cx="3448594" cy="957943"/>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data</a:t>
            </a:r>
          </a:p>
        </p:txBody>
      </p:sp>
    </p:spTree>
    <p:extLst>
      <p:ext uri="{BB962C8B-B14F-4D97-AF65-F5344CB8AC3E}">
        <p14:creationId xmlns:p14="http://schemas.microsoft.com/office/powerpoint/2010/main" val="3317908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70858" y="827314"/>
            <a:ext cx="3126377" cy="905691"/>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Setup data</a:t>
            </a:r>
            <a:endParaRPr lang="en-US" dirty="0"/>
          </a:p>
        </p:txBody>
      </p:sp>
      <p:sp>
        <p:nvSpPr>
          <p:cNvPr id="5" name="Rounded Rectangle 4"/>
          <p:cNvSpPr/>
          <p:nvPr/>
        </p:nvSpPr>
        <p:spPr>
          <a:xfrm>
            <a:off x="1097280" y="2455817"/>
            <a:ext cx="8464731" cy="1663337"/>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r>
              <a:rPr lang="en-US" b="1" dirty="0"/>
              <a:t>Check distribution of rating variable and make rate distribution balance if it is </a:t>
            </a:r>
            <a:r>
              <a:rPr lang="en-US" b="1" dirty="0" smtClean="0"/>
              <a:t>necessary</a:t>
            </a:r>
            <a:r>
              <a:rPr lang="fa-IR" b="1" dirty="0" smtClean="0"/>
              <a:t>.</a:t>
            </a:r>
            <a:endParaRPr lang="en-US" b="1" dirty="0" smtClean="0"/>
          </a:p>
          <a:p>
            <a:pPr marL="342900" indent="-342900">
              <a:buFont typeface="+mj-lt"/>
              <a:buAutoNum type="arabicPeriod"/>
            </a:pPr>
            <a:r>
              <a:rPr lang="en-US" b="1" dirty="0" smtClean="0"/>
              <a:t>Train test split </a:t>
            </a:r>
          </a:p>
          <a:p>
            <a:pPr marL="342900" indent="-342900">
              <a:buFont typeface="+mj-lt"/>
              <a:buAutoNum type="arabicPeriod"/>
            </a:pPr>
            <a:r>
              <a:rPr lang="en-US" b="1" dirty="0" smtClean="0"/>
              <a:t>Check if distribution of target variable is equal in test and train datasets.</a:t>
            </a:r>
            <a:endParaRPr lang="en-US" dirty="0"/>
          </a:p>
        </p:txBody>
      </p:sp>
    </p:spTree>
    <p:extLst>
      <p:ext uri="{BB962C8B-B14F-4D97-AF65-F5344CB8AC3E}">
        <p14:creationId xmlns:p14="http://schemas.microsoft.com/office/powerpoint/2010/main" val="4097645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62148" y="796834"/>
            <a:ext cx="3126377" cy="905691"/>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model</a:t>
            </a:r>
            <a:endParaRPr lang="en-US" dirty="0"/>
          </a:p>
        </p:txBody>
      </p:sp>
      <p:sp>
        <p:nvSpPr>
          <p:cNvPr id="5" name="Rounded Rectangle 4"/>
          <p:cNvSpPr/>
          <p:nvPr/>
        </p:nvSpPr>
        <p:spPr>
          <a:xfrm>
            <a:off x="1193075" y="2107474"/>
            <a:ext cx="8665028" cy="3413760"/>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r>
              <a:rPr lang="en-US" b="1" dirty="0"/>
              <a:t>Creating one hot from </a:t>
            </a:r>
            <a:r>
              <a:rPr lang="en-US" b="1" dirty="0" err="1"/>
              <a:t>to_read</a:t>
            </a:r>
            <a:r>
              <a:rPr lang="en-US" b="1" dirty="0"/>
              <a:t> &amp; ratings </a:t>
            </a:r>
            <a:r>
              <a:rPr lang="en-US" b="1" dirty="0" smtClean="0"/>
              <a:t>datasets</a:t>
            </a:r>
          </a:p>
          <a:p>
            <a:pPr marL="342900" indent="-342900">
              <a:buFont typeface="+mj-lt"/>
              <a:buAutoNum type="arabicPeriod"/>
            </a:pPr>
            <a:r>
              <a:rPr lang="en-US" b="1" dirty="0" smtClean="0"/>
              <a:t>Investigate which </a:t>
            </a:r>
            <a:r>
              <a:rPr lang="en-US" b="1" dirty="0"/>
              <a:t>books are </a:t>
            </a:r>
            <a:r>
              <a:rPr lang="en-US" b="1" dirty="0" smtClean="0"/>
              <a:t>related</a:t>
            </a:r>
          </a:p>
          <a:p>
            <a:pPr marL="342900" indent="-342900">
              <a:buFont typeface="+mj-lt"/>
              <a:buAutoNum type="arabicPeriod"/>
            </a:pPr>
            <a:r>
              <a:rPr lang="en-US" b="1" dirty="0"/>
              <a:t>Creating </a:t>
            </a:r>
            <a:r>
              <a:rPr lang="en-US" b="1" dirty="0" err="1"/>
              <a:t>to_read_authors</a:t>
            </a:r>
            <a:r>
              <a:rPr lang="en-US" b="1" dirty="0"/>
              <a:t> dataset using </a:t>
            </a:r>
            <a:r>
              <a:rPr lang="en-US" b="1" dirty="0" err="1"/>
              <a:t>to_read</a:t>
            </a:r>
            <a:r>
              <a:rPr lang="en-US" b="1" dirty="0"/>
              <a:t> &amp; ratings datasets</a:t>
            </a:r>
          </a:p>
          <a:p>
            <a:pPr marL="342900" indent="-342900">
              <a:buFont typeface="+mj-lt"/>
              <a:buAutoNum type="arabicPeriod"/>
            </a:pPr>
            <a:r>
              <a:rPr lang="en-US" b="1" dirty="0"/>
              <a:t>Investigate w</a:t>
            </a:r>
            <a:r>
              <a:rPr lang="en-US" b="1" dirty="0" smtClean="0"/>
              <a:t>hich </a:t>
            </a:r>
            <a:r>
              <a:rPr lang="en-US" b="1" dirty="0"/>
              <a:t>authors are </a:t>
            </a:r>
            <a:r>
              <a:rPr lang="en-US" b="1" dirty="0" smtClean="0"/>
              <a:t>related</a:t>
            </a:r>
          </a:p>
          <a:p>
            <a:pPr marL="342900" indent="-342900">
              <a:buFont typeface="+mj-lt"/>
              <a:buAutoNum type="arabicPeriod"/>
            </a:pPr>
            <a:r>
              <a:rPr lang="en-US" b="1" dirty="0"/>
              <a:t>Add authors class to final dataset</a:t>
            </a:r>
          </a:p>
          <a:p>
            <a:pPr marL="342900" indent="-342900">
              <a:buFont typeface="+mj-lt"/>
              <a:buAutoNum type="arabicPeriod"/>
            </a:pPr>
            <a:r>
              <a:rPr lang="en-US" b="1" dirty="0"/>
              <a:t>Test model on train and test </a:t>
            </a:r>
            <a:r>
              <a:rPr lang="en-US" b="1" dirty="0" smtClean="0"/>
              <a:t>data (not used in main system &gt; just for test)</a:t>
            </a:r>
          </a:p>
          <a:p>
            <a:pPr marL="342900" indent="-342900">
              <a:buFont typeface="+mj-lt"/>
              <a:buAutoNum type="arabicPeriod"/>
            </a:pPr>
            <a:r>
              <a:rPr lang="en-US" b="1" dirty="0"/>
              <a:t>Build users dataset and run </a:t>
            </a:r>
            <a:r>
              <a:rPr lang="en-US" b="1" dirty="0" smtClean="0"/>
              <a:t>model</a:t>
            </a:r>
            <a:endParaRPr lang="en-US" b="1" dirty="0"/>
          </a:p>
          <a:p>
            <a:pPr marL="342900" indent="-342900">
              <a:buFont typeface="+mj-lt"/>
              <a:buAutoNum type="arabicPeriod"/>
            </a:pPr>
            <a:endParaRPr lang="en-US" b="1" dirty="0"/>
          </a:p>
          <a:p>
            <a:pPr marL="342900" indent="-342900">
              <a:buFont typeface="+mj-lt"/>
              <a:buAutoNum type="arabicPeriod"/>
            </a:pPr>
            <a:endParaRPr lang="en-US" b="1" dirty="0"/>
          </a:p>
        </p:txBody>
      </p:sp>
      <p:sp>
        <p:nvSpPr>
          <p:cNvPr id="6" name="Right Arrow 5"/>
          <p:cNvSpPr/>
          <p:nvPr/>
        </p:nvSpPr>
        <p:spPr>
          <a:xfrm>
            <a:off x="4214949" y="940526"/>
            <a:ext cx="1271451" cy="574765"/>
          </a:xfrm>
          <a:prstGeom prst="rightArrow">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78136" y="683623"/>
            <a:ext cx="3696790" cy="1284514"/>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eriod"/>
            </a:pPr>
            <a:r>
              <a:rPr lang="en-US" dirty="0" smtClean="0"/>
              <a:t>Association Rule</a:t>
            </a:r>
          </a:p>
          <a:p>
            <a:pPr marL="342900" indent="-342900">
              <a:buFont typeface="+mj-lt"/>
              <a:buAutoNum type="arabicPeriod"/>
            </a:pPr>
            <a:r>
              <a:rPr lang="en-US" dirty="0" smtClean="0"/>
              <a:t>Classification(</a:t>
            </a:r>
            <a:r>
              <a:rPr lang="en-US" dirty="0" err="1" smtClean="0"/>
              <a:t>sklearn</a:t>
            </a:r>
            <a:r>
              <a:rPr lang="en-US" dirty="0" smtClean="0"/>
              <a:t> and </a:t>
            </a:r>
            <a:r>
              <a:rPr lang="en-US" dirty="0" err="1" smtClean="0"/>
              <a:t>keras</a:t>
            </a:r>
            <a:r>
              <a:rPr lang="en-US" dirty="0" smtClean="0"/>
              <a:t> tested)</a:t>
            </a:r>
          </a:p>
          <a:p>
            <a:pPr marL="342900" indent="-342900">
              <a:buFont typeface="+mj-lt"/>
              <a:buAutoNum type="arabicPeriod"/>
            </a:pPr>
            <a:r>
              <a:rPr lang="en-US" dirty="0" smtClean="0"/>
              <a:t>Combine them</a:t>
            </a:r>
            <a:endParaRPr lang="en-US" dirty="0"/>
          </a:p>
        </p:txBody>
      </p:sp>
    </p:spTree>
    <p:extLst>
      <p:ext uri="{BB962C8B-B14F-4D97-AF65-F5344CB8AC3E}">
        <p14:creationId xmlns:p14="http://schemas.microsoft.com/office/powerpoint/2010/main" val="288681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ent-Up Arrow 7"/>
          <p:cNvSpPr/>
          <p:nvPr/>
        </p:nvSpPr>
        <p:spPr>
          <a:xfrm rot="5400000">
            <a:off x="1593668" y="1785257"/>
            <a:ext cx="1854926" cy="1558834"/>
          </a:xfrm>
          <a:prstGeom prst="bentUpArrow">
            <a:avLst>
              <a:gd name="adj1" fmla="val 13827"/>
              <a:gd name="adj2" fmla="val 16899"/>
              <a:gd name="adj3" fmla="val 32123"/>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ent-Up Arrow 8"/>
          <p:cNvSpPr/>
          <p:nvPr/>
        </p:nvSpPr>
        <p:spPr>
          <a:xfrm rot="5400000">
            <a:off x="1045028" y="2333897"/>
            <a:ext cx="2952206" cy="1558834"/>
          </a:xfrm>
          <a:prstGeom prst="bentUpArrow">
            <a:avLst>
              <a:gd name="adj1" fmla="val 13827"/>
              <a:gd name="adj2" fmla="val 16899"/>
              <a:gd name="adj3" fmla="val 32123"/>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718560" y="2743200"/>
            <a:ext cx="3126377" cy="905691"/>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the accuracy of different models</a:t>
            </a:r>
            <a:endParaRPr lang="en-US" dirty="0"/>
          </a:p>
        </p:txBody>
      </p:sp>
      <p:sp>
        <p:nvSpPr>
          <p:cNvPr id="11" name="Rounded Rectangle 10"/>
          <p:cNvSpPr/>
          <p:nvPr/>
        </p:nvSpPr>
        <p:spPr>
          <a:xfrm>
            <a:off x="3718559" y="3931920"/>
            <a:ext cx="3126377" cy="905691"/>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if our recommender books are similar and reasonable.</a:t>
            </a:r>
            <a:endParaRPr lang="en-US" dirty="0"/>
          </a:p>
        </p:txBody>
      </p:sp>
      <p:sp>
        <p:nvSpPr>
          <p:cNvPr id="12" name="Rounded Rectangle 11"/>
          <p:cNvSpPr/>
          <p:nvPr/>
        </p:nvSpPr>
        <p:spPr>
          <a:xfrm>
            <a:off x="796834" y="870857"/>
            <a:ext cx="3448594" cy="957943"/>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Evaluation </a:t>
            </a:r>
            <a:r>
              <a:rPr lang="en-US" dirty="0"/>
              <a:t>data</a:t>
            </a:r>
          </a:p>
        </p:txBody>
      </p:sp>
    </p:spTree>
    <p:extLst>
      <p:ext uri="{BB962C8B-B14F-4D97-AF65-F5344CB8AC3E}">
        <p14:creationId xmlns:p14="http://schemas.microsoft.com/office/powerpoint/2010/main" val="4123605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88275" y="801189"/>
            <a:ext cx="3126377" cy="905691"/>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the accuracy of different models</a:t>
            </a:r>
            <a:endParaRPr lang="en-US" dirty="0"/>
          </a:p>
        </p:txBody>
      </p:sp>
      <p:sp>
        <p:nvSpPr>
          <p:cNvPr id="3" name="Rectangle 2"/>
          <p:cNvSpPr/>
          <p:nvPr/>
        </p:nvSpPr>
        <p:spPr>
          <a:xfrm>
            <a:off x="1602377" y="2203269"/>
            <a:ext cx="4728754" cy="818605"/>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 with </a:t>
            </a:r>
            <a:r>
              <a:rPr lang="en-US" dirty="0" err="1"/>
              <a:t>keras</a:t>
            </a:r>
            <a:r>
              <a:rPr lang="en-US" dirty="0"/>
              <a:t> library</a:t>
            </a:r>
          </a:p>
        </p:txBody>
      </p:sp>
      <p:sp>
        <p:nvSpPr>
          <p:cNvPr id="4" name="Rectangle 3"/>
          <p:cNvSpPr/>
          <p:nvPr/>
        </p:nvSpPr>
        <p:spPr>
          <a:xfrm>
            <a:off x="1602377" y="3518263"/>
            <a:ext cx="4728754" cy="818605"/>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 with </a:t>
            </a:r>
            <a:r>
              <a:rPr lang="en-US" dirty="0" err="1"/>
              <a:t>sklearn</a:t>
            </a:r>
            <a:r>
              <a:rPr lang="en-US" dirty="0"/>
              <a:t> library</a:t>
            </a:r>
          </a:p>
        </p:txBody>
      </p:sp>
      <p:sp>
        <p:nvSpPr>
          <p:cNvPr id="5" name="Right Arrow 4"/>
          <p:cNvSpPr/>
          <p:nvPr/>
        </p:nvSpPr>
        <p:spPr>
          <a:xfrm>
            <a:off x="6618514" y="2342606"/>
            <a:ext cx="896983" cy="609600"/>
          </a:xfrm>
          <a:prstGeom prst="rightArrow">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6618513" y="3622765"/>
            <a:ext cx="896983" cy="609600"/>
          </a:xfrm>
          <a:prstGeom prst="rightArrow">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120743" y="2238103"/>
            <a:ext cx="2503714" cy="818605"/>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76.82748447007312 </a:t>
            </a:r>
          </a:p>
        </p:txBody>
      </p:sp>
      <p:sp>
        <p:nvSpPr>
          <p:cNvPr id="9"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167044"/>
            <a:ext cx="2885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8120743" y="3518263"/>
            <a:ext cx="2503714" cy="818605"/>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76.50100245644843 </a:t>
            </a:r>
          </a:p>
        </p:txBody>
      </p:sp>
      <p:sp>
        <p:nvSpPr>
          <p:cNvPr id="13" name="Rounded Rectangle 12"/>
          <p:cNvSpPr/>
          <p:nvPr/>
        </p:nvSpPr>
        <p:spPr>
          <a:xfrm>
            <a:off x="4288972" y="4833257"/>
            <a:ext cx="3831771" cy="914400"/>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a:t>
            </a:r>
            <a:r>
              <a:rPr lang="en-US" dirty="0" err="1"/>
              <a:t>keras</a:t>
            </a:r>
            <a:r>
              <a:rPr lang="en-US" dirty="0"/>
              <a:t> worked </a:t>
            </a:r>
            <a:r>
              <a:rPr lang="en-US" dirty="0" smtClean="0"/>
              <a:t>better</a:t>
            </a:r>
          </a:p>
          <a:p>
            <a:pPr algn="ctr"/>
            <a:r>
              <a:rPr lang="en-US" dirty="0" smtClean="0"/>
              <a:t>And we chose </a:t>
            </a:r>
            <a:r>
              <a:rPr lang="en-US" dirty="0" err="1" smtClean="0"/>
              <a:t>keras</a:t>
            </a:r>
            <a:endParaRPr lang="en-US" dirty="0"/>
          </a:p>
        </p:txBody>
      </p:sp>
    </p:spTree>
    <p:extLst>
      <p:ext uri="{BB962C8B-B14F-4D97-AF65-F5344CB8AC3E}">
        <p14:creationId xmlns:p14="http://schemas.microsoft.com/office/powerpoint/2010/main" val="2870577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36319" y="727166"/>
            <a:ext cx="3126377" cy="905691"/>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if our recommender books are similar and reasonable.</a:t>
            </a:r>
            <a:endParaRPr lang="en-US" dirty="0"/>
          </a:p>
        </p:txBody>
      </p:sp>
      <p:sp>
        <p:nvSpPr>
          <p:cNvPr id="3" name="Rounded Rectangle 2"/>
          <p:cNvSpPr/>
          <p:nvPr/>
        </p:nvSpPr>
        <p:spPr>
          <a:xfrm>
            <a:off x="1532709" y="1959429"/>
            <a:ext cx="8438605" cy="635725"/>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Books which are recommended are similar to each other so we can understand that model has done well.</a:t>
            </a:r>
          </a:p>
        </p:txBody>
      </p:sp>
      <p:pic>
        <p:nvPicPr>
          <p:cNvPr id="4" name="Picture 3"/>
          <p:cNvPicPr>
            <a:picLocks noChangeAspect="1"/>
          </p:cNvPicPr>
          <p:nvPr/>
        </p:nvPicPr>
        <p:blipFill>
          <a:blip r:embed="rId2"/>
          <a:stretch>
            <a:fillRect/>
          </a:stretch>
        </p:blipFill>
        <p:spPr>
          <a:xfrm>
            <a:off x="1532709" y="2794771"/>
            <a:ext cx="4404742" cy="3132091"/>
          </a:xfrm>
          <a:prstGeom prst="rect">
            <a:avLst/>
          </a:prstGeom>
        </p:spPr>
      </p:pic>
      <p:sp>
        <p:nvSpPr>
          <p:cNvPr id="5" name="Down Arrow 4"/>
          <p:cNvSpPr/>
          <p:nvPr/>
        </p:nvSpPr>
        <p:spPr>
          <a:xfrm rot="5400000">
            <a:off x="5765456" y="3415937"/>
            <a:ext cx="322218" cy="370115"/>
          </a:xfrm>
          <a:prstGeom prst="downArrow">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5400000">
            <a:off x="5776341" y="3094061"/>
            <a:ext cx="322218" cy="370115"/>
          </a:xfrm>
          <a:prstGeom prst="downArrow">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5400000">
            <a:off x="5765455" y="4996544"/>
            <a:ext cx="322218" cy="370115"/>
          </a:xfrm>
          <a:prstGeom prst="downArrow">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5400000">
            <a:off x="5754570" y="3722575"/>
            <a:ext cx="322218" cy="370115"/>
          </a:xfrm>
          <a:prstGeom prst="downArrow">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5400000">
            <a:off x="5754569" y="4735627"/>
            <a:ext cx="322218" cy="370115"/>
          </a:xfrm>
          <a:prstGeom prst="downArrow">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5400000">
            <a:off x="5765455" y="5288620"/>
            <a:ext cx="322218" cy="370115"/>
          </a:xfrm>
          <a:prstGeom prst="downArrow">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383383" y="3118009"/>
            <a:ext cx="2290354" cy="2355668"/>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same color arrow means the similarity is good between these books.</a:t>
            </a:r>
            <a:endParaRPr lang="en-US" dirty="0"/>
          </a:p>
        </p:txBody>
      </p:sp>
    </p:spTree>
    <p:extLst>
      <p:ext uri="{BB962C8B-B14F-4D97-AF65-F5344CB8AC3E}">
        <p14:creationId xmlns:p14="http://schemas.microsoft.com/office/powerpoint/2010/main" val="207157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36319" y="727166"/>
            <a:ext cx="3126377" cy="905691"/>
          </a:xfrm>
          <a:prstGeom prst="round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Deployment</a:t>
            </a:r>
            <a:endParaRPr lang="en-US" dirty="0"/>
          </a:p>
        </p:txBody>
      </p:sp>
      <p:sp>
        <p:nvSpPr>
          <p:cNvPr id="5" name="Rounded Rectangle 4"/>
          <p:cNvSpPr/>
          <p:nvPr/>
        </p:nvSpPr>
        <p:spPr>
          <a:xfrm>
            <a:off x="1471749" y="2264229"/>
            <a:ext cx="2577737" cy="853440"/>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Give user id to function</a:t>
            </a:r>
            <a:endParaRPr lang="en-US" dirty="0"/>
          </a:p>
        </p:txBody>
      </p:sp>
      <p:sp>
        <p:nvSpPr>
          <p:cNvPr id="6" name="Right Arrow 5"/>
          <p:cNvSpPr/>
          <p:nvPr/>
        </p:nvSpPr>
        <p:spPr>
          <a:xfrm>
            <a:off x="4447903" y="2403566"/>
            <a:ext cx="923109" cy="574766"/>
          </a:xfrm>
          <a:prstGeom prst="rightArrow">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69430" y="1802674"/>
            <a:ext cx="4767942" cy="1837508"/>
          </a:xfrm>
          <a:prstGeom prst="round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 ten recommended books related to books user has read and association rules that have made</a:t>
            </a:r>
            <a:endParaRPr lang="en-US" dirty="0"/>
          </a:p>
        </p:txBody>
      </p:sp>
      <p:pic>
        <p:nvPicPr>
          <p:cNvPr id="8" name="Picture 7"/>
          <p:cNvPicPr>
            <a:picLocks noChangeAspect="1"/>
          </p:cNvPicPr>
          <p:nvPr/>
        </p:nvPicPr>
        <p:blipFill>
          <a:blip r:embed="rId2"/>
          <a:stretch>
            <a:fillRect/>
          </a:stretch>
        </p:blipFill>
        <p:spPr>
          <a:xfrm>
            <a:off x="1036319" y="3527559"/>
            <a:ext cx="3544572" cy="2588303"/>
          </a:xfrm>
          <a:prstGeom prst="rect">
            <a:avLst/>
          </a:prstGeom>
        </p:spPr>
      </p:pic>
    </p:spTree>
    <p:extLst>
      <p:ext uri="{BB962C8B-B14F-4D97-AF65-F5344CB8AC3E}">
        <p14:creationId xmlns:p14="http://schemas.microsoft.com/office/powerpoint/2010/main" val="829680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383281" y="142461"/>
            <a:ext cx="5283698" cy="61801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previous presentation</a:t>
            </a:r>
          </a:p>
        </p:txBody>
      </p:sp>
      <p:sp>
        <p:nvSpPr>
          <p:cNvPr id="7" name="Oval 6"/>
          <p:cNvSpPr/>
          <p:nvPr/>
        </p:nvSpPr>
        <p:spPr>
          <a:xfrm>
            <a:off x="1471749" y="1282819"/>
            <a:ext cx="3823063" cy="141078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preparation</a:t>
            </a:r>
            <a:endParaRPr lang="en-US" dirty="0"/>
          </a:p>
        </p:txBody>
      </p:sp>
      <p:sp>
        <p:nvSpPr>
          <p:cNvPr id="8" name="Right Arrow 7"/>
          <p:cNvSpPr/>
          <p:nvPr/>
        </p:nvSpPr>
        <p:spPr>
          <a:xfrm>
            <a:off x="5528741" y="1674704"/>
            <a:ext cx="992777" cy="627017"/>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818810" y="1560110"/>
            <a:ext cx="4406539" cy="127017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 with </a:t>
            </a:r>
            <a:r>
              <a:rPr lang="en-US" dirty="0" err="1" smtClean="0"/>
              <a:t>isbns</a:t>
            </a:r>
            <a:r>
              <a:rPr lang="en-US" dirty="0" smtClean="0"/>
              <a:t> and imputation of them in order to impute other columns like publication year and language code</a:t>
            </a:r>
            <a:endParaRPr lang="en-US" dirty="0"/>
          </a:p>
        </p:txBody>
      </p:sp>
      <p:pic>
        <p:nvPicPr>
          <p:cNvPr id="10" name="Picture 9"/>
          <p:cNvPicPr>
            <a:picLocks noChangeAspect="1"/>
          </p:cNvPicPr>
          <p:nvPr/>
        </p:nvPicPr>
        <p:blipFill>
          <a:blip r:embed="rId2"/>
          <a:stretch>
            <a:fillRect/>
          </a:stretch>
        </p:blipFill>
        <p:spPr>
          <a:xfrm>
            <a:off x="5596842" y="3215954"/>
            <a:ext cx="5628507" cy="2601513"/>
          </a:xfrm>
          <a:prstGeom prst="rect">
            <a:avLst/>
          </a:prstGeom>
        </p:spPr>
      </p:pic>
      <p:sp>
        <p:nvSpPr>
          <p:cNvPr id="11" name="Oval 10"/>
          <p:cNvSpPr/>
          <p:nvPr/>
        </p:nvSpPr>
        <p:spPr>
          <a:xfrm>
            <a:off x="1471749" y="3715447"/>
            <a:ext cx="3823063" cy="141078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Modeling step</a:t>
            </a:r>
            <a:endParaRPr lang="en-US" dirty="0"/>
          </a:p>
        </p:txBody>
      </p:sp>
    </p:spTree>
    <p:extLst>
      <p:ext uri="{BB962C8B-B14F-4D97-AF65-F5344CB8AC3E}">
        <p14:creationId xmlns:p14="http://schemas.microsoft.com/office/powerpoint/2010/main" val="3847083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367348" y="1036320"/>
            <a:ext cx="3422469" cy="1132114"/>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Challenges</a:t>
            </a:r>
            <a:endParaRPr lang="en-US" dirty="0"/>
          </a:p>
        </p:txBody>
      </p:sp>
      <p:sp>
        <p:nvSpPr>
          <p:cNvPr id="5" name="Rounded Rectangle 4"/>
          <p:cNvSpPr/>
          <p:nvPr/>
        </p:nvSpPr>
        <p:spPr>
          <a:xfrm>
            <a:off x="775062" y="2516777"/>
            <a:ext cx="10607040" cy="3222171"/>
          </a:xfrm>
          <a:prstGeom prst="roundRect">
            <a:avLst>
              <a:gd name="adj" fmla="val 0"/>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r" rtl="1">
              <a:buFont typeface="+mj-lt"/>
              <a:buAutoNum type="arabicPeriod"/>
            </a:pPr>
            <a:r>
              <a:rPr lang="fa-IR" dirty="0"/>
              <a:t>بزرگترین چالش ما در انجام این پروژه داده های با حجم زیاد بود که در برخی موارد باعث سنگین و زمانبر شدن عملیات ها می گشت و بعضا ناچار شدیم به دنبال راه هایی باشیم که از نظر عملیاتی سبک هستند.</a:t>
            </a:r>
            <a:endParaRPr lang="en-US" dirty="0"/>
          </a:p>
          <a:p>
            <a:pPr marL="342900" lvl="0" indent="-342900" algn="r" rtl="1">
              <a:buFont typeface="+mj-lt"/>
              <a:buAutoNum type="arabicPeriod"/>
            </a:pPr>
            <a:r>
              <a:rPr lang="fa-IR" dirty="0"/>
              <a:t>برای پر کردن داده های </a:t>
            </a:r>
            <a:r>
              <a:rPr lang="en-US" dirty="0"/>
              <a:t>null</a:t>
            </a:r>
            <a:r>
              <a:rPr lang="fa-IR" dirty="0"/>
              <a:t> و </a:t>
            </a:r>
            <a:r>
              <a:rPr lang="en-US" dirty="0"/>
              <a:t>missing value</a:t>
            </a:r>
            <a:r>
              <a:rPr lang="fa-IR" dirty="0"/>
              <a:t> ها از کتابخانه </a:t>
            </a:r>
            <a:r>
              <a:rPr lang="en-US" dirty="0" err="1"/>
              <a:t>pyisbn</a:t>
            </a:r>
            <a:r>
              <a:rPr lang="fa-IR" dirty="0"/>
              <a:t> استفاده کردیم اما محدودیت این کتابخانه در تعداد پاسخ هایی که در یک روز به ما میداد اندکی چالش برانگیز بود و هر بار پس از حدود 1500 درخواست </a:t>
            </a:r>
            <a:r>
              <a:rPr lang="en-US" dirty="0" err="1"/>
              <a:t>ip</a:t>
            </a:r>
            <a:r>
              <a:rPr lang="fa-IR" dirty="0"/>
              <a:t> مربوطه را </a:t>
            </a:r>
            <a:r>
              <a:rPr lang="en-US" dirty="0"/>
              <a:t>ban</a:t>
            </a:r>
            <a:r>
              <a:rPr lang="fa-IR" dirty="0"/>
              <a:t> میکرد. لذا عملیات </a:t>
            </a:r>
            <a:r>
              <a:rPr lang="en-US" dirty="0" err="1"/>
              <a:t>resovle</a:t>
            </a:r>
            <a:r>
              <a:rPr lang="fa-IR" dirty="0"/>
              <a:t> برای 10 هزار کتاب اندکی زمانبر شد.</a:t>
            </a:r>
            <a:endParaRPr lang="en-US" dirty="0"/>
          </a:p>
          <a:p>
            <a:pPr marL="342900" lvl="0" indent="-342900" algn="r" rtl="1">
              <a:buFont typeface="+mj-lt"/>
              <a:buAutoNum type="arabicPeriod"/>
            </a:pPr>
            <a:r>
              <a:rPr lang="fa-IR" dirty="0"/>
              <a:t>چالش دیگر عدم وجود ژانر کتاب درون دیتاست </a:t>
            </a:r>
            <a:r>
              <a:rPr lang="en-US" dirty="0"/>
              <a:t>goodbook-10k</a:t>
            </a:r>
            <a:r>
              <a:rPr lang="fa-IR" dirty="0"/>
              <a:t> بود که برای حل این چالش به دنبال دیتاست دیگری گشته و ژانر ها را بدست آورده و به دیتاست اصلی اضافه کردیم. همین راه حل را برای بدست آوردن اطلاعاتی درباره نویسندگان نیز به کار گرفتیم. </a:t>
            </a:r>
            <a:endParaRPr lang="en-US" dirty="0"/>
          </a:p>
          <a:p>
            <a:pPr marL="342900" lvl="0" indent="-342900" algn="r" rtl="1">
              <a:buFont typeface="+mj-lt"/>
              <a:buAutoNum type="arabicPeriod"/>
            </a:pPr>
            <a:r>
              <a:rPr lang="fa-IR" dirty="0"/>
              <a:t>چالش بزرگ دیگری که با ان مواجه شدیم دقت مدل ها بود. از مدل های درخت تصمیم، </a:t>
            </a:r>
            <a:r>
              <a:rPr lang="en-US" dirty="0"/>
              <a:t>random forest</a:t>
            </a:r>
            <a:r>
              <a:rPr lang="fa-IR" dirty="0"/>
              <a:t>، </a:t>
            </a:r>
            <a:r>
              <a:rPr lang="en-US" dirty="0" err="1"/>
              <a:t>mpl</a:t>
            </a:r>
            <a:r>
              <a:rPr lang="fa-IR" dirty="0"/>
              <a:t> و شبکه عصبی کتابخانه </a:t>
            </a:r>
            <a:r>
              <a:rPr lang="en-US" dirty="0" err="1"/>
              <a:t>keras</a:t>
            </a:r>
            <a:r>
              <a:rPr lang="fa-IR" dirty="0"/>
              <a:t> استفاده کردیم اما دقت بیش از 30  الی 35 درصد حاصل نشد برای حل این مشکل یک ترفند به کار گرفتیم که با استفاده از عملیات هایی بر روی خروجی مدل شبکه عصبی بتوانیم به دقت مطلوب دست یابیم</a:t>
            </a:r>
            <a:r>
              <a:rPr lang="fa-IR" dirty="0" smtClean="0"/>
              <a:t>.</a:t>
            </a:r>
            <a:endParaRPr lang="en-US" dirty="0"/>
          </a:p>
        </p:txBody>
      </p:sp>
    </p:spTree>
    <p:extLst>
      <p:ext uri="{BB962C8B-B14F-4D97-AF65-F5344CB8AC3E}">
        <p14:creationId xmlns:p14="http://schemas.microsoft.com/office/powerpoint/2010/main" val="1592767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92480" y="2656115"/>
            <a:ext cx="10607040" cy="3222171"/>
          </a:xfrm>
          <a:prstGeom prst="roundRect">
            <a:avLst>
              <a:gd name="adj" fmla="val 0"/>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r" rtl="1">
              <a:buFont typeface="+mj-lt"/>
              <a:buAutoNum type="arabicPeriod"/>
            </a:pPr>
            <a:r>
              <a:rPr lang="fa-IR" dirty="0"/>
              <a:t>در فاز </a:t>
            </a:r>
            <a:r>
              <a:rPr lang="en-US" dirty="0"/>
              <a:t>EDA</a:t>
            </a:r>
            <a:r>
              <a:rPr lang="fa-IR" dirty="0"/>
              <a:t> متوجه شدیم متغیر </a:t>
            </a:r>
            <a:r>
              <a:rPr lang="en-US" dirty="0" err="1"/>
              <a:t>user_id</a:t>
            </a:r>
            <a:r>
              <a:rPr lang="fa-IR" dirty="0"/>
              <a:t> یعنی کاربر و سلیقه وی بیشترین تاثیر را در متغیر هدف </a:t>
            </a:r>
            <a:r>
              <a:rPr lang="en-US" dirty="0"/>
              <a:t>classification task</a:t>
            </a:r>
            <a:r>
              <a:rPr lang="fa-IR" dirty="0"/>
              <a:t> دارد و به دنبال روش هایی گشتیم که بتوانیم تاثیر این متغیر را در مدل افزایش دهیم.</a:t>
            </a:r>
            <a:endParaRPr lang="en-US" dirty="0"/>
          </a:p>
          <a:p>
            <a:pPr marL="342900" indent="-342900" algn="r" rtl="1">
              <a:buFont typeface="+mj-lt"/>
              <a:buAutoNum type="arabicPeriod"/>
            </a:pPr>
            <a:r>
              <a:rPr lang="fa-IR" dirty="0"/>
              <a:t>در ابتدای کار تصور کردیم برای کاهش ابعاد تمام متغیر ها میتوانیم از </a:t>
            </a:r>
            <a:r>
              <a:rPr lang="en-US" dirty="0" err="1"/>
              <a:t>pca</a:t>
            </a:r>
            <a:r>
              <a:rPr lang="fa-IR" dirty="0"/>
              <a:t> استفاده کنیم اما در ادامه متوجه شدیم این روش کاهش ابعاد برای ستون های </a:t>
            </a:r>
            <a:r>
              <a:rPr lang="en-US" dirty="0"/>
              <a:t>flag</a:t>
            </a:r>
            <a:r>
              <a:rPr lang="fa-IR" dirty="0"/>
              <a:t> مانند کابرد ندارد و لذا به دنبال راه هایی برای اینکار بودیم از یک مورد مشابه به نام </a:t>
            </a:r>
            <a:r>
              <a:rPr lang="en-US" dirty="0" err="1"/>
              <a:t>mca</a:t>
            </a:r>
            <a:r>
              <a:rPr lang="fa-IR" dirty="0"/>
              <a:t> نیز بهره بردیم اما باعث کاهش ابعاد چندانی نشد و میزان پوشش هر کامپوننت خروجی آن بسیار کم بود. البته این مورد مربوط به زمانی است که ژانر را در اختیار نداشتیم و سعی داشتیم از </a:t>
            </a:r>
            <a:r>
              <a:rPr lang="en-US" dirty="0"/>
              <a:t>title</a:t>
            </a:r>
            <a:r>
              <a:rPr lang="fa-IR" dirty="0"/>
              <a:t> کتاب ها آن ها را دسته بندی کنیم.</a:t>
            </a:r>
            <a:endParaRPr lang="en-US" dirty="0"/>
          </a:p>
          <a:p>
            <a:pPr marL="342900" indent="-342900" algn="r" rtl="1">
              <a:buFont typeface="+mj-lt"/>
              <a:buAutoNum type="arabicPeriod"/>
            </a:pPr>
            <a:r>
              <a:rPr lang="fa-IR" dirty="0"/>
              <a:t>حتی با وجود خوشه بندی نویسندگان و ژانر ها دقت خالص شبکه عصبی افزایش چندانی نداشت و صرفا اندکی بهبود یافت که برای حل مشکل دقت از تکنیک های دیگری استفاده کردیم. </a:t>
            </a:r>
            <a:endParaRPr lang="en-US" dirty="0"/>
          </a:p>
        </p:txBody>
      </p:sp>
      <p:sp>
        <p:nvSpPr>
          <p:cNvPr id="4" name="Rounded Rectangle 3"/>
          <p:cNvSpPr/>
          <p:nvPr/>
        </p:nvSpPr>
        <p:spPr>
          <a:xfrm>
            <a:off x="4367348" y="1036320"/>
            <a:ext cx="3422469" cy="1132114"/>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Challenges</a:t>
            </a:r>
            <a:endParaRPr lang="en-US" dirty="0"/>
          </a:p>
        </p:txBody>
      </p:sp>
    </p:spTree>
    <p:extLst>
      <p:ext uri="{BB962C8B-B14F-4D97-AF65-F5344CB8AC3E}">
        <p14:creationId xmlns:p14="http://schemas.microsoft.com/office/powerpoint/2010/main" val="3306595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 for attention</a:t>
            </a:r>
            <a:endParaRPr lang="en-US" dirty="0"/>
          </a:p>
        </p:txBody>
      </p:sp>
      <p:sp>
        <p:nvSpPr>
          <p:cNvPr id="3" name="Subtitle 2"/>
          <p:cNvSpPr>
            <a:spLocks noGrp="1"/>
          </p:cNvSpPr>
          <p:nvPr>
            <p:ph type="subTitle" idx="1"/>
          </p:nvPr>
        </p:nvSpPr>
        <p:spPr/>
        <p:txBody>
          <a:bodyPr/>
          <a:lstStyle/>
          <a:p>
            <a:r>
              <a:rPr lang="en-US" dirty="0" smtClean="0"/>
              <a:t>Sara </a:t>
            </a:r>
            <a:r>
              <a:rPr lang="en-US" dirty="0" err="1" smtClean="0"/>
              <a:t>baradaran</a:t>
            </a:r>
            <a:endParaRPr lang="en-US" dirty="0" smtClean="0"/>
          </a:p>
          <a:p>
            <a:r>
              <a:rPr lang="en-US" dirty="0" smtClean="0"/>
              <a:t>Parisa mollahoseini</a:t>
            </a:r>
            <a:endParaRPr lang="en-US" dirty="0"/>
          </a:p>
        </p:txBody>
      </p:sp>
    </p:spTree>
    <p:extLst>
      <p:ext uri="{BB962C8B-B14F-4D97-AF65-F5344CB8AC3E}">
        <p14:creationId xmlns:p14="http://schemas.microsoft.com/office/powerpoint/2010/main" val="3867964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383281" y="142461"/>
            <a:ext cx="5283698" cy="61801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previous presentation</a:t>
            </a:r>
          </a:p>
        </p:txBody>
      </p:sp>
      <p:sp>
        <p:nvSpPr>
          <p:cNvPr id="7" name="Oval 6"/>
          <p:cNvSpPr/>
          <p:nvPr/>
        </p:nvSpPr>
        <p:spPr>
          <a:xfrm>
            <a:off x="513506" y="1282817"/>
            <a:ext cx="2551911" cy="141078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 challenges</a:t>
            </a:r>
            <a:endParaRPr lang="en-US" dirty="0"/>
          </a:p>
        </p:txBody>
      </p:sp>
      <p:sp>
        <p:nvSpPr>
          <p:cNvPr id="8" name="Right Arrow 7"/>
          <p:cNvSpPr/>
          <p:nvPr/>
        </p:nvSpPr>
        <p:spPr>
          <a:xfrm>
            <a:off x="3104004" y="1674702"/>
            <a:ext cx="992777" cy="627017"/>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bwMode="gray">
          <a:xfrm>
            <a:off x="4135368" y="1178315"/>
            <a:ext cx="7577661" cy="4508381"/>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marL="342900" indent="-342900">
              <a:lnSpc>
                <a:spcPct val="150000"/>
              </a:lnSpc>
              <a:buFont typeface="+mj-lt"/>
              <a:buAutoNum type="arabicPeriod"/>
            </a:pPr>
            <a:r>
              <a:rPr lang="en-US" dirty="0" smtClean="0"/>
              <a:t>ISBN filling was very time consuming</a:t>
            </a:r>
          </a:p>
          <a:p>
            <a:pPr marL="342900" indent="-342900">
              <a:lnSpc>
                <a:spcPct val="150000"/>
              </a:lnSpc>
              <a:buFont typeface="+mj-lt"/>
              <a:buAutoNum type="arabicPeriod"/>
            </a:pPr>
            <a:r>
              <a:rPr lang="en-US" dirty="0" smtClean="0"/>
              <a:t>Dataset doesn’t have genre</a:t>
            </a:r>
          </a:p>
          <a:p>
            <a:pPr marL="342900" indent="-342900">
              <a:lnSpc>
                <a:spcPct val="150000"/>
              </a:lnSpc>
              <a:buFont typeface="+mj-lt"/>
              <a:buAutoNum type="arabicPeriod"/>
            </a:pPr>
            <a:r>
              <a:rPr lang="en-US" dirty="0" smtClean="0"/>
              <a:t>We decided to cluster titles but it failed</a:t>
            </a:r>
          </a:p>
          <a:p>
            <a:pPr marL="342900" indent="-342900">
              <a:lnSpc>
                <a:spcPct val="150000"/>
              </a:lnSpc>
              <a:buFont typeface="+mj-lt"/>
              <a:buAutoNum type="arabicPeriod"/>
            </a:pPr>
            <a:r>
              <a:rPr lang="en-US" dirty="0" smtClean="0"/>
              <a:t>We got genre column from another dataset</a:t>
            </a:r>
          </a:p>
          <a:p>
            <a:pPr marL="342900" indent="-342900">
              <a:lnSpc>
                <a:spcPct val="150000"/>
              </a:lnSpc>
              <a:buFont typeface="+mj-lt"/>
              <a:buAutoNum type="arabicPeriod"/>
            </a:pPr>
            <a:r>
              <a:rPr lang="en-US" dirty="0"/>
              <a:t>We used most frequent words in different languages like English, French, etc.</a:t>
            </a:r>
          </a:p>
          <a:p>
            <a:pPr marL="342900" indent="-342900">
              <a:lnSpc>
                <a:spcPct val="150000"/>
              </a:lnSpc>
              <a:buFont typeface="+mj-lt"/>
              <a:buAutoNum type="arabicPeriod"/>
            </a:pPr>
            <a:r>
              <a:rPr lang="en-US" dirty="0"/>
              <a:t>However, column numbers became so much that operation faced lack of memory error. </a:t>
            </a:r>
          </a:p>
          <a:p>
            <a:pPr marL="342900" indent="-342900">
              <a:lnSpc>
                <a:spcPct val="150000"/>
              </a:lnSpc>
              <a:buFont typeface="+mj-lt"/>
              <a:buAutoNum type="arabicPeriod"/>
            </a:pPr>
            <a:r>
              <a:rPr lang="en-US" dirty="0"/>
              <a:t>We decided to use PCA in order to reduce dimension. It didn’t work this way because data was in the shape of one-hot and dimension reduction didn’t do well. So, we used MCA library for this target but its coverage for even 100 columns were really low. ( Around 0.05 ) &gt;&gt;&gt;&gt; Eventually, we decided to use genre instead of title for </a:t>
            </a:r>
            <a:r>
              <a:rPr lang="en-US" dirty="0" smtClean="0"/>
              <a:t>classification.</a:t>
            </a:r>
          </a:p>
          <a:p>
            <a:pPr marL="342900" indent="-342900">
              <a:lnSpc>
                <a:spcPct val="150000"/>
              </a:lnSpc>
              <a:buFont typeface="+mj-lt"/>
              <a:buAutoNum type="arabicPeriod"/>
            </a:pPr>
            <a:r>
              <a:rPr lang="en-US" dirty="0" smtClean="0"/>
              <a:t>Using genre from another dataset</a:t>
            </a:r>
          </a:p>
          <a:p>
            <a:pPr>
              <a:lnSpc>
                <a:spcPct val="150000"/>
              </a:lnSpc>
            </a:pPr>
            <a:endParaRPr lang="en-US" dirty="0"/>
          </a:p>
        </p:txBody>
      </p:sp>
    </p:spTree>
    <p:extLst>
      <p:ext uri="{BB962C8B-B14F-4D97-AF65-F5344CB8AC3E}">
        <p14:creationId xmlns:p14="http://schemas.microsoft.com/office/powerpoint/2010/main" val="507173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ata Science Process (CRISP-DM) - Michael Fuchs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126" y="1258238"/>
            <a:ext cx="4477384" cy="448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99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ent-Up Arrow 4"/>
          <p:cNvSpPr/>
          <p:nvPr/>
        </p:nvSpPr>
        <p:spPr>
          <a:xfrm rot="5400000">
            <a:off x="1593668" y="1785257"/>
            <a:ext cx="1854926" cy="1558834"/>
          </a:xfrm>
          <a:prstGeom prst="bentUpArrow">
            <a:avLst>
              <a:gd name="adj1" fmla="val 13827"/>
              <a:gd name="adj2" fmla="val 16899"/>
              <a:gd name="adj3" fmla="val 32123"/>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ent-Up Arrow 5"/>
          <p:cNvSpPr/>
          <p:nvPr/>
        </p:nvSpPr>
        <p:spPr>
          <a:xfrm rot="5400000">
            <a:off x="1045028" y="2333897"/>
            <a:ext cx="2952206" cy="1558834"/>
          </a:xfrm>
          <a:prstGeom prst="bentUpArrow">
            <a:avLst>
              <a:gd name="adj1" fmla="val 13827"/>
              <a:gd name="adj2" fmla="val 16899"/>
              <a:gd name="adj3" fmla="val 32123"/>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718560" y="2743200"/>
            <a:ext cx="3126377" cy="90569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Statistical information about data</a:t>
            </a:r>
            <a:endParaRPr lang="en-US" dirty="0"/>
          </a:p>
        </p:txBody>
      </p:sp>
      <p:sp>
        <p:nvSpPr>
          <p:cNvPr id="8" name="Rounded Rectangle 7"/>
          <p:cNvSpPr/>
          <p:nvPr/>
        </p:nvSpPr>
        <p:spPr>
          <a:xfrm>
            <a:off x="3718560" y="3801291"/>
            <a:ext cx="3126377" cy="90569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EDA</a:t>
            </a:r>
            <a:endParaRPr lang="en-US" dirty="0"/>
          </a:p>
        </p:txBody>
      </p:sp>
      <p:sp>
        <p:nvSpPr>
          <p:cNvPr id="4" name="Rounded Rectangle 3"/>
          <p:cNvSpPr/>
          <p:nvPr/>
        </p:nvSpPr>
        <p:spPr>
          <a:xfrm>
            <a:off x="1175657" y="966651"/>
            <a:ext cx="4650377" cy="101019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understanding</a:t>
            </a:r>
            <a:endParaRPr lang="en-US" dirty="0"/>
          </a:p>
        </p:txBody>
      </p:sp>
    </p:spTree>
    <p:extLst>
      <p:ext uri="{BB962C8B-B14F-4D97-AF65-F5344CB8AC3E}">
        <p14:creationId xmlns:p14="http://schemas.microsoft.com/office/powerpoint/2010/main" val="1387290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27017" y="618309"/>
            <a:ext cx="3126377" cy="90569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Statistical information about data</a:t>
            </a:r>
            <a:endParaRPr lang="en-US" dirty="0"/>
          </a:p>
        </p:txBody>
      </p:sp>
      <p:pic>
        <p:nvPicPr>
          <p:cNvPr id="6" name="Picture 5"/>
          <p:cNvPicPr>
            <a:picLocks noChangeAspect="1"/>
          </p:cNvPicPr>
          <p:nvPr/>
        </p:nvPicPr>
        <p:blipFill>
          <a:blip r:embed="rId2"/>
          <a:stretch>
            <a:fillRect/>
          </a:stretch>
        </p:blipFill>
        <p:spPr>
          <a:xfrm>
            <a:off x="4911634" y="2327899"/>
            <a:ext cx="6531429" cy="3771505"/>
          </a:xfrm>
          <a:prstGeom prst="rect">
            <a:avLst/>
          </a:prstGeom>
        </p:spPr>
      </p:pic>
      <p:pic>
        <p:nvPicPr>
          <p:cNvPr id="7" name="Picture 6"/>
          <p:cNvPicPr>
            <a:picLocks noChangeAspect="1"/>
          </p:cNvPicPr>
          <p:nvPr/>
        </p:nvPicPr>
        <p:blipFill>
          <a:blip r:embed="rId3"/>
          <a:stretch>
            <a:fillRect/>
          </a:stretch>
        </p:blipFill>
        <p:spPr>
          <a:xfrm>
            <a:off x="687977" y="2327900"/>
            <a:ext cx="4005943" cy="1778932"/>
          </a:xfrm>
          <a:prstGeom prst="rect">
            <a:avLst/>
          </a:prstGeom>
        </p:spPr>
      </p:pic>
      <p:sp>
        <p:nvSpPr>
          <p:cNvPr id="8" name="Right Arrow 7"/>
          <p:cNvSpPr/>
          <p:nvPr/>
        </p:nvSpPr>
        <p:spPr>
          <a:xfrm>
            <a:off x="3892731" y="831668"/>
            <a:ext cx="661852" cy="409303"/>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93920" y="714103"/>
            <a:ext cx="5373189" cy="64443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 familiar with datasets</a:t>
            </a:r>
            <a:endParaRPr lang="en-US" dirty="0"/>
          </a:p>
        </p:txBody>
      </p:sp>
      <p:pic>
        <p:nvPicPr>
          <p:cNvPr id="10" name="Picture 9"/>
          <p:cNvPicPr>
            <a:picLocks noChangeAspect="1"/>
          </p:cNvPicPr>
          <p:nvPr/>
        </p:nvPicPr>
        <p:blipFill>
          <a:blip r:embed="rId4"/>
          <a:stretch>
            <a:fillRect/>
          </a:stretch>
        </p:blipFill>
        <p:spPr>
          <a:xfrm>
            <a:off x="694559" y="4302035"/>
            <a:ext cx="3999361" cy="1797370"/>
          </a:xfrm>
          <a:prstGeom prst="rect">
            <a:avLst/>
          </a:prstGeom>
        </p:spPr>
      </p:pic>
    </p:spTree>
    <p:extLst>
      <p:ext uri="{BB962C8B-B14F-4D97-AF65-F5344CB8AC3E}">
        <p14:creationId xmlns:p14="http://schemas.microsoft.com/office/powerpoint/2010/main" val="8714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05944" y="2093944"/>
            <a:ext cx="7471955" cy="2985277"/>
          </a:xfrm>
          <a:prstGeom prst="rect">
            <a:avLst/>
          </a:prstGeom>
        </p:spPr>
      </p:pic>
      <p:pic>
        <p:nvPicPr>
          <p:cNvPr id="3" name="Picture 2"/>
          <p:cNvPicPr>
            <a:picLocks noChangeAspect="1"/>
          </p:cNvPicPr>
          <p:nvPr/>
        </p:nvPicPr>
        <p:blipFill rotWithShape="1">
          <a:blip r:embed="rId3"/>
          <a:srcRect l="2207" r="4810"/>
          <a:stretch/>
        </p:blipFill>
        <p:spPr>
          <a:xfrm>
            <a:off x="548640" y="669626"/>
            <a:ext cx="3255303" cy="2848637"/>
          </a:xfrm>
          <a:prstGeom prst="rect">
            <a:avLst/>
          </a:prstGeom>
        </p:spPr>
      </p:pic>
      <p:pic>
        <p:nvPicPr>
          <p:cNvPr id="4" name="Picture 3"/>
          <p:cNvPicPr>
            <a:picLocks noChangeAspect="1"/>
          </p:cNvPicPr>
          <p:nvPr/>
        </p:nvPicPr>
        <p:blipFill>
          <a:blip r:embed="rId4"/>
          <a:stretch>
            <a:fillRect/>
          </a:stretch>
        </p:blipFill>
        <p:spPr>
          <a:xfrm>
            <a:off x="850296" y="3664546"/>
            <a:ext cx="2651990" cy="2605622"/>
          </a:xfrm>
          <a:prstGeom prst="rect">
            <a:avLst/>
          </a:prstGeom>
        </p:spPr>
      </p:pic>
    </p:spTree>
    <p:extLst>
      <p:ext uri="{BB962C8B-B14F-4D97-AF65-F5344CB8AC3E}">
        <p14:creationId xmlns:p14="http://schemas.microsoft.com/office/powerpoint/2010/main" val="4039723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09897" y="753291"/>
            <a:ext cx="3126377" cy="90569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EDA</a:t>
            </a:r>
            <a:endParaRPr lang="en-US" dirty="0"/>
          </a:p>
        </p:txBody>
      </p:sp>
      <p:sp>
        <p:nvSpPr>
          <p:cNvPr id="3" name="Right Arrow 2"/>
          <p:cNvSpPr/>
          <p:nvPr/>
        </p:nvSpPr>
        <p:spPr>
          <a:xfrm>
            <a:off x="4188823" y="936170"/>
            <a:ext cx="1184366" cy="539931"/>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5821680" y="753291"/>
            <a:ext cx="4419600" cy="90569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Plot some graphs and investigate some relation between columns of dataset.</a:t>
            </a:r>
            <a:endParaRPr lang="en-US" dirty="0"/>
          </a:p>
        </p:txBody>
      </p:sp>
      <p:sp>
        <p:nvSpPr>
          <p:cNvPr id="6" name="Rounded Rectangle 5"/>
          <p:cNvSpPr/>
          <p:nvPr/>
        </p:nvSpPr>
        <p:spPr>
          <a:xfrm>
            <a:off x="1236618" y="1843092"/>
            <a:ext cx="8869680" cy="40613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b="1" dirty="0">
                <a:solidFill>
                  <a:schemeClr val="bg1"/>
                </a:solidFill>
                <a:latin typeface="Helvetica Neue"/>
              </a:rPr>
              <a:t>Checking correlation between rating and </a:t>
            </a:r>
            <a:r>
              <a:rPr lang="en-US" b="1" dirty="0" err="1" smtClean="0">
                <a:solidFill>
                  <a:schemeClr val="bg1"/>
                </a:solidFill>
                <a:latin typeface="Helvetica Neue"/>
              </a:rPr>
              <a:t>original_publication_year</a:t>
            </a:r>
            <a:endParaRPr lang="en-US" b="1" dirty="0" smtClean="0">
              <a:solidFill>
                <a:schemeClr val="bg1"/>
              </a:solidFill>
              <a:latin typeface="Helvetica Neue"/>
            </a:endParaRPr>
          </a:p>
          <a:p>
            <a:pPr marL="342900" indent="-342900">
              <a:buFont typeface="+mj-lt"/>
              <a:buAutoNum type="arabicPeriod"/>
            </a:pPr>
            <a:r>
              <a:rPr lang="en-US" b="1" dirty="0"/>
              <a:t>Checking correlation between rating and </a:t>
            </a:r>
            <a:r>
              <a:rPr lang="en-US" b="1" dirty="0" err="1"/>
              <a:t>work_text_reviews_count</a:t>
            </a:r>
            <a:endParaRPr lang="en-US" b="1" dirty="0"/>
          </a:p>
          <a:p>
            <a:pPr marL="342900" indent="-342900">
              <a:buFont typeface="+mj-lt"/>
              <a:buAutoNum type="arabicPeriod"/>
            </a:pPr>
            <a:r>
              <a:rPr lang="en-US" b="1" dirty="0"/>
              <a:t>Checking correlation between rating and </a:t>
            </a:r>
            <a:r>
              <a:rPr lang="en-US" b="1" dirty="0" err="1"/>
              <a:t>language_code</a:t>
            </a:r>
            <a:endParaRPr lang="en-US" b="1" dirty="0"/>
          </a:p>
          <a:p>
            <a:pPr marL="342900" indent="-342900">
              <a:buFont typeface="+mj-lt"/>
              <a:buAutoNum type="arabicPeriod"/>
            </a:pPr>
            <a:r>
              <a:rPr lang="en-US" b="1" dirty="0"/>
              <a:t>Checking correlation between rating and </a:t>
            </a:r>
            <a:r>
              <a:rPr lang="en-US" b="1" dirty="0" err="1"/>
              <a:t>books_count</a:t>
            </a:r>
            <a:endParaRPr lang="en-US" b="1" dirty="0"/>
          </a:p>
          <a:p>
            <a:pPr marL="342900" indent="-342900">
              <a:buFont typeface="+mj-lt"/>
              <a:buAutoNum type="arabicPeriod"/>
            </a:pPr>
            <a:r>
              <a:rPr lang="en-US" b="1" dirty="0"/>
              <a:t>Checking correlation between rating and </a:t>
            </a:r>
            <a:r>
              <a:rPr lang="en-US" b="1" dirty="0" err="1"/>
              <a:t>user_id</a:t>
            </a:r>
            <a:endParaRPr lang="en-US" b="1" dirty="0"/>
          </a:p>
          <a:p>
            <a:pPr marL="342900" indent="-342900">
              <a:buFont typeface="+mj-lt"/>
              <a:buAutoNum type="arabicPeriod"/>
            </a:pPr>
            <a:r>
              <a:rPr lang="en-US" b="1" dirty="0" err="1"/>
              <a:t>Heatmap</a:t>
            </a:r>
            <a:r>
              <a:rPr lang="en-US" b="1" dirty="0"/>
              <a:t> plot shows the correlation between book dataset columns</a:t>
            </a:r>
          </a:p>
          <a:p>
            <a:pPr marL="342900" indent="-342900">
              <a:buFont typeface="+mj-lt"/>
              <a:buAutoNum type="arabicPeriod"/>
            </a:pPr>
            <a:r>
              <a:rPr lang="en-US" b="1" dirty="0"/>
              <a:t>Ratings distribution</a:t>
            </a:r>
          </a:p>
          <a:p>
            <a:pPr marL="342900" indent="-342900">
              <a:buFont typeface="+mj-lt"/>
              <a:buAutoNum type="arabicPeriod"/>
            </a:pPr>
            <a:r>
              <a:rPr lang="en-US" b="1" dirty="0" err="1"/>
              <a:t>Average_rating</a:t>
            </a:r>
            <a:r>
              <a:rPr lang="en-US" b="1" dirty="0"/>
              <a:t> of books has a semi normal distribution</a:t>
            </a:r>
          </a:p>
          <a:p>
            <a:pPr marL="342900" indent="-342900">
              <a:buFont typeface="+mj-lt"/>
              <a:buAutoNum type="arabicPeriod"/>
            </a:pPr>
            <a:r>
              <a:rPr lang="en-US" b="1" dirty="0"/>
              <a:t>Books' language distribution</a:t>
            </a:r>
          </a:p>
          <a:p>
            <a:pPr marL="342900" indent="-342900">
              <a:buFont typeface="+mj-lt"/>
              <a:buAutoNum type="arabicPeriod"/>
            </a:pPr>
            <a:r>
              <a:rPr lang="en-US" b="1" dirty="0"/>
              <a:t>Merging rare </a:t>
            </a:r>
            <a:r>
              <a:rPr lang="en-US" b="1" dirty="0" err="1" smtClean="0"/>
              <a:t>language_code</a:t>
            </a:r>
            <a:endParaRPr lang="fa-IR" b="1" dirty="0" smtClean="0"/>
          </a:p>
          <a:p>
            <a:pPr marL="342900" indent="-342900">
              <a:buFont typeface="+mj-lt"/>
              <a:buAutoNum type="arabicPeriod"/>
            </a:pPr>
            <a:r>
              <a:rPr lang="en-US" b="1" dirty="0"/>
              <a:t>PCA on book </a:t>
            </a:r>
            <a:r>
              <a:rPr lang="en-US" b="1" dirty="0" smtClean="0"/>
              <a:t>columns</a:t>
            </a:r>
            <a:endParaRPr lang="en-US" b="1" dirty="0"/>
          </a:p>
          <a:p>
            <a:pPr marL="342900" indent="-342900">
              <a:buFont typeface="+mj-lt"/>
              <a:buAutoNum type="arabicPeriod"/>
            </a:pPr>
            <a:endParaRPr lang="en-US" b="1" dirty="0">
              <a:solidFill>
                <a:schemeClr val="bg1"/>
              </a:solidFill>
              <a:latin typeface="Helvetica Neue"/>
            </a:endParaRPr>
          </a:p>
        </p:txBody>
      </p:sp>
    </p:spTree>
    <p:extLst>
      <p:ext uri="{BB962C8B-B14F-4D97-AF65-F5344CB8AC3E}">
        <p14:creationId xmlns:p14="http://schemas.microsoft.com/office/powerpoint/2010/main" val="1301013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ent-Up Arrow 1"/>
          <p:cNvSpPr/>
          <p:nvPr/>
        </p:nvSpPr>
        <p:spPr>
          <a:xfrm rot="5400000">
            <a:off x="1593668" y="1785257"/>
            <a:ext cx="1854926" cy="1558834"/>
          </a:xfrm>
          <a:prstGeom prst="bentUpArrow">
            <a:avLst>
              <a:gd name="adj1" fmla="val 13827"/>
              <a:gd name="adj2" fmla="val 16899"/>
              <a:gd name="adj3" fmla="val 32123"/>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ent-Up Arrow 2"/>
          <p:cNvSpPr/>
          <p:nvPr/>
        </p:nvSpPr>
        <p:spPr>
          <a:xfrm rot="5400000">
            <a:off x="1045028" y="2333897"/>
            <a:ext cx="2952206" cy="1558834"/>
          </a:xfrm>
          <a:prstGeom prst="bentUpArrow">
            <a:avLst>
              <a:gd name="adj1" fmla="val 13827"/>
              <a:gd name="adj2" fmla="val 16899"/>
              <a:gd name="adj3" fmla="val 32123"/>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3718560" y="2743200"/>
            <a:ext cx="3126377" cy="905691"/>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Prepare dataset columns</a:t>
            </a:r>
            <a:endParaRPr lang="en-US" dirty="0"/>
          </a:p>
        </p:txBody>
      </p:sp>
      <p:sp>
        <p:nvSpPr>
          <p:cNvPr id="5" name="Rounded Rectangle 4"/>
          <p:cNvSpPr/>
          <p:nvPr/>
        </p:nvSpPr>
        <p:spPr>
          <a:xfrm>
            <a:off x="3718559" y="3931920"/>
            <a:ext cx="3126377" cy="905691"/>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genre column from other dataset to current book dataset</a:t>
            </a:r>
            <a:endParaRPr lang="en-US" dirty="0"/>
          </a:p>
        </p:txBody>
      </p:sp>
      <p:sp>
        <p:nvSpPr>
          <p:cNvPr id="6" name="Rounded Rectangle 5"/>
          <p:cNvSpPr/>
          <p:nvPr/>
        </p:nvSpPr>
        <p:spPr>
          <a:xfrm>
            <a:off x="1175657" y="966651"/>
            <a:ext cx="4650377" cy="1010195"/>
          </a:xfrm>
          <a:prstGeom prst="round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preparation</a:t>
            </a:r>
            <a:endParaRPr lang="en-US" dirty="0"/>
          </a:p>
        </p:txBody>
      </p:sp>
    </p:spTree>
    <p:extLst>
      <p:ext uri="{BB962C8B-B14F-4D97-AF65-F5344CB8AC3E}">
        <p14:creationId xmlns:p14="http://schemas.microsoft.com/office/powerpoint/2010/main" val="3260416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1706</TotalTime>
  <Words>1069</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Helvetica Neue</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Soheil_Pc</dc:creator>
  <cp:lastModifiedBy>Soheil_Pc</cp:lastModifiedBy>
  <cp:revision>58</cp:revision>
  <dcterms:created xsi:type="dcterms:W3CDTF">2021-07-10T14:28:07Z</dcterms:created>
  <dcterms:modified xsi:type="dcterms:W3CDTF">2021-07-11T18:54:13Z</dcterms:modified>
</cp:coreProperties>
</file>