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5" r:id="rId5"/>
    <p:sldId id="260" r:id="rId6"/>
    <p:sldId id="264" r:id="rId7"/>
    <p:sldId id="263" r:id="rId8"/>
    <p:sldId id="266" r:id="rId9"/>
    <p:sldId id="258" r:id="rId10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5FD"/>
    <a:srgbClr val="4E98FD"/>
    <a:srgbClr val="9999FF"/>
    <a:srgbClr val="FFB7C5"/>
    <a:srgbClr val="333333"/>
    <a:srgbClr val="FF8C66"/>
    <a:srgbClr val="D8E7D6"/>
    <a:srgbClr val="DCE8FA"/>
    <a:srgbClr val="FF483F"/>
    <a:srgbClr val="CDB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70D-E1B8-A85F-9916-610DD591D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5098A-1DDE-3BF2-7097-0011AD88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C8A2B-CDA7-9D22-23A4-423FFCE2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90AF-CED4-FAFC-BE49-3F99F2D8A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1FD2F-D57E-5B40-33F5-DE489172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84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543D-DF0B-9AD2-FA0E-F18E7EF5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DC38D-B123-2A60-3639-40A6E877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AD90-4141-715E-9418-9BCC401D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EB479-9562-DB9E-E535-493989D5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2C0C-3A67-D479-FC60-13B4CDE1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9424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B3FA7-7E50-8359-2C26-75BF0BB0A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4C023-E8AF-D863-F1F6-041465BFE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FF131-841A-CACC-775C-91F30409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CF7C-87DA-6CFA-C94D-80005003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D82B2-BE23-6B3B-2A53-29E6472A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827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51A-19FF-4940-E161-CC6021B9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B297-7D4A-4E4E-A160-50025741F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58339-3B21-C331-4E88-A27417E3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78725-ACC2-88D5-F8AA-3355849B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4D4A-EA3C-FC32-94AC-5414721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0282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8307-2185-04F2-BF8B-3C3F6E9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B8CDA-0D12-8DF1-8D0E-300944E0A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2C1F-2BB5-16D9-C692-2516292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761A-09E8-4F85-5AC1-ECD368DB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25BE5-8620-9CCD-1EC6-535C19FC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4346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545D-66EC-3F7D-F5DE-1950391DE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FD430-E73F-C59C-2F4F-1C04332FD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85A7-9AF9-C357-F47D-95F1420ED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73BEA-A746-DD0F-7E25-7CA60A75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7C3C2-7B94-578D-14A8-BEEC0FA1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452D3-7AC9-04DA-9191-DD79C244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803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32E3-2EF7-3C34-D3B2-8145B443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E609-CA15-68CD-0C87-A4F43780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EEFD-267E-B5E4-9C03-A9262C20D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CE8FB-0004-EF21-EFCB-99B8F57DF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14777-201E-1CC2-2D94-76D089A1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A56C7-9ABB-11AA-A65E-6E2F876F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46B6D-D65E-4A75-D509-9C5F88EE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DFF6D-AC54-E3C3-9290-41A031D3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36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CCE-569F-3AEA-47E4-040B858A7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E65CF-7330-6C54-2773-2FF1EEC8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B959E-F99E-5536-AEA1-A020FB9C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5F66A-A4DC-F081-7BD8-0E53FD4A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2612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7A84-C254-9ED0-231F-40ECC78F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DA725-B518-8BEC-A62D-0275E92F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B71C-CB5F-8E4F-843C-0FC872E4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8569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E535-9FE2-7EDF-4991-E6C02B06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9F99-5386-B7AC-87D8-6FFB9701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69BE1-949C-3F9E-72AB-523F31A44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CAEAE-40D7-AADB-ED57-36F091F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A8BA5-E995-9516-AA47-D9418E9D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B1E8A-62EB-04A5-EC8F-79B30D69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04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88E6-4DFA-9F74-82E0-E6C1648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06C0D-207F-1C62-0746-BCC30AC8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346B-4496-E1E6-AF78-2A117C875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5C3BA-C1F1-CD3C-AAD4-35C22FA6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FBD24-6C66-B1BB-7302-AF842C72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5D343-9341-8E54-B967-2540AEC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3815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5CFBD-C97B-FB85-8E88-1632544A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4712F-CF3F-F121-989D-CF108783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4DBD0-0DA2-207D-AB5F-69C75620A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F295C-4191-4601-AA84-790DCD19825B}" type="datetimeFigureOut">
              <a:rPr lang="fa-IR" smtClean="0"/>
              <a:t>04/02/1447</a:t>
            </a:fld>
            <a:endParaRPr lang="fa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78DB-2F0A-D5E9-222A-5C4C952BC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62A1-DE7E-C7D4-FA8F-9E7F12AAA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1EAB-05A0-4CE9-B51C-82A63EE2C495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6433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0.png"/><Relationship Id="rId7" Type="http://schemas.openxmlformats.org/officeDocument/2006/relationships/image" Target="../media/image16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BA7FCB-E4BA-DFBB-4D94-55E42E23C1E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443" r="13980"/>
          <a:stretch/>
        </p:blipFill>
        <p:spPr>
          <a:xfrm>
            <a:off x="3187723" y="98070"/>
            <a:ext cx="9004277" cy="333093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C3A10A87-85F3-AF67-857C-D7B3E24427CF}"/>
              </a:ext>
            </a:extLst>
          </p:cNvPr>
          <p:cNvGrpSpPr/>
          <p:nvPr/>
        </p:nvGrpSpPr>
        <p:grpSpPr>
          <a:xfrm>
            <a:off x="711200" y="3953164"/>
            <a:ext cx="5098473" cy="2806765"/>
            <a:chOff x="711200" y="3953164"/>
            <a:chExt cx="5098473" cy="28067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BC802B-23FD-9C7B-41D5-ACC3B4162C10}"/>
                </a:ext>
              </a:extLst>
            </p:cNvPr>
            <p:cNvSpPr/>
            <p:nvPr/>
          </p:nvSpPr>
          <p:spPr>
            <a:xfrm>
              <a:off x="711200" y="3953164"/>
              <a:ext cx="3371274" cy="28067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6375501-1591-CAED-D695-65D79667CE20}"/>
                </a:ext>
              </a:extLst>
            </p:cNvPr>
            <p:cNvSpPr/>
            <p:nvPr/>
          </p:nvSpPr>
          <p:spPr>
            <a:xfrm>
              <a:off x="2142836" y="4313382"/>
              <a:ext cx="332509" cy="304800"/>
            </a:xfrm>
            <a:prstGeom prst="ellipse">
              <a:avLst/>
            </a:prstGeom>
            <a:solidFill>
              <a:srgbClr val="5DAC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E7160B-2230-146E-60EB-69C10484DFFA}"/>
                </a:ext>
              </a:extLst>
            </p:cNvPr>
            <p:cNvSpPr/>
            <p:nvPr/>
          </p:nvSpPr>
          <p:spPr>
            <a:xfrm>
              <a:off x="1336964" y="4618182"/>
              <a:ext cx="332509" cy="304800"/>
            </a:xfrm>
            <a:prstGeom prst="ellipse">
              <a:avLst/>
            </a:prstGeom>
            <a:solidFill>
              <a:srgbClr val="F4B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599ECD4-2F91-FB45-32BB-9379FDA15070}"/>
                </a:ext>
              </a:extLst>
            </p:cNvPr>
            <p:cNvSpPr/>
            <p:nvPr/>
          </p:nvSpPr>
          <p:spPr>
            <a:xfrm>
              <a:off x="1214582" y="56890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24ED79-E385-90BD-7002-830207F07213}"/>
                </a:ext>
              </a:extLst>
            </p:cNvPr>
            <p:cNvSpPr/>
            <p:nvPr/>
          </p:nvSpPr>
          <p:spPr>
            <a:xfrm>
              <a:off x="2147454" y="5384255"/>
              <a:ext cx="332509" cy="304800"/>
            </a:xfrm>
            <a:prstGeom prst="ellipse">
              <a:avLst/>
            </a:prstGeom>
            <a:solidFill>
              <a:srgbClr val="AAEB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FC83CF-3377-1A6A-FEBA-02E4A9E2230B}"/>
                </a:ext>
              </a:extLst>
            </p:cNvPr>
            <p:cNvSpPr/>
            <p:nvPr/>
          </p:nvSpPr>
          <p:spPr>
            <a:xfrm>
              <a:off x="2864450" y="4751564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9D4D29-CC69-636C-E6D1-239301FDD032}"/>
                </a:ext>
              </a:extLst>
            </p:cNvPr>
            <p:cNvSpPr/>
            <p:nvPr/>
          </p:nvSpPr>
          <p:spPr>
            <a:xfrm>
              <a:off x="2884100" y="5993855"/>
              <a:ext cx="332509" cy="30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B91A7E-F6D3-38D5-EB21-0D800F5DA812}"/>
                </a:ext>
              </a:extLst>
            </p:cNvPr>
            <p:cNvSpPr/>
            <p:nvPr/>
          </p:nvSpPr>
          <p:spPr>
            <a:xfrm>
              <a:off x="4904509" y="5126182"/>
              <a:ext cx="905164" cy="701963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52DF97-9825-B90E-32C1-7C21F714908C}"/>
                </a:ext>
              </a:extLst>
            </p:cNvPr>
            <p:cNvCxnSpPr>
              <a:cxnSpLocks/>
              <a:stCxn id="13" idx="7"/>
              <a:endCxn id="15" idx="0"/>
            </p:cNvCxnSpPr>
            <p:nvPr/>
          </p:nvCxnSpPr>
          <p:spPr>
            <a:xfrm>
              <a:off x="3148264" y="4796201"/>
              <a:ext cx="2208827" cy="329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E6C59F-3248-B9FD-4620-2BB85F5C7D2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048000" y="5056364"/>
              <a:ext cx="1989067" cy="668981"/>
            </a:xfrm>
            <a:prstGeom prst="line">
              <a:avLst/>
            </a:prstGeom>
            <a:ln>
              <a:solidFill>
                <a:schemeClr val="bg2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F62727-4C02-4434-414C-E0D6ACFB8FDC}"/>
                </a:ext>
              </a:extLst>
            </p:cNvPr>
            <p:cNvSpPr/>
            <p:nvPr/>
          </p:nvSpPr>
          <p:spPr>
            <a:xfrm>
              <a:off x="5143636" y="5301672"/>
              <a:ext cx="261436" cy="329981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6326F0F-6962-D7D5-C845-75B184CBAB98}"/>
                </a:ext>
              </a:extLst>
            </p:cNvPr>
            <p:cNvSpPr/>
            <p:nvPr/>
          </p:nvSpPr>
          <p:spPr>
            <a:xfrm>
              <a:off x="5474345" y="5301672"/>
              <a:ext cx="152401" cy="32998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</p:spTree>
    <p:extLst>
      <p:ext uri="{BB962C8B-B14F-4D97-AF65-F5344CB8AC3E}">
        <p14:creationId xmlns:p14="http://schemas.microsoft.com/office/powerpoint/2010/main" val="251495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80A09-1839-A9F9-1EE5-CE20DDDC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295"/>
            <a:ext cx="12192000" cy="468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DCB68B-E2FE-806E-7042-CF28FECAC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956" b="25886"/>
          <a:stretch/>
        </p:blipFill>
        <p:spPr>
          <a:xfrm>
            <a:off x="3778848" y="79128"/>
            <a:ext cx="4767606" cy="1131438"/>
          </a:xfrm>
          <a:prstGeom prst="rect">
            <a:avLst/>
          </a:prstGeom>
        </p:spPr>
      </p:pic>
      <p:sp>
        <p:nvSpPr>
          <p:cNvPr id="3" name="Trapezoid 2">
            <a:extLst>
              <a:ext uri="{FF2B5EF4-FFF2-40B4-BE49-F238E27FC236}">
                <a16:creationId xmlns:a16="http://schemas.microsoft.com/office/drawing/2014/main" id="{F11F04F6-9317-71E2-0D7C-33D33B831D02}"/>
              </a:ext>
            </a:extLst>
          </p:cNvPr>
          <p:cNvSpPr/>
          <p:nvPr/>
        </p:nvSpPr>
        <p:spPr>
          <a:xfrm rot="10800000">
            <a:off x="1562121" y="1717964"/>
            <a:ext cx="2216727" cy="1131438"/>
          </a:xfrm>
          <a:prstGeom prst="trapezoid">
            <a:avLst/>
          </a:prstGeom>
          <a:solidFill>
            <a:srgbClr val="AEC6CF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3F0B8F-DACE-16F6-DE86-3FBD6A3718FF}"/>
              </a:ext>
            </a:extLst>
          </p:cNvPr>
          <p:cNvSpPr txBox="1"/>
          <p:nvPr/>
        </p:nvSpPr>
        <p:spPr>
          <a:xfrm>
            <a:off x="1884952" y="1747880"/>
            <a:ext cx="1538306" cy="110799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video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encoder</a:t>
            </a:r>
            <a:endParaRPr lang="fa-IR" sz="2200" dirty="0">
              <a:solidFill>
                <a:srgbClr val="333333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E8E7956-448C-B120-0515-89BDC7F35703}"/>
              </a:ext>
            </a:extLst>
          </p:cNvPr>
          <p:cNvSpPr/>
          <p:nvPr/>
        </p:nvSpPr>
        <p:spPr>
          <a:xfrm>
            <a:off x="2515627" y="2958116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F8FE1-508E-3658-F8A7-B815075AB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905847"/>
              </p:ext>
            </p:extLst>
          </p:nvPr>
        </p:nvGraphicFramePr>
        <p:xfrm>
          <a:off x="233326" y="3448967"/>
          <a:ext cx="3846458" cy="3657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549494">
                  <a:extLst>
                    <a:ext uri="{9D8B030D-6E8A-4147-A177-3AD203B41FA5}">
                      <a16:colId xmlns:a16="http://schemas.microsoft.com/office/drawing/2014/main" val="7155941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68233640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27919640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011031552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486924199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2792177501"/>
                    </a:ext>
                  </a:extLst>
                </a:gridCol>
                <a:gridCol w="549494">
                  <a:extLst>
                    <a:ext uri="{9D8B030D-6E8A-4147-A177-3AD203B41FA5}">
                      <a16:colId xmlns:a16="http://schemas.microsoft.com/office/drawing/2014/main" val="157027938"/>
                    </a:ext>
                  </a:extLst>
                </a:gridCol>
              </a:tblGrid>
              <a:tr h="162253"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A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46313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/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 smtClean="0"/>
                        <m:t>CLS</m:t>
                      </m:r>
                      <m:r>
                        <m:rPr>
                          <m:nor/>
                        </m:rPr>
                        <a:rPr lang="en-US" sz="1600" dirty="0" smtClean="0"/>
                        <m:t> </m:t>
                      </m:r>
                      <m:r>
                        <m:rPr>
                          <m:nor/>
                        </m:rPr>
                        <a:rPr lang="en-US" sz="1600" dirty="0" smtClean="0"/>
                        <m:t>feature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  <a:p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5CBB73-F37D-BF0D-BAB0-31416761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556" y="3423874"/>
                <a:ext cx="1986437" cy="861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8012E76-D4AE-900D-487D-86303EB95D16}"/>
              </a:ext>
            </a:extLst>
          </p:cNvPr>
          <p:cNvGrpSpPr/>
          <p:nvPr/>
        </p:nvGrpSpPr>
        <p:grpSpPr>
          <a:xfrm>
            <a:off x="1366983" y="4388433"/>
            <a:ext cx="4574434" cy="2212419"/>
            <a:chOff x="1274619" y="4698391"/>
            <a:chExt cx="4574434" cy="221241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087550-8074-B0B7-D234-ED91A2F101B3}"/>
                </a:ext>
              </a:extLst>
            </p:cNvPr>
            <p:cNvGrpSpPr/>
            <p:nvPr/>
          </p:nvGrpSpPr>
          <p:grpSpPr>
            <a:xfrm>
              <a:off x="1274619" y="4698391"/>
              <a:ext cx="3334327" cy="1993965"/>
              <a:chOff x="711199" y="3953168"/>
              <a:chExt cx="5098463" cy="280676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ADA6F8C-C3CF-F9AB-440C-C7DF16EA4A02}"/>
                  </a:ext>
                </a:extLst>
              </p:cNvPr>
              <p:cNvSpPr/>
              <p:nvPr/>
            </p:nvSpPr>
            <p:spPr>
              <a:xfrm>
                <a:off x="711199" y="3953168"/>
                <a:ext cx="3371268" cy="280676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ABC4005-1BDB-D175-F144-3A745EC8C407}"/>
                  </a:ext>
                </a:extLst>
              </p:cNvPr>
              <p:cNvSpPr/>
              <p:nvPr/>
            </p:nvSpPr>
            <p:spPr>
              <a:xfrm>
                <a:off x="2142832" y="4313386"/>
                <a:ext cx="332508" cy="304800"/>
              </a:xfrm>
              <a:prstGeom prst="ellipse">
                <a:avLst/>
              </a:prstGeom>
              <a:solidFill>
                <a:srgbClr val="AAEBC6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22DC9DE-7F4F-C9D3-5261-264B3AC07412}"/>
                  </a:ext>
                </a:extLst>
              </p:cNvPr>
              <p:cNvSpPr/>
              <p:nvPr/>
            </p:nvSpPr>
            <p:spPr>
              <a:xfrm>
                <a:off x="1336962" y="4618186"/>
                <a:ext cx="332508" cy="304800"/>
              </a:xfrm>
              <a:prstGeom prst="ellipse">
                <a:avLst/>
              </a:prstGeom>
              <a:solidFill>
                <a:srgbClr val="F4B6B1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C1D0EB8-34C5-2FC1-371C-3059BF126BEF}"/>
                  </a:ext>
                </a:extLst>
              </p:cNvPr>
              <p:cNvSpPr/>
              <p:nvPr/>
            </p:nvSpPr>
            <p:spPr>
              <a:xfrm>
                <a:off x="1214579" y="5689060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CCE67EB-93E1-E4CC-3346-442629A1A491}"/>
                  </a:ext>
                </a:extLst>
              </p:cNvPr>
              <p:cNvSpPr/>
              <p:nvPr/>
            </p:nvSpPr>
            <p:spPr>
              <a:xfrm>
                <a:off x="2147450" y="5384260"/>
                <a:ext cx="332508" cy="304800"/>
              </a:xfrm>
              <a:prstGeom prst="ellipse">
                <a:avLst/>
              </a:prstGeom>
              <a:solidFill>
                <a:srgbClr val="5DACE2"/>
              </a:solidFill>
              <a:ln>
                <a:solidFill>
                  <a:srgbClr val="3333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8FFA49A-4716-5972-B50E-5BF1DC26C66F}"/>
                  </a:ext>
                </a:extLst>
              </p:cNvPr>
              <p:cNvSpPr/>
              <p:nvPr/>
            </p:nvSpPr>
            <p:spPr>
              <a:xfrm>
                <a:off x="2864445" y="4751569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CC8238C-555F-7597-7B10-AA54BBF31E1E}"/>
                  </a:ext>
                </a:extLst>
              </p:cNvPr>
              <p:cNvSpPr/>
              <p:nvPr/>
            </p:nvSpPr>
            <p:spPr>
              <a:xfrm>
                <a:off x="2884095" y="5993861"/>
                <a:ext cx="332508" cy="30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3B0EF4-15EA-8065-4BFB-C1B63A8DE867}"/>
                  </a:ext>
                </a:extLst>
              </p:cNvPr>
              <p:cNvSpPr/>
              <p:nvPr/>
            </p:nvSpPr>
            <p:spPr>
              <a:xfrm>
                <a:off x="4904500" y="5126186"/>
                <a:ext cx="905162" cy="70196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9540A97-6EAA-3C03-7C40-C1BEAD030966}"/>
                  </a:ext>
                </a:extLst>
              </p:cNvPr>
              <p:cNvCxnSpPr>
                <a:cxnSpLocks/>
                <a:stCxn id="19" idx="7"/>
                <a:endCxn id="21" idx="0"/>
              </p:cNvCxnSpPr>
              <p:nvPr/>
            </p:nvCxnSpPr>
            <p:spPr>
              <a:xfrm>
                <a:off x="3148258" y="4796206"/>
                <a:ext cx="2208823" cy="329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CB6F49-DD8A-0A9F-4F2D-A0FB40795485}"/>
                  </a:ext>
                </a:extLst>
              </p:cNvPr>
              <p:cNvCxnSpPr>
                <a:cxnSpLocks/>
                <a:endCxn id="21" idx="3"/>
              </p:cNvCxnSpPr>
              <p:nvPr/>
            </p:nvCxnSpPr>
            <p:spPr>
              <a:xfrm>
                <a:off x="3047994" y="5056367"/>
                <a:ext cx="1989064" cy="668981"/>
              </a:xfrm>
              <a:prstGeom prst="line">
                <a:avLst/>
              </a:prstGeom>
              <a:ln>
                <a:solidFill>
                  <a:schemeClr val="bg2">
                    <a:lumMod val="1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A35A33-6C61-4C87-D887-E04F2B5180E2}"/>
                  </a:ext>
                </a:extLst>
              </p:cNvPr>
              <p:cNvSpPr/>
              <p:nvPr/>
            </p:nvSpPr>
            <p:spPr>
              <a:xfrm>
                <a:off x="5115391" y="5314673"/>
                <a:ext cx="261435" cy="32998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/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:r>
                    <a:rPr lang="en-US" dirty="0">
                      <a:cs typeface="+mj-cs"/>
                    </a:rPr>
                    <a:t>A key-value pair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+mj-cs"/>
                          </a:rPr>
                          <m:t>𝐾𝑒𝑦</m:t>
                        </m:r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512</m:t>
                            </m:r>
                          </m:sup>
                        </m:sSup>
                      </m:oMath>
                    </m:oMathPara>
                  </a14:m>
                  <a:endParaRPr lang="en-US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𝑃𝑟𝑜𝑚𝑝𝑡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768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cs typeface="+mj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81D0F2-728A-41AF-2125-5F29B7C511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347" y="6046214"/>
                  <a:ext cx="2259706" cy="864596"/>
                </a:xfrm>
                <a:prstGeom prst="rect">
                  <a:avLst/>
                </a:prstGeom>
                <a:blipFill>
                  <a:blip r:embed="rId5"/>
                  <a:stretch>
                    <a:fillRect t="-4225" b="-2817"/>
                  </a:stretch>
                </a:blipFill>
              </p:spPr>
              <p:txBody>
                <a:bodyPr/>
                <a:lstStyle/>
                <a:p>
                  <a:r>
                    <a:rPr lang="fa-I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7463DD9-7AC4-EF5D-B830-A928F473C062}"/>
                </a:ext>
              </a:extLst>
            </p:cNvPr>
            <p:cNvSpPr/>
            <p:nvPr/>
          </p:nvSpPr>
          <p:spPr>
            <a:xfrm>
              <a:off x="1532867" y="4866719"/>
              <a:ext cx="1062649" cy="1192336"/>
            </a:xfrm>
            <a:custGeom>
              <a:avLst/>
              <a:gdLst>
                <a:gd name="connsiteX0" fmla="*/ 369824 w 1062649"/>
                <a:gd name="connsiteY0" fmla="*/ 795172 h 1192336"/>
                <a:gd name="connsiteX1" fmla="*/ 489897 w 1062649"/>
                <a:gd name="connsiteY1" fmla="*/ 869063 h 1192336"/>
                <a:gd name="connsiteX2" fmla="*/ 526842 w 1062649"/>
                <a:gd name="connsiteY2" fmla="*/ 933717 h 1192336"/>
                <a:gd name="connsiteX3" fmla="*/ 600733 w 1062649"/>
                <a:gd name="connsiteY3" fmla="*/ 1016845 h 1192336"/>
                <a:gd name="connsiteX4" fmla="*/ 656151 w 1062649"/>
                <a:gd name="connsiteY4" fmla="*/ 1099972 h 1192336"/>
                <a:gd name="connsiteX5" fmla="*/ 720806 w 1062649"/>
                <a:gd name="connsiteY5" fmla="*/ 1136917 h 1192336"/>
                <a:gd name="connsiteX6" fmla="*/ 785460 w 1062649"/>
                <a:gd name="connsiteY6" fmla="*/ 1192336 h 1192336"/>
                <a:gd name="connsiteX7" fmla="*/ 1016369 w 1062649"/>
                <a:gd name="connsiteY7" fmla="*/ 1007608 h 1192336"/>
                <a:gd name="connsiteX8" fmla="*/ 1025606 w 1062649"/>
                <a:gd name="connsiteY8" fmla="*/ 970663 h 1192336"/>
                <a:gd name="connsiteX9" fmla="*/ 914769 w 1062649"/>
                <a:gd name="connsiteY9" fmla="*/ 739754 h 1192336"/>
                <a:gd name="connsiteX10" fmla="*/ 868588 w 1062649"/>
                <a:gd name="connsiteY10" fmla="*/ 721281 h 1192336"/>
                <a:gd name="connsiteX11" fmla="*/ 840878 w 1062649"/>
                <a:gd name="connsiteY11" fmla="*/ 656626 h 1192336"/>
                <a:gd name="connsiteX12" fmla="*/ 924006 w 1062649"/>
                <a:gd name="connsiteY12" fmla="*/ 555026 h 1192336"/>
                <a:gd name="connsiteX13" fmla="*/ 970188 w 1062649"/>
                <a:gd name="connsiteY13" fmla="*/ 471899 h 1192336"/>
                <a:gd name="connsiteX14" fmla="*/ 1062551 w 1062649"/>
                <a:gd name="connsiteY14" fmla="*/ 333354 h 1192336"/>
                <a:gd name="connsiteX15" fmla="*/ 1044078 w 1062649"/>
                <a:gd name="connsiteY15" fmla="*/ 120917 h 1192336"/>
                <a:gd name="connsiteX16" fmla="*/ 1016369 w 1062649"/>
                <a:gd name="connsiteY16" fmla="*/ 65499 h 1192336"/>
                <a:gd name="connsiteX17" fmla="*/ 979424 w 1062649"/>
                <a:gd name="connsiteY17" fmla="*/ 37790 h 1192336"/>
                <a:gd name="connsiteX18" fmla="*/ 859351 w 1062649"/>
                <a:gd name="connsiteY18" fmla="*/ 845 h 1192336"/>
                <a:gd name="connsiteX19" fmla="*/ 545315 w 1062649"/>
                <a:gd name="connsiteY19" fmla="*/ 10081 h 1192336"/>
                <a:gd name="connsiteX20" fmla="*/ 397533 w 1062649"/>
                <a:gd name="connsiteY20" fmla="*/ 102445 h 1192336"/>
                <a:gd name="connsiteX21" fmla="*/ 351351 w 1062649"/>
                <a:gd name="connsiteY21" fmla="*/ 120917 h 1192336"/>
                <a:gd name="connsiteX22" fmla="*/ 277460 w 1062649"/>
                <a:gd name="connsiteY22" fmla="*/ 139390 h 1192336"/>
                <a:gd name="connsiteX23" fmla="*/ 212806 w 1062649"/>
                <a:gd name="connsiteY23" fmla="*/ 176336 h 1192336"/>
                <a:gd name="connsiteX24" fmla="*/ 55788 w 1062649"/>
                <a:gd name="connsiteY24" fmla="*/ 259463 h 1192336"/>
                <a:gd name="connsiteX25" fmla="*/ 37315 w 1062649"/>
                <a:gd name="connsiteY25" fmla="*/ 287172 h 1192336"/>
                <a:gd name="connsiteX26" fmla="*/ 369 w 1062649"/>
                <a:gd name="connsiteY26" fmla="*/ 379536 h 1192336"/>
                <a:gd name="connsiteX27" fmla="*/ 9606 w 1062649"/>
                <a:gd name="connsiteY27" fmla="*/ 508845 h 1192336"/>
                <a:gd name="connsiteX28" fmla="*/ 83497 w 1062649"/>
                <a:gd name="connsiteY28" fmla="*/ 582736 h 1192336"/>
                <a:gd name="connsiteX29" fmla="*/ 175860 w 1062649"/>
                <a:gd name="connsiteY29" fmla="*/ 656626 h 1192336"/>
                <a:gd name="connsiteX30" fmla="*/ 277460 w 1062649"/>
                <a:gd name="connsiteY30" fmla="*/ 748990 h 1192336"/>
                <a:gd name="connsiteX31" fmla="*/ 305169 w 1062649"/>
                <a:gd name="connsiteY31" fmla="*/ 767463 h 1192336"/>
                <a:gd name="connsiteX32" fmla="*/ 369824 w 1062649"/>
                <a:gd name="connsiteY32" fmla="*/ 795172 h 119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62649" h="1192336">
                  <a:moveTo>
                    <a:pt x="369824" y="795172"/>
                  </a:moveTo>
                  <a:cubicBezTo>
                    <a:pt x="400612" y="812105"/>
                    <a:pt x="476190" y="853985"/>
                    <a:pt x="489897" y="869063"/>
                  </a:cubicBezTo>
                  <a:cubicBezTo>
                    <a:pt x="506594" y="887430"/>
                    <a:pt x="511949" y="913860"/>
                    <a:pt x="526842" y="933717"/>
                  </a:cubicBezTo>
                  <a:cubicBezTo>
                    <a:pt x="549086" y="963376"/>
                    <a:pt x="577972" y="987581"/>
                    <a:pt x="600733" y="1016845"/>
                  </a:cubicBezTo>
                  <a:cubicBezTo>
                    <a:pt x="621178" y="1043132"/>
                    <a:pt x="632603" y="1076424"/>
                    <a:pt x="656151" y="1099972"/>
                  </a:cubicBezTo>
                  <a:cubicBezTo>
                    <a:pt x="673703" y="1117524"/>
                    <a:pt x="699865" y="1123591"/>
                    <a:pt x="720806" y="1136917"/>
                  </a:cubicBezTo>
                  <a:cubicBezTo>
                    <a:pt x="753390" y="1157652"/>
                    <a:pt x="759434" y="1166309"/>
                    <a:pt x="785460" y="1192336"/>
                  </a:cubicBezTo>
                  <a:cubicBezTo>
                    <a:pt x="1041520" y="1103272"/>
                    <a:pt x="981452" y="1193832"/>
                    <a:pt x="1016369" y="1007608"/>
                  </a:cubicBezTo>
                  <a:cubicBezTo>
                    <a:pt x="1018708" y="995131"/>
                    <a:pt x="1022527" y="982978"/>
                    <a:pt x="1025606" y="970663"/>
                  </a:cubicBezTo>
                  <a:cubicBezTo>
                    <a:pt x="1007604" y="894155"/>
                    <a:pt x="1009240" y="777543"/>
                    <a:pt x="914769" y="739754"/>
                  </a:cubicBezTo>
                  <a:lnTo>
                    <a:pt x="868588" y="721281"/>
                  </a:lnTo>
                  <a:cubicBezTo>
                    <a:pt x="858901" y="706750"/>
                    <a:pt x="834708" y="677193"/>
                    <a:pt x="840878" y="656626"/>
                  </a:cubicBezTo>
                  <a:cubicBezTo>
                    <a:pt x="856469" y="604655"/>
                    <a:pt x="894907" y="595764"/>
                    <a:pt x="924006" y="555026"/>
                  </a:cubicBezTo>
                  <a:cubicBezTo>
                    <a:pt x="942430" y="529232"/>
                    <a:pt x="952968" y="498512"/>
                    <a:pt x="970188" y="471899"/>
                  </a:cubicBezTo>
                  <a:cubicBezTo>
                    <a:pt x="1113408" y="250559"/>
                    <a:pt x="951550" y="527606"/>
                    <a:pt x="1062551" y="333354"/>
                  </a:cubicBezTo>
                  <a:cubicBezTo>
                    <a:pt x="1062481" y="332028"/>
                    <a:pt x="1065392" y="174201"/>
                    <a:pt x="1044078" y="120917"/>
                  </a:cubicBezTo>
                  <a:cubicBezTo>
                    <a:pt x="1036408" y="101741"/>
                    <a:pt x="1029049" y="81802"/>
                    <a:pt x="1016369" y="65499"/>
                  </a:cubicBezTo>
                  <a:cubicBezTo>
                    <a:pt x="1006918" y="53348"/>
                    <a:pt x="992881" y="45266"/>
                    <a:pt x="979424" y="37790"/>
                  </a:cubicBezTo>
                  <a:cubicBezTo>
                    <a:pt x="945179" y="18765"/>
                    <a:pt x="894952" y="9745"/>
                    <a:pt x="859351" y="845"/>
                  </a:cubicBezTo>
                  <a:cubicBezTo>
                    <a:pt x="754672" y="3924"/>
                    <a:pt x="648554" y="-7492"/>
                    <a:pt x="545315" y="10081"/>
                  </a:cubicBezTo>
                  <a:cubicBezTo>
                    <a:pt x="348521" y="43578"/>
                    <a:pt x="476126" y="53325"/>
                    <a:pt x="397533" y="102445"/>
                  </a:cubicBezTo>
                  <a:cubicBezTo>
                    <a:pt x="383473" y="111232"/>
                    <a:pt x="366875" y="115095"/>
                    <a:pt x="351351" y="120917"/>
                  </a:cubicBezTo>
                  <a:cubicBezTo>
                    <a:pt x="318886" y="133091"/>
                    <a:pt x="316844" y="131514"/>
                    <a:pt x="277460" y="139390"/>
                  </a:cubicBezTo>
                  <a:cubicBezTo>
                    <a:pt x="255909" y="151705"/>
                    <a:pt x="235489" y="166255"/>
                    <a:pt x="212806" y="176336"/>
                  </a:cubicBezTo>
                  <a:cubicBezTo>
                    <a:pt x="107901" y="222961"/>
                    <a:pt x="126016" y="189235"/>
                    <a:pt x="55788" y="259463"/>
                  </a:cubicBezTo>
                  <a:cubicBezTo>
                    <a:pt x="47939" y="267312"/>
                    <a:pt x="41967" y="277093"/>
                    <a:pt x="37315" y="287172"/>
                  </a:cubicBezTo>
                  <a:cubicBezTo>
                    <a:pt x="23419" y="317280"/>
                    <a:pt x="369" y="379536"/>
                    <a:pt x="369" y="379536"/>
                  </a:cubicBezTo>
                  <a:cubicBezTo>
                    <a:pt x="3448" y="422639"/>
                    <a:pt x="-6756" y="468850"/>
                    <a:pt x="9606" y="508845"/>
                  </a:cubicBezTo>
                  <a:cubicBezTo>
                    <a:pt x="22795" y="541084"/>
                    <a:pt x="58867" y="558106"/>
                    <a:pt x="83497" y="582736"/>
                  </a:cubicBezTo>
                  <a:cubicBezTo>
                    <a:pt x="167064" y="666303"/>
                    <a:pt x="25293" y="527569"/>
                    <a:pt x="175860" y="656626"/>
                  </a:cubicBezTo>
                  <a:cubicBezTo>
                    <a:pt x="296590" y="760109"/>
                    <a:pt x="193308" y="688881"/>
                    <a:pt x="277460" y="748990"/>
                  </a:cubicBezTo>
                  <a:cubicBezTo>
                    <a:pt x="286493" y="755442"/>
                    <a:pt x="295756" y="761580"/>
                    <a:pt x="305169" y="767463"/>
                  </a:cubicBezTo>
                  <a:cubicBezTo>
                    <a:pt x="352038" y="796756"/>
                    <a:pt x="339036" y="778239"/>
                    <a:pt x="369824" y="795172"/>
                  </a:cubicBezTo>
                  <a:close/>
                </a:path>
              </a:pathLst>
            </a:custGeom>
            <a:noFill/>
            <a:ln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EA1BF15-E24F-39B0-FE71-4890AB07172A}"/>
              </a:ext>
            </a:extLst>
          </p:cNvPr>
          <p:cNvSpPr txBox="1"/>
          <p:nvPr/>
        </p:nvSpPr>
        <p:spPr>
          <a:xfrm>
            <a:off x="1846174" y="6348424"/>
            <a:ext cx="135492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Prompt pool</a:t>
            </a:r>
            <a:endParaRPr lang="fa-IR" dirty="0">
              <a:cs typeface="+mj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3A0863-CF46-9776-B182-60C41FCC08EE}"/>
              </a:ext>
            </a:extLst>
          </p:cNvPr>
          <p:cNvSpPr txBox="1"/>
          <p:nvPr/>
        </p:nvSpPr>
        <p:spPr>
          <a:xfrm>
            <a:off x="140778" y="4240287"/>
            <a:ext cx="152548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Matched pairs</a:t>
            </a:r>
          </a:p>
          <a:p>
            <a:r>
              <a:rPr lang="en-US" dirty="0">
                <a:cs typeface="+mj-cs"/>
              </a:rPr>
              <a:t>(Top N)</a:t>
            </a:r>
            <a:endParaRPr lang="fa-IR" dirty="0">
              <a:cs typeface="+mj-cs"/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1C8A31A-BA3E-15C0-92AA-A712A60B6C36}"/>
              </a:ext>
            </a:extLst>
          </p:cNvPr>
          <p:cNvSpPr/>
          <p:nvPr/>
        </p:nvSpPr>
        <p:spPr>
          <a:xfrm>
            <a:off x="2500880" y="3923460"/>
            <a:ext cx="368278" cy="316827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1D80560B-DB67-97FD-AB71-DF5025B170F1}"/>
              </a:ext>
            </a:extLst>
          </p:cNvPr>
          <p:cNvCxnSpPr>
            <a:cxnSpLocks/>
            <a:stCxn id="30" idx="2"/>
            <a:endCxn id="27" idx="28"/>
          </p:cNvCxnSpPr>
          <p:nvPr/>
        </p:nvCxnSpPr>
        <p:spPr>
          <a:xfrm rot="16200000" flipH="1">
            <a:off x="1179684" y="4610452"/>
            <a:ext cx="252879" cy="805209"/>
          </a:xfrm>
          <a:prstGeom prst="curvedConnector4">
            <a:avLst>
              <a:gd name="adj1" fmla="val 47267"/>
              <a:gd name="adj2" fmla="val -787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067EA-4591-5C08-B591-303A88C6932F}"/>
              </a:ext>
            </a:extLst>
          </p:cNvPr>
          <p:cNvSpPr/>
          <p:nvPr/>
        </p:nvSpPr>
        <p:spPr>
          <a:xfrm>
            <a:off x="75178" y="3356801"/>
            <a:ext cx="5956167" cy="3430821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6F0E0D-C403-376E-C8CC-D7F88D6B2C80}"/>
              </a:ext>
            </a:extLst>
          </p:cNvPr>
          <p:cNvSpPr txBox="1"/>
          <p:nvPr/>
        </p:nvSpPr>
        <p:spPr>
          <a:xfrm>
            <a:off x="28752" y="2950724"/>
            <a:ext cx="17813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cs typeface="+mj-cs"/>
              </a:rPr>
              <a:t>Prompt selection</a:t>
            </a:r>
            <a:endParaRPr lang="fa-IR" dirty="0">
              <a:cs typeface="+mj-cs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FEDCE1A-FFE8-D9BE-A54C-849C102A522B}"/>
              </a:ext>
            </a:extLst>
          </p:cNvPr>
          <p:cNvSpPr/>
          <p:nvPr/>
        </p:nvSpPr>
        <p:spPr>
          <a:xfrm>
            <a:off x="4458575" y="5346431"/>
            <a:ext cx="150371" cy="234423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8E0111-2A48-3DF1-B481-DE48BE6480E6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1047853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CC7B37A-CA1A-BFF3-80A4-81D274413688}"/>
              </a:ext>
            </a:extLst>
          </p:cNvPr>
          <p:cNvSpPr/>
          <p:nvPr/>
        </p:nvSpPr>
        <p:spPr>
          <a:xfrm>
            <a:off x="10947268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2885A63-A08D-C50D-4347-6CCC9C39B1FF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902199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629AD47-5416-7853-1138-1908D0F74D80}"/>
              </a:ext>
            </a:extLst>
          </p:cNvPr>
          <p:cNvSpPr/>
          <p:nvPr/>
        </p:nvSpPr>
        <p:spPr>
          <a:xfrm>
            <a:off x="892140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9D6538-2026-7987-A503-FDEDE2E6B34A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8697399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32F165F-3465-5B8A-CF14-578660ED2CE6}"/>
              </a:ext>
            </a:extLst>
          </p:cNvPr>
          <p:cNvSpPr/>
          <p:nvPr/>
        </p:nvSpPr>
        <p:spPr>
          <a:xfrm>
            <a:off x="859681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110DC83-5070-19D0-5325-D45064098FAF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9668847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2051C1E-CBA6-3046-383F-6B8550FAA299}"/>
              </a:ext>
            </a:extLst>
          </p:cNvPr>
          <p:cNvSpPr/>
          <p:nvPr/>
        </p:nvSpPr>
        <p:spPr>
          <a:xfrm>
            <a:off x="9568262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256EA29-9F13-112F-9E0E-2DA70FB4C427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9344254" y="2954663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734DA86-B4C5-A552-1D27-09652DEF6662}"/>
              </a:ext>
            </a:extLst>
          </p:cNvPr>
          <p:cNvSpPr/>
          <p:nvPr/>
        </p:nvSpPr>
        <p:spPr>
          <a:xfrm>
            <a:off x="9243669" y="3316595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613FDE-2496-4D01-09D5-2D1AB8CC9EF4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0744672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DB58D96-A741-9759-9FC9-D2A6DBD3E6C8}"/>
              </a:ext>
            </a:extLst>
          </p:cNvPr>
          <p:cNvSpPr/>
          <p:nvPr/>
        </p:nvSpPr>
        <p:spPr>
          <a:xfrm>
            <a:off x="1064408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1E9494-2D43-9AF2-B20B-BDB333C30252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0413608" y="2948689"/>
            <a:ext cx="0" cy="361932"/>
          </a:xfrm>
          <a:prstGeom prst="straightConnector1">
            <a:avLst/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890EFDA-5CA2-F473-4554-A4900591A2A6}"/>
              </a:ext>
            </a:extLst>
          </p:cNvPr>
          <p:cNvSpPr/>
          <p:nvPr/>
        </p:nvSpPr>
        <p:spPr>
          <a:xfrm>
            <a:off x="10313023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2821239-EDE2-9136-57B9-DDD6A9C9886F}"/>
              </a:ext>
            </a:extLst>
          </p:cNvPr>
          <p:cNvSpPr txBox="1"/>
          <p:nvPr/>
        </p:nvSpPr>
        <p:spPr>
          <a:xfrm>
            <a:off x="9750420" y="2925900"/>
            <a:ext cx="574196" cy="769441"/>
          </a:xfrm>
          <a:prstGeom prst="rect">
            <a:avLst/>
          </a:prstGeom>
          <a:noFill/>
        </p:spPr>
        <p:txBody>
          <a:bodyPr wrap="none" rtlCol="1" anchor="ctr">
            <a:spAutoFit/>
          </a:bodyPr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…</a:t>
            </a:r>
            <a:endParaRPr lang="fa-IR" sz="4400" dirty="0">
              <a:solidFill>
                <a:sysClr val="windowText" lastClr="000000"/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A44F50D9-2DAB-FDD9-6268-BED1D3FD64ED}"/>
              </a:ext>
            </a:extLst>
          </p:cNvPr>
          <p:cNvSpPr/>
          <p:nvPr/>
        </p:nvSpPr>
        <p:spPr>
          <a:xfrm>
            <a:off x="8171637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5DACE2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831AFAE-AEDB-F9CA-D985-63891D50252B}"/>
              </a:ext>
            </a:extLst>
          </p:cNvPr>
          <p:cNvSpPr/>
          <p:nvPr/>
        </p:nvSpPr>
        <p:spPr>
          <a:xfrm>
            <a:off x="7847044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F4B6B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CAE8854C-F3FD-DDF5-18F8-2EE2F304134D}"/>
              </a:ext>
            </a:extLst>
          </p:cNvPr>
          <p:cNvSpPr/>
          <p:nvPr/>
        </p:nvSpPr>
        <p:spPr>
          <a:xfrm>
            <a:off x="7515980" y="3310621"/>
            <a:ext cx="201170" cy="349983"/>
          </a:xfrm>
          <a:prstGeom prst="roundRect">
            <a:avLst>
              <a:gd name="adj" fmla="val 50000"/>
            </a:avLst>
          </a:prstGeom>
          <a:solidFill>
            <a:srgbClr val="AAEBC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7765C730-407A-9508-96DD-04CD5CE42EFC}"/>
              </a:ext>
            </a:extLst>
          </p:cNvPr>
          <p:cNvCxnSpPr>
            <a:cxnSpLocks/>
            <a:endCxn id="93" idx="0"/>
          </p:cNvCxnSpPr>
          <p:nvPr/>
        </p:nvCxnSpPr>
        <p:spPr>
          <a:xfrm flipV="1">
            <a:off x="6027832" y="3310621"/>
            <a:ext cx="1588733" cy="174991"/>
          </a:xfrm>
          <a:prstGeom prst="bentConnector4">
            <a:avLst>
              <a:gd name="adj1" fmla="val 13696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7F6D79E-ED4C-3491-1D44-26B6540FD7C4}"/>
              </a:ext>
            </a:extLst>
          </p:cNvPr>
          <p:cNvCxnSpPr>
            <a:cxnSpLocks/>
            <a:endCxn id="92" idx="0"/>
          </p:cNvCxnSpPr>
          <p:nvPr/>
        </p:nvCxnSpPr>
        <p:spPr>
          <a:xfrm flipV="1">
            <a:off x="6031345" y="3310621"/>
            <a:ext cx="1916284" cy="174991"/>
          </a:xfrm>
          <a:prstGeom prst="bentConnector4">
            <a:avLst>
              <a:gd name="adj1" fmla="val 11708"/>
              <a:gd name="adj2" fmla="val 230635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6FDF49F-8AA7-5A0F-1178-5D5DC23649AD}"/>
              </a:ext>
            </a:extLst>
          </p:cNvPr>
          <p:cNvCxnSpPr>
            <a:cxnSpLocks/>
            <a:endCxn id="91" idx="0"/>
          </p:cNvCxnSpPr>
          <p:nvPr/>
        </p:nvCxnSpPr>
        <p:spPr>
          <a:xfrm flipV="1">
            <a:off x="6031345" y="3310621"/>
            <a:ext cx="2240877" cy="187606"/>
          </a:xfrm>
          <a:prstGeom prst="bentConnector4">
            <a:avLst>
              <a:gd name="adj1" fmla="val 9836"/>
              <a:gd name="adj2" fmla="val 221851"/>
            </a:avLst>
          </a:prstGeom>
          <a:ln w="190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1F265B4-E155-615B-6AD4-2E8B94A8D3CF}"/>
              </a:ext>
            </a:extLst>
          </p:cNvPr>
          <p:cNvSpPr txBox="1"/>
          <p:nvPr/>
        </p:nvSpPr>
        <p:spPr>
          <a:xfrm>
            <a:off x="6832726" y="2160033"/>
            <a:ext cx="166207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>
                <a:cs typeface="+mj-cs"/>
              </a:rPr>
              <a:t>Prepend selected prompts (N)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/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solidFill>
                <a:srgbClr val="B8E2C8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2200" dirty="0">
                    <a:solidFill>
                      <a:srgbClr val="333333"/>
                    </a:solidFill>
                    <a:cs typeface="+mj-cs"/>
                  </a:rPr>
                  <a:t>Conv2D</a:t>
                </a:r>
                <a:r>
                  <a:rPr lang="en-US" dirty="0">
                    <a:solidFill>
                      <a:srgbClr val="333333"/>
                    </a:solidFill>
                  </a:rPr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𝑃𝑎𝑡𝑐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200" i="1" dirty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2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rgbClr val="333333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2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2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20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768</m:t>
                          </m:r>
                        </m:sup>
                      </m:sSup>
                    </m:oMath>
                  </m:oMathPara>
                </a14:m>
                <a:endParaRPr lang="fa-IR" sz="1200" dirty="0">
                  <a:solidFill>
                    <a:srgbClr val="333333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8D27A3-4BEC-DA94-0A27-206200463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8" y="1748621"/>
                <a:ext cx="2665171" cy="12116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BFBBD47-D52A-86DC-0197-416751B3D170}"/>
              </a:ext>
            </a:extLst>
          </p:cNvPr>
          <p:cNvGrpSpPr/>
          <p:nvPr/>
        </p:nvGrpSpPr>
        <p:grpSpPr>
          <a:xfrm>
            <a:off x="7619505" y="3657343"/>
            <a:ext cx="3428348" cy="737166"/>
            <a:chOff x="7619505" y="3657342"/>
            <a:chExt cx="3428348" cy="459965"/>
          </a:xfrm>
        </p:grpSpPr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BE00CA7-90DD-32B0-8346-9A7333191B31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11047853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255F2F06-62B4-C789-F0A2-E9130D506C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672" y="3657342"/>
              <a:ext cx="5780" cy="45996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510FF8C-9F1C-73CB-7447-BE221BA76684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608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B4F0E70-3671-787D-5E10-03E85A5EE88B}"/>
                </a:ext>
              </a:extLst>
            </p:cNvPr>
            <p:cNvCxnSpPr>
              <a:cxnSpLocks/>
            </p:cNvCxnSpPr>
            <p:nvPr/>
          </p:nvCxnSpPr>
          <p:spPr>
            <a:xfrm>
              <a:off x="9665391" y="3666578"/>
              <a:ext cx="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069A266-974B-EBAE-5955-D353FAD57075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9344254" y="3666578"/>
              <a:ext cx="3800" cy="45072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DEC23F4-16DB-7364-A5BB-EB892A10CB89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9021992" y="3660604"/>
              <a:ext cx="0" cy="456703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A0B218A-683E-2C34-1E6A-F85035A43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7399" y="3666808"/>
              <a:ext cx="2601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A784E36-4607-4801-562F-BBFDD0114DF1}"/>
                </a:ext>
              </a:extLst>
            </p:cNvPr>
            <p:cNvCxnSpPr>
              <a:cxnSpLocks/>
            </p:cNvCxnSpPr>
            <p:nvPr/>
          </p:nvCxnSpPr>
          <p:spPr>
            <a:xfrm>
              <a:off x="8272222" y="3670070"/>
              <a:ext cx="0" cy="447237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DF5039C0-09E5-A228-D9D5-A40E22C05CA7}"/>
                </a:ext>
              </a:extLst>
            </p:cNvPr>
            <p:cNvCxnSpPr>
              <a:cxnSpLocks/>
            </p:cNvCxnSpPr>
            <p:nvPr/>
          </p:nvCxnSpPr>
          <p:spPr>
            <a:xfrm>
              <a:off x="7956349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C31A10A-014D-4FC9-5455-E460BEA1B95B}"/>
                </a:ext>
              </a:extLst>
            </p:cNvPr>
            <p:cNvCxnSpPr>
              <a:cxnSpLocks/>
            </p:cNvCxnSpPr>
            <p:nvPr/>
          </p:nvCxnSpPr>
          <p:spPr>
            <a:xfrm>
              <a:off x="7619505" y="3666808"/>
              <a:ext cx="0" cy="450499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D6B578E-62C8-D5FE-AEA3-99A954DDC9D1}"/>
              </a:ext>
            </a:extLst>
          </p:cNvPr>
          <p:cNvGrpSpPr/>
          <p:nvPr/>
        </p:nvGrpSpPr>
        <p:grpSpPr>
          <a:xfrm>
            <a:off x="7133911" y="3303096"/>
            <a:ext cx="276999" cy="1091413"/>
            <a:chOff x="7133911" y="3303096"/>
            <a:chExt cx="276999" cy="1091413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D7FAF59B-6E0E-3D0E-E73B-6208A3EDEE89}"/>
                </a:ext>
              </a:extLst>
            </p:cNvPr>
            <p:cNvSpPr/>
            <p:nvPr/>
          </p:nvSpPr>
          <p:spPr>
            <a:xfrm>
              <a:off x="7179055" y="3316337"/>
              <a:ext cx="201170" cy="349983"/>
            </a:xfrm>
            <a:prstGeom prst="roundRect">
              <a:avLst>
                <a:gd name="adj" fmla="val 50000"/>
              </a:avLst>
            </a:prstGeom>
            <a:solidFill>
              <a:srgbClr val="FFB7C5"/>
            </a:solidFill>
            <a:ln w="952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9D013BF-CFDB-1063-C068-68A79F52DD1B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41" y="3672524"/>
              <a:ext cx="0" cy="721985"/>
            </a:xfrm>
            <a:prstGeom prst="straightConnector1">
              <a:avLst/>
            </a:prstGeom>
            <a:ln w="19050">
              <a:solidFill>
                <a:srgbClr val="FF483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D17801A-B2F3-15D6-DB93-ACB640E4D670}"/>
                </a:ext>
              </a:extLst>
            </p:cNvPr>
            <p:cNvSpPr txBox="1"/>
            <p:nvPr/>
          </p:nvSpPr>
          <p:spPr>
            <a:xfrm rot="16200000">
              <a:off x="7071875" y="3365132"/>
              <a:ext cx="401072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200" dirty="0">
                  <a:solidFill>
                    <a:srgbClr val="333333"/>
                  </a:solidFill>
                </a:rPr>
                <a:t>CLS</a:t>
              </a:r>
              <a:endParaRPr lang="fa-IR" sz="1200" dirty="0">
                <a:solidFill>
                  <a:srgbClr val="333333"/>
                </a:solidFill>
              </a:endParaRP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FB13405-CFD8-090F-354E-697282A6CA83}"/>
              </a:ext>
            </a:extLst>
          </p:cNvPr>
          <p:cNvSpPr/>
          <p:nvPr/>
        </p:nvSpPr>
        <p:spPr>
          <a:xfrm>
            <a:off x="0" y="1665083"/>
            <a:ext cx="11905673" cy="5192917"/>
          </a:xfrm>
          <a:prstGeom prst="rect">
            <a:avLst/>
          </a:prstGeom>
          <a:noFill/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0" name="Arrow: Bent-Up 149">
            <a:extLst>
              <a:ext uri="{FF2B5EF4-FFF2-40B4-BE49-F238E27FC236}">
                <a16:creationId xmlns:a16="http://schemas.microsoft.com/office/drawing/2014/main" id="{DFAF4607-9559-C78E-96AE-2DC9CB241191}"/>
              </a:ext>
            </a:extLst>
          </p:cNvPr>
          <p:cNvSpPr/>
          <p:nvPr/>
        </p:nvSpPr>
        <p:spPr>
          <a:xfrm rot="10800000">
            <a:off x="2494995" y="589988"/>
            <a:ext cx="1283852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1" name="Arrow: Bent-Up 150">
            <a:extLst>
              <a:ext uri="{FF2B5EF4-FFF2-40B4-BE49-F238E27FC236}">
                <a16:creationId xmlns:a16="http://schemas.microsoft.com/office/drawing/2014/main" id="{137A9921-DB58-117C-A6BB-DB1D781E64EB}"/>
              </a:ext>
            </a:extLst>
          </p:cNvPr>
          <p:cNvSpPr/>
          <p:nvPr/>
        </p:nvSpPr>
        <p:spPr>
          <a:xfrm rot="10800000" flipH="1">
            <a:off x="8546454" y="589986"/>
            <a:ext cx="1438055" cy="1000511"/>
          </a:xfrm>
          <a:prstGeom prst="bentUpArrow">
            <a:avLst>
              <a:gd name="adj1" fmla="val 13004"/>
              <a:gd name="adj2" fmla="val 17003"/>
              <a:gd name="adj3" fmla="val 25000"/>
            </a:avLst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DAEF3EC-EF91-F965-780F-4A31CD164CDB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7562642" y="5091006"/>
            <a:ext cx="1845" cy="502042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04DBFC6-0D9B-423E-E70C-A0D70909186F}"/>
              </a:ext>
            </a:extLst>
          </p:cNvPr>
          <p:cNvSpPr/>
          <p:nvPr/>
        </p:nvSpPr>
        <p:spPr>
          <a:xfrm>
            <a:off x="7096232" y="4394509"/>
            <a:ext cx="4564546" cy="769441"/>
          </a:xfrm>
          <a:prstGeom prst="roundRect">
            <a:avLst/>
          </a:prstGeom>
          <a:solidFill>
            <a:srgbClr val="D1C4E9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</a:rPr>
              <a:t>Open-VCLIP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</a:rPr>
              <a:t>Transformer encoder</a:t>
            </a:r>
            <a:endParaRPr lang="fa-IR" sz="22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/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nput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BCB2A3-E701-668B-4BBF-70AB184BE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631" y="1208821"/>
                <a:ext cx="3810039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1C1786-4970-9BF5-835A-AD61E112FE54}"/>
              </a:ext>
            </a:extLst>
          </p:cNvPr>
          <p:cNvSpPr txBox="1"/>
          <p:nvPr/>
        </p:nvSpPr>
        <p:spPr>
          <a:xfrm>
            <a:off x="-51944" y="1039047"/>
            <a:ext cx="16140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cs typeface="+mj-cs"/>
              </a:rPr>
              <a:t>ProActionCLIP </a:t>
            </a:r>
          </a:p>
          <a:p>
            <a:r>
              <a:rPr lang="en-US" dirty="0">
                <a:cs typeface="+mj-cs"/>
              </a:rPr>
              <a:t>video encoder</a:t>
            </a:r>
            <a:endParaRPr lang="fa-IR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/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𝑂𝑢𝑡𝑝𝑢𝑡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90AABE-8F9A-EBCF-9BA8-01B0E7BA5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758" y="6393311"/>
                <a:ext cx="1674724" cy="372410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C6893457-77C9-C45F-DD85-DAB62C59F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8416" y="6091048"/>
            <a:ext cx="273589" cy="27358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949290E-C83B-CAD4-EDB9-CC20020ACCB3}"/>
              </a:ext>
            </a:extLst>
          </p:cNvPr>
          <p:cNvGrpSpPr/>
          <p:nvPr/>
        </p:nvGrpSpPr>
        <p:grpSpPr>
          <a:xfrm>
            <a:off x="0" y="14316"/>
            <a:ext cx="1470541" cy="878574"/>
            <a:chOff x="0" y="14316"/>
            <a:chExt cx="1470541" cy="87857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90A11B-1257-53DB-99D4-70B997384DC1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FE39AA9-59F0-42BB-1A3A-3926B48777D5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882D8B2-05A9-97C9-1F37-09BFA5C22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6D1E1B3-A5DE-3012-DE0A-1C7E18529E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1C92D30A-70B0-EA8B-3A67-9B915C3ECA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60512" y="2492944"/>
            <a:ext cx="359695" cy="35969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58A0AB-7E48-CFB9-5830-391B0F0D83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80615" y="2615033"/>
            <a:ext cx="359695" cy="35969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83FD0814-2D64-6F79-B16A-89E0344DD2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66381" y="4408933"/>
            <a:ext cx="359695" cy="3596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/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𝑐𝑙𝑠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9ABE0A6-D7BD-9A58-C3A8-5FF7B4FEE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257" y="5181085"/>
                <a:ext cx="1535826" cy="3724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09E112C-B168-0719-C457-1AA38BDBB4BB}"/>
              </a:ext>
            </a:extLst>
          </p:cNvPr>
          <p:cNvSpPr/>
          <p:nvPr/>
        </p:nvSpPr>
        <p:spPr>
          <a:xfrm>
            <a:off x="7041740" y="5593048"/>
            <a:ext cx="1045493" cy="333812"/>
          </a:xfrm>
          <a:prstGeom prst="roundRect">
            <a:avLst/>
          </a:prstGeom>
          <a:solidFill>
            <a:srgbClr val="7FB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Average</a:t>
            </a:r>
            <a:endParaRPr lang="fa-IR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EB14E6-7F76-C5DA-26BF-992475B27DA9}"/>
              </a:ext>
            </a:extLst>
          </p:cNvPr>
          <p:cNvCxnSpPr>
            <a:cxnSpLocks/>
            <a:stCxn id="34" idx="2"/>
            <a:endCxn id="139" idx="0"/>
          </p:cNvCxnSpPr>
          <p:nvPr/>
        </p:nvCxnSpPr>
        <p:spPr>
          <a:xfrm>
            <a:off x="7564487" y="5926860"/>
            <a:ext cx="3272" cy="323307"/>
          </a:xfrm>
          <a:prstGeom prst="straightConnector1">
            <a:avLst/>
          </a:prstGeom>
          <a:ln w="57150">
            <a:solidFill>
              <a:srgbClr val="FF483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E767C18-106A-8712-3DB4-ED5232A815B6}"/>
              </a:ext>
            </a:extLst>
          </p:cNvPr>
          <p:cNvSpPr/>
          <p:nvPr/>
        </p:nvSpPr>
        <p:spPr>
          <a:xfrm>
            <a:off x="7395110" y="6250167"/>
            <a:ext cx="345297" cy="538385"/>
          </a:xfrm>
          <a:prstGeom prst="roundRect">
            <a:avLst>
              <a:gd name="adj" fmla="val 50000"/>
            </a:avLst>
          </a:prstGeom>
          <a:solidFill>
            <a:srgbClr val="FF8C66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16AF5A0-0A20-BA2F-AF2F-073BFA3E95AC}"/>
              </a:ext>
            </a:extLst>
          </p:cNvPr>
          <p:cNvSpPr txBox="1"/>
          <p:nvPr/>
        </p:nvSpPr>
        <p:spPr>
          <a:xfrm rot="16200000">
            <a:off x="7247407" y="6343116"/>
            <a:ext cx="574371" cy="327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CLS</a:t>
            </a:r>
            <a:endParaRPr lang="fa-IR" sz="2000" dirty="0">
              <a:solidFill>
                <a:srgbClr val="33333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/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10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11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768</m:t>
                        </m:r>
                      </m:sup>
                    </m:sSup>
                  </m:oMath>
                </a14:m>
                <a:endParaRPr lang="fa-IR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38ACEA4-2C77-4352-FA5F-A8870C1D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450" y="3645224"/>
                <a:ext cx="1497632" cy="81644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34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57C9624-74C3-1500-02BE-D6A5FBE96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D3F4D-C1BA-BFCE-CBCF-921ABC0F7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81" y="799951"/>
            <a:ext cx="8347884" cy="469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7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22E0D-76B7-3082-E75B-09EF43C8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/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solidFill>
                <a:srgbClr val="D8E7D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FE85DC9-DC8D-C7F4-7392-1388DC556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349" y="5191909"/>
                <a:ext cx="1084293" cy="699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DF8A75-10E2-BF84-B24D-89E3E7A6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64608"/>
              </p:ext>
            </p:extLst>
          </p:nvPr>
        </p:nvGraphicFramePr>
        <p:xfrm>
          <a:off x="6223000" y="422028"/>
          <a:ext cx="5445125" cy="699559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089025">
                  <a:extLst>
                    <a:ext uri="{9D8B030D-6E8A-4147-A177-3AD203B41FA5}">
                      <a16:colId xmlns:a16="http://schemas.microsoft.com/office/drawing/2014/main" val="22388495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5756688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1173842512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3532938545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134653468"/>
                    </a:ext>
                  </a:extLst>
                </a:gridCol>
              </a:tblGrid>
              <a:tr h="69955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 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2624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B3C8DA3-1288-FC1B-15B1-9427AD9F7430}"/>
              </a:ext>
            </a:extLst>
          </p:cNvPr>
          <p:cNvSpPr/>
          <p:nvPr/>
        </p:nvSpPr>
        <p:spPr>
          <a:xfrm>
            <a:off x="7734300" y="1944933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1C39A1D-19D0-4F66-B3A7-84BB19762C64}"/>
              </a:ext>
            </a:extLst>
          </p:cNvPr>
          <p:cNvGrpSpPr/>
          <p:nvPr/>
        </p:nvGrpSpPr>
        <p:grpSpPr>
          <a:xfrm>
            <a:off x="7858918" y="2768279"/>
            <a:ext cx="2170907" cy="1184596"/>
            <a:chOff x="8029575" y="2786607"/>
            <a:chExt cx="2216727" cy="1131438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C5D4ADE9-3B15-BF89-5EB0-A6DD03379099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C54912-D408-629C-F6B8-586EE543A66B}"/>
                </a:ext>
              </a:extLst>
            </p:cNvPr>
            <p:cNvSpPr txBox="1"/>
            <p:nvPr/>
          </p:nvSpPr>
          <p:spPr>
            <a:xfrm>
              <a:off x="8469388" y="2874524"/>
              <a:ext cx="1337100" cy="881896"/>
            </a:xfrm>
            <a:prstGeom prst="rect">
              <a:avLst/>
            </a:prstGeom>
            <a:grp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Open-VCLIP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ADD5B58F-494C-F83E-84A0-46CEFF46AECE}"/>
              </a:ext>
            </a:extLst>
          </p:cNvPr>
          <p:cNvSpPr/>
          <p:nvPr/>
        </p:nvSpPr>
        <p:spPr>
          <a:xfrm>
            <a:off x="10029825" y="1121587"/>
            <a:ext cx="1076325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394CAF-2368-45D3-401E-324F02B5F401}"/>
              </a:ext>
            </a:extLst>
          </p:cNvPr>
          <p:cNvSpPr/>
          <p:nvPr/>
        </p:nvSpPr>
        <p:spPr>
          <a:xfrm>
            <a:off x="8945562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DA121A-E7A9-43C3-CA09-42BBC934290C}"/>
              </a:ext>
            </a:extLst>
          </p:cNvPr>
          <p:cNvSpPr/>
          <p:nvPr/>
        </p:nvSpPr>
        <p:spPr>
          <a:xfrm>
            <a:off x="7859712" y="1124529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F2C688B-478A-3CEC-56F8-AC3B198137DD}"/>
              </a:ext>
            </a:extLst>
          </p:cNvPr>
          <p:cNvSpPr/>
          <p:nvPr/>
        </p:nvSpPr>
        <p:spPr>
          <a:xfrm>
            <a:off x="6774655" y="1121586"/>
            <a:ext cx="1084263" cy="43187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7E8E5C-8B97-62D2-66E8-46D77BB23E7D}"/>
              </a:ext>
            </a:extLst>
          </p:cNvPr>
          <p:cNvCxnSpPr>
            <a:cxnSpLocks/>
          </p:cNvCxnSpPr>
          <p:nvPr/>
        </p:nvCxnSpPr>
        <p:spPr>
          <a:xfrm>
            <a:off x="8943975" y="1553465"/>
            <a:ext cx="0" cy="39146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70BF8EC2-D563-D2CA-7430-72758430D8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553470"/>
                  </p:ext>
                </p:extLst>
              </p:nvPr>
            </p:nvGraphicFramePr>
            <p:xfrm>
              <a:off x="6223000" y="425767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37CBAD61-1539-06C8-A82F-BC2218FB56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0597836"/>
                  </p:ext>
                </p:extLst>
              </p:nvPr>
            </p:nvGraphicFramePr>
            <p:xfrm>
              <a:off x="6207125" y="519186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13" t="-862" r="-449693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84103" t="-862" r="-27589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1685" t="-862" r="-20224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000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000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574C89C-A8D0-9082-C1F6-859CBB18C706}"/>
              </a:ext>
            </a:extLst>
          </p:cNvPr>
          <p:cNvSpPr/>
          <p:nvPr/>
        </p:nvSpPr>
        <p:spPr>
          <a:xfrm>
            <a:off x="6604527" y="6240057"/>
            <a:ext cx="2409825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Jumping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0EA6FB5-B7F5-52C3-A238-2E548F3E7745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809440" y="5900704"/>
            <a:ext cx="0" cy="339353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52AB80A-F6AD-44AA-E197-4C8A0E20896A}"/>
              </a:ext>
            </a:extLst>
          </p:cNvPr>
          <p:cNvCxnSpPr>
            <a:cxnSpLocks/>
            <a:stCxn id="9" idx="2"/>
            <a:endCxn id="24" idx="2"/>
          </p:cNvCxnSpPr>
          <p:nvPr/>
        </p:nvCxnSpPr>
        <p:spPr>
          <a:xfrm>
            <a:off x="8939213" y="2514818"/>
            <a:ext cx="5158" cy="25346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523D549-5D04-2862-21CA-66CA15EB77A2}"/>
              </a:ext>
            </a:extLst>
          </p:cNvPr>
          <p:cNvCxnSpPr>
            <a:stCxn id="24" idx="0"/>
            <a:endCxn id="38" idx="0"/>
          </p:cNvCxnSpPr>
          <p:nvPr/>
        </p:nvCxnSpPr>
        <p:spPr>
          <a:xfrm>
            <a:off x="8944371" y="3952875"/>
            <a:ext cx="1191" cy="304800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5D7D2-8AF9-F132-1A2D-C8773F5988E3}"/>
              </a:ext>
            </a:extLst>
          </p:cNvPr>
          <p:cNvCxnSpPr>
            <a:stCxn id="6" idx="3"/>
            <a:endCxn id="40" idx="1"/>
          </p:cNvCxnSpPr>
          <p:nvPr/>
        </p:nvCxnSpPr>
        <p:spPr>
          <a:xfrm flipV="1">
            <a:off x="5844642" y="5541648"/>
            <a:ext cx="362483" cy="4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38517B7-A6BD-69F3-17A8-802591C420B0}"/>
              </a:ext>
            </a:extLst>
          </p:cNvPr>
          <p:cNvSpPr/>
          <p:nvPr/>
        </p:nvSpPr>
        <p:spPr>
          <a:xfrm rot="16200000">
            <a:off x="1684789" y="5146188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D16DD9-15B5-DFC7-C04D-6673E84F3C31}"/>
              </a:ext>
            </a:extLst>
          </p:cNvPr>
          <p:cNvGrpSpPr/>
          <p:nvPr/>
        </p:nvGrpSpPr>
        <p:grpSpPr>
          <a:xfrm>
            <a:off x="590942" y="3952875"/>
            <a:ext cx="661022" cy="3276852"/>
            <a:chOff x="419841" y="2212244"/>
            <a:chExt cx="661022" cy="463111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E41123-67A7-7A28-A06D-969D3BAD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DFD23AB-36B1-A09D-4971-CBCC1C59B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31B250B-90BC-94D1-4C02-0576043D2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D23B260-31F8-CC8E-D8DF-440CF2438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4478877-EECA-2B91-B9EC-50DBCF6FE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DF25546-3975-90CE-1EDC-920771BE7B69}"/>
              </a:ext>
            </a:extLst>
          </p:cNvPr>
          <p:cNvGrpSpPr/>
          <p:nvPr/>
        </p:nvGrpSpPr>
        <p:grpSpPr>
          <a:xfrm rot="16200000">
            <a:off x="1891438" y="4829670"/>
            <a:ext cx="2170907" cy="1184596"/>
            <a:chOff x="8029575" y="2786607"/>
            <a:chExt cx="2216727" cy="1131438"/>
          </a:xfrm>
          <a:solidFill>
            <a:srgbClr val="A0C59B"/>
          </a:solidFill>
        </p:grpSpPr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DBC4D132-589F-FD0E-8D25-A467EDAC7192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grp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FEFC283-34CD-BE3C-8E3B-AC682C582C41}"/>
                </a:ext>
              </a:extLst>
            </p:cNvPr>
            <p:cNvSpPr txBox="1"/>
            <p:nvPr/>
          </p:nvSpPr>
          <p:spPr>
            <a:xfrm rot="5400000">
              <a:off x="8643740" y="2850205"/>
              <a:ext cx="1057902" cy="942818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>
              <a:defPPr>
                <a:defRPr lang="fa-IR"/>
              </a:defPPr>
              <a:lvl1pPr algn="ctr">
                <a:defRPr b="1">
                  <a:solidFill>
                    <a:schemeClr val="bg2">
                      <a:lumMod val="25000"/>
                    </a:schemeClr>
                  </a:solidFill>
                </a:defRPr>
              </a:lvl1pPr>
            </a:lstStyle>
            <a:p>
              <a:r>
                <a:rPr lang="en-US" dirty="0"/>
                <a:t>Our</a:t>
              </a:r>
            </a:p>
            <a:p>
              <a:r>
                <a:rPr lang="en-US" dirty="0"/>
                <a:t>video</a:t>
              </a:r>
            </a:p>
            <a:p>
              <a:r>
                <a:rPr lang="en-US" dirty="0"/>
                <a:t>encoder</a:t>
              </a:r>
              <a:endParaRPr lang="fa-I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/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11652A8-2502-E426-BD1F-F5B294730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54" y="6613276"/>
                <a:ext cx="3810039" cy="616451"/>
              </a:xfrm>
              <a:prstGeom prst="rect">
                <a:avLst/>
              </a:prstGeom>
              <a:blipFill>
                <a:blip r:embed="rId6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row: Down 53">
            <a:extLst>
              <a:ext uri="{FF2B5EF4-FFF2-40B4-BE49-F238E27FC236}">
                <a16:creationId xmlns:a16="http://schemas.microsoft.com/office/drawing/2014/main" id="{65F7C54B-BBC1-6B52-C64B-3A47F9F8AE89}"/>
              </a:ext>
            </a:extLst>
          </p:cNvPr>
          <p:cNvSpPr/>
          <p:nvPr/>
        </p:nvSpPr>
        <p:spPr>
          <a:xfrm rot="16200000">
            <a:off x="4004529" y="5138624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/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ED545F-AFD1-59A3-BA5C-F8ABD1A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59" y="3919916"/>
                <a:ext cx="1275466" cy="3724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/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C866F2F-1157-8CCC-9B15-ECA704316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51" y="4948904"/>
                <a:ext cx="1275466" cy="3724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04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02B11-0DD1-91B3-A1BC-9A666B073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4" y="5799"/>
            <a:ext cx="11394412" cy="68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2C1E9-6949-C109-387B-0CF1CE13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Down 3">
            <a:extLst>
              <a:ext uri="{FF2B5EF4-FFF2-40B4-BE49-F238E27FC236}">
                <a16:creationId xmlns:a16="http://schemas.microsoft.com/office/drawing/2014/main" id="{D2E78283-1C0B-EFEF-CAB7-D0C011207E69}"/>
              </a:ext>
            </a:extLst>
          </p:cNvPr>
          <p:cNvSpPr/>
          <p:nvPr/>
        </p:nvSpPr>
        <p:spPr>
          <a:xfrm rot="16200000">
            <a:off x="1366801" y="4648757"/>
            <a:ext cx="368278" cy="655292"/>
          </a:xfrm>
          <a:prstGeom prst="downArrow">
            <a:avLst/>
          </a:prstGeom>
          <a:solidFill>
            <a:srgbClr val="FF48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739215-3713-E61E-EBE7-320C399A1359}"/>
              </a:ext>
            </a:extLst>
          </p:cNvPr>
          <p:cNvGrpSpPr/>
          <p:nvPr/>
        </p:nvGrpSpPr>
        <p:grpSpPr>
          <a:xfrm rot="16200000">
            <a:off x="4119335" y="803479"/>
            <a:ext cx="1867873" cy="1438926"/>
            <a:chOff x="8029575" y="2771069"/>
            <a:chExt cx="2216727" cy="1162511"/>
          </a:xfrm>
          <a:solidFill>
            <a:srgbClr val="BAA7C9"/>
          </a:solidFill>
        </p:grpSpPr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12EBBD0D-EC63-E41B-D92E-EB451EFBD3A1}"/>
                </a:ext>
              </a:extLst>
            </p:cNvPr>
            <p:cNvSpPr/>
            <p:nvPr/>
          </p:nvSpPr>
          <p:spPr>
            <a:xfrm rot="10800000">
              <a:off x="8029575" y="2786607"/>
              <a:ext cx="2216727" cy="1131438"/>
            </a:xfrm>
            <a:prstGeom prst="trapezoid">
              <a:avLst/>
            </a:prstGeom>
            <a:solidFill>
              <a:srgbClr val="CDBED8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755AE8-DC00-F7E8-694B-8B42D61C59DC}"/>
                </a:ext>
              </a:extLst>
            </p:cNvPr>
            <p:cNvSpPr txBox="1"/>
            <p:nvPr/>
          </p:nvSpPr>
          <p:spPr>
            <a:xfrm>
              <a:off x="8619389" y="2771069"/>
              <a:ext cx="1037100" cy="1162511"/>
            </a:xfrm>
            <a:prstGeom prst="rect">
              <a:avLst/>
            </a:prstGeom>
            <a:noFill/>
          </p:spPr>
          <p:txBody>
            <a:bodyPr vert="vert" wrap="none" rtlCol="1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Open-VCLIP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text</a:t>
              </a:r>
            </a:p>
            <a:p>
              <a:pPr algn="ctr"/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encoder</a:t>
              </a:r>
              <a:endParaRPr lang="fa-IR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FD6E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>
                <a:extLst>
                  <a:ext uri="{FF2B5EF4-FFF2-40B4-BE49-F238E27FC236}">
                    <a16:creationId xmlns:a16="http://schemas.microsoft.com/office/drawing/2014/main" id="{C726AA0D-5372-74CA-9C07-653A102BE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2941688"/>
                  </p:ext>
                </p:extLst>
              </p:nvPr>
            </p:nvGraphicFramePr>
            <p:xfrm>
              <a:off x="6473921" y="2381295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D6CD9714-4E86-1FD2-A5CD-458C8A6090C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3604512"/>
                  </p:ext>
                </p:extLst>
              </p:nvPr>
            </p:nvGraphicFramePr>
            <p:xfrm>
              <a:off x="6473921" y="317679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97A3A92B-FDB5-8A64-62E4-3206794D9246}"/>
              </a:ext>
            </a:extLst>
          </p:cNvPr>
          <p:cNvGrpSpPr/>
          <p:nvPr/>
        </p:nvGrpSpPr>
        <p:grpSpPr>
          <a:xfrm>
            <a:off x="272954" y="3455444"/>
            <a:ext cx="661022" cy="3276852"/>
            <a:chOff x="419841" y="2212244"/>
            <a:chExt cx="661022" cy="4631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A805AEF-6C2E-52AC-6553-C30E793B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39" t="24956" r="84975" b="25886"/>
            <a:stretch>
              <a:fillRect/>
            </a:stretch>
          </p:blipFill>
          <p:spPr>
            <a:xfrm>
              <a:off x="431679" y="5711916"/>
              <a:ext cx="647700" cy="113143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2AB27AB-74ED-1A87-0686-2A8BDB3ED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8369" t="24956" r="67887" b="25886"/>
            <a:stretch>
              <a:fillRect/>
            </a:stretch>
          </p:blipFill>
          <p:spPr>
            <a:xfrm>
              <a:off x="423602" y="4947355"/>
              <a:ext cx="655294" cy="113143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94F0088-9C46-3E83-BA7F-D8F6B86DA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4151" t="24956" r="51664" b="25886"/>
            <a:stretch>
              <a:fillRect/>
            </a:stretch>
          </p:blipFill>
          <p:spPr>
            <a:xfrm>
              <a:off x="431679" y="4045616"/>
              <a:ext cx="643458" cy="113143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3F9ACCA-67AF-FBF4-86F2-9E16E273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0986" t="24956" r="34230" b="25886"/>
            <a:stretch>
              <a:fillRect/>
            </a:stretch>
          </p:blipFill>
          <p:spPr>
            <a:xfrm>
              <a:off x="419841" y="3097617"/>
              <a:ext cx="655295" cy="113143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67E594A-0C9C-C116-B83B-891950847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7768" t="24956" r="18247" b="25886"/>
            <a:stretch>
              <a:fillRect/>
            </a:stretch>
          </p:blipFill>
          <p:spPr>
            <a:xfrm>
              <a:off x="419841" y="2212244"/>
              <a:ext cx="661022" cy="1131438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DA0C71-FC7E-4BC0-31D1-E07658BEBA77}"/>
              </a:ext>
            </a:extLst>
          </p:cNvPr>
          <p:cNvCxnSpPr>
            <a:cxnSpLocks/>
          </p:cNvCxnSpPr>
          <p:nvPr/>
        </p:nvCxnSpPr>
        <p:spPr>
          <a:xfrm flipV="1">
            <a:off x="1819788" y="1557650"/>
            <a:ext cx="436894" cy="5158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14C336-ADFB-5740-0483-AD3D37EC6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98614"/>
              </p:ext>
            </p:extLst>
          </p:nvPr>
        </p:nvGraphicFramePr>
        <p:xfrm>
          <a:off x="88233" y="42637"/>
          <a:ext cx="1358900" cy="3118765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572875036"/>
                    </a:ext>
                  </a:extLst>
                </a:gridCol>
              </a:tblGrid>
              <a:tr h="5528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Typing</a:t>
                      </a:r>
                      <a:endParaRPr lang="fa-I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208133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Walking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088150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314736"/>
                  </a:ext>
                </a:extLst>
              </a:tr>
              <a:tr h="617091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Jumping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956109"/>
                  </a:ext>
                </a:extLst>
              </a:tr>
              <a:tr h="714644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Playing Guitar</a:t>
                      </a:r>
                      <a:endParaRPr lang="fa-I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532201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2B5560DE-BD33-49B3-C2A6-A0F2A0F2E340}"/>
              </a:ext>
            </a:extLst>
          </p:cNvPr>
          <p:cNvGrpSpPr/>
          <p:nvPr/>
        </p:nvGrpSpPr>
        <p:grpSpPr>
          <a:xfrm rot="16200000">
            <a:off x="426476" y="1350704"/>
            <a:ext cx="2481885" cy="434822"/>
            <a:chOff x="6774655" y="1121586"/>
            <a:chExt cx="4331495" cy="4348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DFD54E-C567-790A-62A3-E62F362BAEE7}"/>
                </a:ext>
              </a:extLst>
            </p:cNvPr>
            <p:cNvSpPr/>
            <p:nvPr/>
          </p:nvSpPr>
          <p:spPr>
            <a:xfrm>
              <a:off x="10029825" y="1121587"/>
              <a:ext cx="1076325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CB543A-F0D2-2D2B-DC2B-1F2427464835}"/>
                </a:ext>
              </a:extLst>
            </p:cNvPr>
            <p:cNvSpPr/>
            <p:nvPr/>
          </p:nvSpPr>
          <p:spPr>
            <a:xfrm>
              <a:off x="8945562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894B26-643E-9361-3607-80B9A0230CD0}"/>
                </a:ext>
              </a:extLst>
            </p:cNvPr>
            <p:cNvSpPr/>
            <p:nvPr/>
          </p:nvSpPr>
          <p:spPr>
            <a:xfrm>
              <a:off x="7859712" y="1124529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9FFFE9-23ED-F519-078F-28A0F4607A61}"/>
                </a:ext>
              </a:extLst>
            </p:cNvPr>
            <p:cNvSpPr/>
            <p:nvPr/>
          </p:nvSpPr>
          <p:spPr>
            <a:xfrm>
              <a:off x="6774655" y="1121586"/>
              <a:ext cx="1084263" cy="43187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A3DAD1B-FCBC-6C30-7828-3A05FF67946C}"/>
              </a:ext>
            </a:extLst>
          </p:cNvPr>
          <p:cNvSpPr/>
          <p:nvPr/>
        </p:nvSpPr>
        <p:spPr>
          <a:xfrm>
            <a:off x="2256682" y="1241833"/>
            <a:ext cx="1640233" cy="5698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video of action </a:t>
            </a:r>
            <a:r>
              <a:rPr lang="en-US" dirty="0">
                <a:solidFill>
                  <a:srgbClr val="7030A0"/>
                </a:solidFill>
              </a:rPr>
              <a:t>{object}</a:t>
            </a:r>
            <a:endParaRPr lang="fa-I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E8F72E-0E26-CD01-8974-E526521964EE}"/>
              </a:ext>
            </a:extLst>
          </p:cNvPr>
          <p:cNvCxnSpPr>
            <a:cxnSpLocks/>
            <a:stCxn id="20" idx="3"/>
            <a:endCxn id="25" idx="0"/>
          </p:cNvCxnSpPr>
          <p:nvPr/>
        </p:nvCxnSpPr>
        <p:spPr>
          <a:xfrm flipV="1">
            <a:off x="3896915" y="1522942"/>
            <a:ext cx="436894" cy="3834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36F9067-2A86-FB05-88B4-9FA29BE7B524}"/>
              </a:ext>
            </a:extLst>
          </p:cNvPr>
          <p:cNvGrpSpPr/>
          <p:nvPr/>
        </p:nvGrpSpPr>
        <p:grpSpPr>
          <a:xfrm>
            <a:off x="2066606" y="3839083"/>
            <a:ext cx="1184596" cy="2170907"/>
            <a:chOff x="2563347" y="4369852"/>
            <a:chExt cx="1184596" cy="217090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204BA74-4C64-3438-AD5E-C52BAED451FC}"/>
                </a:ext>
              </a:extLst>
            </p:cNvPr>
            <p:cNvGrpSpPr/>
            <p:nvPr/>
          </p:nvGrpSpPr>
          <p:grpSpPr>
            <a:xfrm rot="16200000">
              <a:off x="2070191" y="4863008"/>
              <a:ext cx="2170907" cy="1184596"/>
              <a:chOff x="8029575" y="2786607"/>
              <a:chExt cx="2216727" cy="1131438"/>
            </a:xfrm>
            <a:solidFill>
              <a:srgbClr val="A0C59B"/>
            </a:solidFill>
          </p:grpSpPr>
          <p:sp>
            <p:nvSpPr>
              <p:cNvPr id="46" name="Trapezoid 45">
                <a:extLst>
                  <a:ext uri="{FF2B5EF4-FFF2-40B4-BE49-F238E27FC236}">
                    <a16:creationId xmlns:a16="http://schemas.microsoft.com/office/drawing/2014/main" id="{7F863586-878C-B66C-C55C-467499A0DA07}"/>
                  </a:ext>
                </a:extLst>
              </p:cNvPr>
              <p:cNvSpPr/>
              <p:nvPr/>
            </p:nvSpPr>
            <p:spPr>
              <a:xfrm rot="10800000">
                <a:off x="8029575" y="2786607"/>
                <a:ext cx="2216727" cy="1131438"/>
              </a:xfrm>
              <a:prstGeom prst="trapezoid">
                <a:avLst/>
              </a:prstGeom>
              <a:grp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0D055F-900C-98D4-39B5-E941EF3EAF80}"/>
                  </a:ext>
                </a:extLst>
              </p:cNvPr>
              <p:cNvSpPr txBox="1"/>
              <p:nvPr/>
            </p:nvSpPr>
            <p:spPr>
              <a:xfrm rot="5400000">
                <a:off x="8643740" y="2850205"/>
                <a:ext cx="1057902" cy="94281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>
                <a:defPPr>
                  <a:defRPr lang="fa-IR"/>
                </a:defPPr>
                <a:lvl1pPr algn="ctr">
                  <a:defRPr b="1">
                    <a:solidFill>
                      <a:schemeClr val="bg2">
                        <a:lumMod val="25000"/>
                      </a:schemeClr>
                    </a:solidFill>
                  </a:defRPr>
                </a:lvl1pPr>
              </a:lstStyle>
              <a:p>
                <a:r>
                  <a:rPr lang="en-US" dirty="0"/>
                  <a:t>Our</a:t>
                </a:r>
              </a:p>
              <a:p>
                <a:r>
                  <a:rPr lang="en-US" dirty="0"/>
                  <a:t>video</a:t>
                </a:r>
              </a:p>
              <a:p>
                <a:r>
                  <a:rPr lang="en-US" dirty="0"/>
                  <a:t>encoder</a:t>
                </a:r>
                <a:endParaRPr lang="fa-IR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52A7C5F-6EE6-8BE1-54BA-DF4225E7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69687" y="6181604"/>
              <a:ext cx="273589" cy="273589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DA2DAE-7CAA-A921-C184-42943D8C7D67}"/>
              </a:ext>
            </a:extLst>
          </p:cNvPr>
          <p:cNvGrpSpPr/>
          <p:nvPr/>
        </p:nvGrpSpPr>
        <p:grpSpPr>
          <a:xfrm>
            <a:off x="10834255" y="0"/>
            <a:ext cx="1470541" cy="878574"/>
            <a:chOff x="0" y="14316"/>
            <a:chExt cx="1470541" cy="87857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1D5A57-628B-2534-852D-B13F18E9A853}"/>
                </a:ext>
              </a:extLst>
            </p:cNvPr>
            <p:cNvSpPr txBox="1"/>
            <p:nvPr/>
          </p:nvSpPr>
          <p:spPr>
            <a:xfrm>
              <a:off x="305585" y="14316"/>
              <a:ext cx="1164956" cy="87857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Frozen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Training </a:t>
              </a:r>
              <a:endParaRPr lang="fa-IR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1C131A9-F92A-F39D-83BD-0348788D8C66}"/>
                </a:ext>
              </a:extLst>
            </p:cNvPr>
            <p:cNvGrpSpPr/>
            <p:nvPr/>
          </p:nvGrpSpPr>
          <p:grpSpPr>
            <a:xfrm>
              <a:off x="0" y="98624"/>
              <a:ext cx="359607" cy="720600"/>
              <a:chOff x="0" y="98624"/>
              <a:chExt cx="359607" cy="720600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D1288414-1DC7-DC7A-35B1-24160D01B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008" y="545635"/>
                <a:ext cx="273589" cy="27358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3F82D471-6D34-AAC9-F5E4-32CCECF62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98624"/>
                <a:ext cx="359607" cy="359607"/>
              </a:xfrm>
              <a:prstGeom prst="rect">
                <a:avLst/>
              </a:prstGeom>
            </p:spPr>
          </p:pic>
        </p:grp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B5D2B74-966C-A178-10DD-899EE06BD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659" y="657699"/>
            <a:ext cx="359607" cy="359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/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𝑓𝑟𝑎𝑚𝑒𝑠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𝑏𝑎𝑡𝑐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cs typeface="+mj-c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D08C65-CF06-3EF7-860E-77301DA1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" y="6218466"/>
                <a:ext cx="3810039" cy="616451"/>
              </a:xfrm>
              <a:prstGeom prst="rect">
                <a:avLst/>
              </a:prstGeom>
              <a:blipFill>
                <a:blip r:embed="rId7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a-I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6" name="Table 65">
                <a:extLst>
                  <a:ext uri="{FF2B5EF4-FFF2-40B4-BE49-F238E27FC236}">
                    <a16:creationId xmlns:a16="http://schemas.microsoft.com/office/drawing/2014/main" id="{ED5F1286-2A58-3BEA-9DD3-4BA6E22058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0840108"/>
                  </p:ext>
                </p:extLst>
              </p:nvPr>
            </p:nvGraphicFramePr>
            <p:xfrm>
              <a:off x="6473921" y="387689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a-I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Table 66">
                <a:extLst>
                  <a:ext uri="{FF2B5EF4-FFF2-40B4-BE49-F238E27FC236}">
                    <a16:creationId xmlns:a16="http://schemas.microsoft.com/office/drawing/2014/main" id="{5910D248-8B48-0280-BF95-A93EFDD2EE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2218948"/>
                  </p:ext>
                </p:extLst>
              </p:nvPr>
            </p:nvGraphicFramePr>
            <p:xfrm>
              <a:off x="6473921" y="4576989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67">
                <a:extLst>
                  <a:ext uri="{FF2B5EF4-FFF2-40B4-BE49-F238E27FC236}">
                    <a16:creationId xmlns:a16="http://schemas.microsoft.com/office/drawing/2014/main" id="{7FD66EB0-967D-F0E2-FA29-5CA79C4653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7894741"/>
                  </p:ext>
                </p:extLst>
              </p:nvPr>
            </p:nvGraphicFramePr>
            <p:xfrm>
              <a:off x="6473921" y="5273487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613" t="-870" r="-45030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84103" t="-870" r="-276410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0559" t="-870" r="-2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0559" t="-870" r="-101117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400559" t="-87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CE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18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8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sz="18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" name="Table 68">
                <a:extLst>
                  <a:ext uri="{FF2B5EF4-FFF2-40B4-BE49-F238E27FC236}">
                    <a16:creationId xmlns:a16="http://schemas.microsoft.com/office/drawing/2014/main" id="{2A3627CD-0E47-D466-559B-603267BA14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5692347"/>
                  </p:ext>
                </p:extLst>
              </p:nvPr>
            </p:nvGraphicFramePr>
            <p:xfrm>
              <a:off x="6473921" y="5973583"/>
              <a:ext cx="5445125" cy="699559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238849501"/>
                        </a:ext>
                      </a:extLst>
                    </a:gridCol>
                    <a:gridCol w="1187450">
                      <a:extLst>
                        <a:ext uri="{9D8B030D-6E8A-4147-A177-3AD203B41FA5}">
                          <a16:colId xmlns:a16="http://schemas.microsoft.com/office/drawing/2014/main" val="3535756688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1173842512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3532938545"/>
                        </a:ext>
                      </a:extLst>
                    </a:gridCol>
                    <a:gridCol w="1089025">
                      <a:extLst>
                        <a:ext uri="{9D8B030D-6E8A-4147-A177-3AD203B41FA5}">
                          <a16:colId xmlns:a16="http://schemas.microsoft.com/office/drawing/2014/main" val="2134653468"/>
                        </a:ext>
                      </a:extLst>
                    </a:gridCol>
                  </a:tblGrid>
                  <a:tr h="69955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613" t="-862" r="-45030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84103" t="-862" r="-276410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0559" t="-862" r="-2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0559" t="-862" r="-101117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400559" t="-862" r="-1117" b="-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42262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pPr marL="0" marR="0" lvl="0" indent="0" algn="l" defTabSz="914400" rtl="1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pPr algn="l" rtl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a-IR" dirty="0"/>
                        </a:p>
                      </a:txBody>
                      <a:tcPr anchor="ctr">
                        <a:solidFill>
                          <a:srgbClr val="D8E7D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85D9BCC6-8D6F-825B-AE26-A040DFD3CD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2224203"/>
                  </p:ext>
                </p:extLst>
              </p:nvPr>
            </p:nvGraphicFramePr>
            <p:xfrm>
              <a:off x="5273454" y="3176797"/>
              <a:ext cx="1090020" cy="3496345"/>
            </p:xfrm>
            <a:graphic>
              <a:graphicData uri="http://schemas.openxmlformats.org/drawingml/2006/table">
                <a:tbl>
                  <a:tblPr rtl="1" firstRow="1" bandRow="1">
                    <a:tableStyleId>{5940675A-B579-460E-94D1-54222C63F5DA}</a:tableStyleId>
                  </a:tblPr>
                  <a:tblGrid>
                    <a:gridCol w="1090020">
                      <a:extLst>
                        <a:ext uri="{9D8B030D-6E8A-4147-A177-3AD203B41FA5}">
                          <a16:colId xmlns:a16="http://schemas.microsoft.com/office/drawing/2014/main" val="3665383152"/>
                        </a:ext>
                      </a:extLst>
                    </a:gridCol>
                  </a:tblGrid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870" r="-1117" b="-4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85855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100870" r="-1117" b="-30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2727851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202632" r="-1117" b="-2035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5263647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300000" r="-1117" b="-1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5796963"/>
                      </a:ext>
                    </a:extLst>
                  </a:tr>
                  <a:tr h="699269">
                    <a:tc>
                      <a:txBody>
                        <a:bodyPr/>
                        <a:lstStyle/>
                        <a:p>
                          <a:endParaRPr lang="fa-IR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559" t="-400000" r="-1117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0227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8D45FBE-8BDD-1316-80D5-C49AD7299132}"/>
              </a:ext>
            </a:extLst>
          </p:cNvPr>
          <p:cNvCxnSpPr>
            <a:stCxn id="46" idx="0"/>
            <a:endCxn id="70" idx="1"/>
          </p:cNvCxnSpPr>
          <p:nvPr/>
        </p:nvCxnSpPr>
        <p:spPr>
          <a:xfrm>
            <a:off x="3251202" y="4924538"/>
            <a:ext cx="2022252" cy="431"/>
          </a:xfrm>
          <a:prstGeom prst="straightConnector1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2CBEA53C-1023-21B3-0BAF-F762CDEE0EE8}"/>
              </a:ext>
            </a:extLst>
          </p:cNvPr>
          <p:cNvCxnSpPr/>
          <p:nvPr/>
        </p:nvCxnSpPr>
        <p:spPr>
          <a:xfrm rot="5400000" flipH="1" flipV="1">
            <a:off x="4102107" y="3753192"/>
            <a:ext cx="1421899" cy="920795"/>
          </a:xfrm>
          <a:prstGeom prst="curvedConnector3">
            <a:avLst>
              <a:gd name="adj1" fmla="val 9936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BB086CA-7CB8-67A7-CD61-6E46924E3C40}"/>
              </a:ext>
            </a:extLst>
          </p:cNvPr>
          <p:cNvCxnSpPr/>
          <p:nvPr/>
        </p:nvCxnSpPr>
        <p:spPr>
          <a:xfrm flipV="1">
            <a:off x="4352659" y="4204620"/>
            <a:ext cx="920795" cy="719918"/>
          </a:xfrm>
          <a:prstGeom prst="curvedConnector3">
            <a:avLst>
              <a:gd name="adj1" fmla="val 1852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61E74C99-A3E3-C0D5-6ECD-02A60A2D9ACD}"/>
              </a:ext>
            </a:extLst>
          </p:cNvPr>
          <p:cNvCxnSpPr>
            <a:cxnSpLocks/>
          </p:cNvCxnSpPr>
          <p:nvPr/>
        </p:nvCxnSpPr>
        <p:spPr>
          <a:xfrm>
            <a:off x="4341410" y="4925605"/>
            <a:ext cx="933528" cy="725230"/>
          </a:xfrm>
          <a:prstGeom prst="curvedConnector3">
            <a:avLst>
              <a:gd name="adj1" fmla="val 349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C6684FCD-2042-E439-EF44-E0A55C5348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10043" y="5165677"/>
            <a:ext cx="1400301" cy="915072"/>
          </a:xfrm>
          <a:prstGeom prst="curvedConnector3">
            <a:avLst>
              <a:gd name="adj1" fmla="val 101449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020A8965-7443-87FF-1B98-549EF3C15D6B}"/>
              </a:ext>
            </a:extLst>
          </p:cNvPr>
          <p:cNvCxnSpPr>
            <a:stCxn id="25" idx="2"/>
          </p:cNvCxnSpPr>
          <p:nvPr/>
        </p:nvCxnSpPr>
        <p:spPr>
          <a:xfrm>
            <a:off x="5772735" y="1522942"/>
            <a:ext cx="5698829" cy="858353"/>
          </a:xfrm>
          <a:prstGeom prst="curvedConnector3">
            <a:avLst>
              <a:gd name="adj1" fmla="val 100081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E1C49923-BDC3-8F19-4A0A-2B7C7E63FA0D}"/>
              </a:ext>
            </a:extLst>
          </p:cNvPr>
          <p:cNvCxnSpPr>
            <a:stCxn id="25" idx="2"/>
          </p:cNvCxnSpPr>
          <p:nvPr/>
        </p:nvCxnSpPr>
        <p:spPr>
          <a:xfrm>
            <a:off x="5772735" y="1522942"/>
            <a:ext cx="4599477" cy="858353"/>
          </a:xfrm>
          <a:prstGeom prst="curvedConnector3">
            <a:avLst>
              <a:gd name="adj1" fmla="val 99601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B6F5DDE9-816A-5A1E-8B69-6E6C1D6297F7}"/>
              </a:ext>
            </a:extLst>
          </p:cNvPr>
          <p:cNvCxnSpPr>
            <a:stCxn id="25" idx="2"/>
            <a:endCxn id="38" idx="0"/>
          </p:cNvCxnSpPr>
          <p:nvPr/>
        </p:nvCxnSpPr>
        <p:spPr>
          <a:xfrm>
            <a:off x="5772735" y="1522942"/>
            <a:ext cx="3423748" cy="858353"/>
          </a:xfrm>
          <a:prstGeom prst="curvedConnector2">
            <a:avLst/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Curved 107">
            <a:extLst>
              <a:ext uri="{FF2B5EF4-FFF2-40B4-BE49-F238E27FC236}">
                <a16:creationId xmlns:a16="http://schemas.microsoft.com/office/drawing/2014/main" id="{831E45AA-F4A2-E76C-191F-426D3D198074}"/>
              </a:ext>
            </a:extLst>
          </p:cNvPr>
          <p:cNvCxnSpPr>
            <a:stCxn id="25" idx="2"/>
          </p:cNvCxnSpPr>
          <p:nvPr/>
        </p:nvCxnSpPr>
        <p:spPr>
          <a:xfrm>
            <a:off x="5772735" y="1522942"/>
            <a:ext cx="2299738" cy="864720"/>
          </a:xfrm>
          <a:prstGeom prst="curvedConnector3">
            <a:avLst>
              <a:gd name="adj1" fmla="val 100203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E225E77-D6FE-120B-A033-8BD58FCD47E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772735" y="1522942"/>
            <a:ext cx="1271370" cy="857816"/>
          </a:xfrm>
          <a:prstGeom prst="curvedConnector3">
            <a:avLst>
              <a:gd name="adj1" fmla="val 100128"/>
            </a:avLst>
          </a:prstGeom>
          <a:ln w="1905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/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94033A8-DDBB-3876-B0AF-50C61B2E9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737" y="4550673"/>
                <a:ext cx="1275466" cy="3724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/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512</m:t>
                          </m:r>
                        </m:sup>
                      </m:sSup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F3254F6-7639-874D-E020-C6CD940DE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808" y="1134598"/>
                <a:ext cx="1275466" cy="3724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96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597370-317F-14FE-643C-543FA8C07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80" y="360720"/>
            <a:ext cx="10909439" cy="61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57129DA-E2B3-0D2A-211A-126B088B81E1}"/>
              </a:ext>
            </a:extLst>
          </p:cNvPr>
          <p:cNvSpPr/>
          <p:nvPr/>
        </p:nvSpPr>
        <p:spPr>
          <a:xfrm>
            <a:off x="507997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BFDBB4E-7456-3652-49A8-8B48C910C7C1}"/>
              </a:ext>
            </a:extLst>
          </p:cNvPr>
          <p:cNvSpPr/>
          <p:nvPr/>
        </p:nvSpPr>
        <p:spPr>
          <a:xfrm>
            <a:off x="332507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video encoder</a:t>
            </a:r>
            <a:endParaRPr lang="fa-IR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ADF7FC-44DC-0232-5F1C-C8B1628CA083}"/>
              </a:ext>
            </a:extLst>
          </p:cNvPr>
          <p:cNvSpPr/>
          <p:nvPr/>
        </p:nvSpPr>
        <p:spPr>
          <a:xfrm>
            <a:off x="332508" y="245225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Prompt selection</a:t>
            </a:r>
            <a:endParaRPr lang="fa-IR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29C9D2-D2B6-A0A1-8DAB-51D75E2A1952}"/>
              </a:ext>
            </a:extLst>
          </p:cNvPr>
          <p:cNvSpPr/>
          <p:nvPr/>
        </p:nvSpPr>
        <p:spPr>
          <a:xfrm>
            <a:off x="1413164" y="3595254"/>
            <a:ext cx="2770909" cy="100676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Attach prompt to input</a:t>
            </a:r>
            <a:endParaRPr lang="fa-IR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34F2BC-3592-E13E-89A1-D7C6C976A805}"/>
              </a:ext>
            </a:extLst>
          </p:cNvPr>
          <p:cNvSpPr/>
          <p:nvPr/>
        </p:nvSpPr>
        <p:spPr>
          <a:xfrm>
            <a:off x="1745674" y="4913744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Transformer encoder</a:t>
            </a:r>
            <a:endParaRPr lang="fa-IR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EA2EBC-81CA-D8FD-97EE-4AA49C66D0B3}"/>
              </a:ext>
            </a:extLst>
          </p:cNvPr>
          <p:cNvSpPr/>
          <p:nvPr/>
        </p:nvSpPr>
        <p:spPr>
          <a:xfrm>
            <a:off x="9287164" y="2346037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labels </a:t>
            </a:r>
            <a:endParaRPr lang="fa-I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B3979C-8A26-B73F-CC05-A474ACC46B5C}"/>
              </a:ext>
            </a:extLst>
          </p:cNvPr>
          <p:cNvSpPr/>
          <p:nvPr/>
        </p:nvSpPr>
        <p:spPr>
          <a:xfrm>
            <a:off x="9111672" y="3177309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Open-VCLIP text encoder</a:t>
            </a:r>
            <a:endParaRPr lang="fa-I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2AB486-5EB6-E23E-A7E0-047F962725C3}"/>
              </a:ext>
            </a:extLst>
          </p:cNvPr>
          <p:cNvSpPr/>
          <p:nvPr/>
        </p:nvSpPr>
        <p:spPr>
          <a:xfrm>
            <a:off x="6105238" y="5061526"/>
            <a:ext cx="2207491" cy="99752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Contrastive loss</a:t>
            </a:r>
            <a:endParaRPr lang="fa-IR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8E8E49B-E962-91DE-8930-CAD1F400F4F2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8467439" y="3863110"/>
            <a:ext cx="1542471" cy="1851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E96B345-ECA4-89E0-615C-3E36E090B5C3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851565" y="5333999"/>
            <a:ext cx="2253673" cy="2262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14D44B-5B5B-D53F-B124-1F8C6D5C42F2}"/>
              </a:ext>
            </a:extLst>
          </p:cNvPr>
          <p:cNvSpPr/>
          <p:nvPr/>
        </p:nvSpPr>
        <p:spPr>
          <a:xfrm>
            <a:off x="3163455" y="477982"/>
            <a:ext cx="1754909" cy="5264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Input </a:t>
            </a:r>
            <a:endParaRPr lang="fa-IR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662008-FD3F-B3B1-FE5B-6F4E9FF26AAF}"/>
              </a:ext>
            </a:extLst>
          </p:cNvPr>
          <p:cNvSpPr/>
          <p:nvPr/>
        </p:nvSpPr>
        <p:spPr>
          <a:xfrm>
            <a:off x="2987963" y="1297710"/>
            <a:ext cx="2105891" cy="84051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CNN layer</a:t>
            </a:r>
            <a:endParaRPr lang="fa-IR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E67674-08AD-5A47-C247-CC62224482F7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rot="5400000">
            <a:off x="2691247" y="2245592"/>
            <a:ext cx="1457034" cy="12422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93A64DA-D8CE-500A-1F98-DC411C4371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1940791" y="2737426"/>
            <a:ext cx="302490" cy="1413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EA806F-A256-05C4-0083-969D5A4B00D1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85452" y="1004454"/>
            <a:ext cx="1" cy="293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84CE068-838B-4B6B-03AF-972CBE3F1D7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16200000" flipH="1">
            <a:off x="1228436" y="2295236"/>
            <a:ext cx="31403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CD3837-044E-AF3C-BB83-A8F4CE327EA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16200000" flipH="1">
            <a:off x="2642756" y="4757880"/>
            <a:ext cx="31172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40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234</Words>
  <Application>Microsoft Office PowerPoint</Application>
  <PresentationFormat>Widescreen</PresentationFormat>
  <Paragraphs>121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parisa mollahoseini</dc:creator>
  <cp:lastModifiedBy>parisa mollahoseini</cp:lastModifiedBy>
  <cp:revision>36</cp:revision>
  <dcterms:created xsi:type="dcterms:W3CDTF">2025-07-24T12:11:34Z</dcterms:created>
  <dcterms:modified xsi:type="dcterms:W3CDTF">2025-07-29T11:48:32Z</dcterms:modified>
</cp:coreProperties>
</file>