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92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6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3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5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48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44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01139AD-567D-4965-AD5B-1E325650E94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845EC5A-A925-4094-86CD-24A9EC608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E3A9-FAD9-789C-51C7-7CE5D711FA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Traffic light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8DE5-1663-F977-4795-4EB1B9AD4C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:  PARISHA AGGARWAL (2021eeb1049@iitrpr.ac.in)</a:t>
            </a:r>
          </a:p>
        </p:txBody>
      </p:sp>
    </p:spTree>
    <p:extLst>
      <p:ext uri="{BB962C8B-B14F-4D97-AF65-F5344CB8AC3E}">
        <p14:creationId xmlns:p14="http://schemas.microsoft.com/office/powerpoint/2010/main" val="2729915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386F-2DEC-09CC-6E8A-70CFA14F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355600"/>
            <a:ext cx="10058400" cy="1371600"/>
          </a:xfrm>
        </p:spPr>
        <p:txBody>
          <a:bodyPr/>
          <a:lstStyle/>
          <a:p>
            <a:r>
              <a:rPr lang="en-US" dirty="0"/>
              <a:t>Switch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32DF-0E9C-A730-F476-9F2B95AA7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10640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HY_CR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both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wait_120s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HR_CG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waiting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2.jpeg">
            <a:extLst>
              <a:ext uri="{FF2B5EF4-FFF2-40B4-BE49-F238E27FC236}">
                <a16:creationId xmlns:a16="http://schemas.microsoft.com/office/drawing/2014/main" id="{A60DCC95-0A0E-1686-A2AD-244E1F3A13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1760" y="1719554"/>
            <a:ext cx="8310880" cy="2161566"/>
          </a:xfrm>
          <a:prstGeom prst="rect">
            <a:avLst/>
          </a:prstGeom>
        </p:spPr>
      </p:pic>
      <p:pic>
        <p:nvPicPr>
          <p:cNvPr id="5" name="image13.jpeg">
            <a:extLst>
              <a:ext uri="{FF2B5EF4-FFF2-40B4-BE49-F238E27FC236}">
                <a16:creationId xmlns:a16="http://schemas.microsoft.com/office/drawing/2014/main" id="{C485976A-211E-0749-2D34-D4EE3555EDC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3812" y="4373880"/>
            <a:ext cx="8215948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0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DB07C-7C9A-CAC4-DF8D-7DA0A829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9440"/>
            <a:ext cx="10058400" cy="5435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either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wait_30s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waiting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default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HG_CR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4.jpeg">
            <a:extLst>
              <a:ext uri="{FF2B5EF4-FFF2-40B4-BE49-F238E27FC236}">
                <a16:creationId xmlns:a16="http://schemas.microsoft.com/office/drawing/2014/main" id="{26BC4F63-A834-158B-AF95-AD84A674FD0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5040" y="1036320"/>
            <a:ext cx="6502400" cy="2509520"/>
          </a:xfrm>
          <a:prstGeom prst="rect">
            <a:avLst/>
          </a:prstGeom>
        </p:spPr>
      </p:pic>
      <p:pic>
        <p:nvPicPr>
          <p:cNvPr id="5" name="image15.jpeg">
            <a:extLst>
              <a:ext uri="{FF2B5EF4-FFF2-40B4-BE49-F238E27FC236}">
                <a16:creationId xmlns:a16="http://schemas.microsoft.com/office/drawing/2014/main" id="{6BBBED82-9DCD-9DCF-D72E-9FD51A35C48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5470" y="4074160"/>
            <a:ext cx="700405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9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9B57-EE98-C0AF-F036-39C675B8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236194"/>
            <a:ext cx="10058400" cy="1371600"/>
          </a:xfrm>
        </p:spPr>
        <p:txBody>
          <a:bodyPr/>
          <a:lstStyle/>
          <a:p>
            <a:r>
              <a:rPr lang="en-US" b="1" dirty="0"/>
              <a:t>Testbench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1A0575-CED0-8AA6-FC23-AF82F7543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3521592"/>
            <a:ext cx="10058400" cy="20706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679E80-5DC9-92E4-5865-1DA15DA1FC74}"/>
              </a:ext>
            </a:extLst>
          </p:cNvPr>
          <p:cNvSpPr txBox="1">
            <a:spLocks/>
          </p:cNvSpPr>
          <p:nvPr/>
        </p:nvSpPr>
        <p:spPr>
          <a:xfrm>
            <a:off x="1066800" y="1037577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Input and Output 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82894C-463E-C553-9FAE-21356BA3AE40}"/>
              </a:ext>
            </a:extLst>
          </p:cNvPr>
          <p:cNvSpPr txBox="1"/>
          <p:nvPr/>
        </p:nvSpPr>
        <p:spPr>
          <a:xfrm>
            <a:off x="508000" y="2409177"/>
            <a:ext cx="972312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0" marR="2280285">
              <a:lnSpc>
                <a:spcPct val="107000"/>
              </a:lnSpc>
              <a:spcBef>
                <a:spcPts val="91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Setting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timescale,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containing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design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ports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to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 declared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wire</a:t>
            </a:r>
          </a:p>
        </p:txBody>
      </p:sp>
    </p:spTree>
    <p:extLst>
      <p:ext uri="{BB962C8B-B14F-4D97-AF65-F5344CB8AC3E}">
        <p14:creationId xmlns:p14="http://schemas.microsoft.com/office/powerpoint/2010/main" val="162639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7203-F17A-529B-DF82-A3D71174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instantiation &amp;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4E426-CC8A-F101-018F-FE9A552AD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instantiated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‘DUT’,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fed.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clock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50Hz,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hence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declared using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localparam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2B4D4-C126-9234-1517-4EA65E26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31" y="2939922"/>
            <a:ext cx="9198137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8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35BC-7A3C-E6D2-F452-DC908255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Initialising</a:t>
            </a:r>
            <a:r>
              <a:rPr lang="en-US" dirty="0"/>
              <a:t> input values &amp; dumping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4F01A-A14A-2437-F62E-E00A4207A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760" y="1838960"/>
            <a:ext cx="10058400" cy="39319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Dumping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‘.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vcd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’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dumpvars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Monitor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terminal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 values are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 to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0, at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CF815-F31D-E89D-EB3B-76AA3A3B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29713"/>
            <a:ext cx="11043920" cy="30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0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C173-B935-99DF-C104-99C83ACF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1F09-B9CC-DFB9-C1BE-CFC8DB2D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button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active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480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inactive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9C851-A296-D0C0-5D87-340B1A9E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30" y="2882804"/>
            <a:ext cx="10379339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9E2C-4325-EE56-0797-3F91D112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1D18-7C31-C713-EFE5-07943D12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finished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$finish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8D808-9A13-7051-7B46-7D8B0CD8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1758091"/>
            <a:ext cx="10271760" cy="283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4E64-732D-1988-38F8-E78E4614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406400"/>
            <a:ext cx="10058400" cy="1371600"/>
          </a:xfrm>
        </p:spPr>
        <p:txBody>
          <a:bodyPr/>
          <a:lstStyle/>
          <a:p>
            <a:r>
              <a:rPr lang="en-US" dirty="0" err="1"/>
              <a:t>Synthesising</a:t>
            </a:r>
            <a:r>
              <a:rPr lang="en-US" dirty="0"/>
              <a:t>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B226-A8DC-3B7F-749C-A3BE02CC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971040"/>
            <a:ext cx="10424160" cy="3931920"/>
          </a:xfrm>
        </p:spPr>
        <p:txBody>
          <a:bodyPr/>
          <a:lstStyle/>
          <a:p>
            <a:pPr marL="33020" marR="0" indent="0">
              <a:spcBef>
                <a:spcPts val="930"/>
              </a:spcBef>
              <a:spcAft>
                <a:spcPts val="0"/>
              </a:spcAft>
              <a:buNone/>
              <a:tabLst>
                <a:tab pos="20447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Synthesised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using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	–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iverilog</a:t>
            </a:r>
            <a:r>
              <a:rPr lang="en-US" sz="1800" spc="1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-o</a:t>
            </a:r>
            <a:r>
              <a:rPr lang="en-US" sz="1800" spc="1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destination_file.vvp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r>
              <a:rPr lang="en-US" sz="1800" spc="1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source_file.v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pPr marL="33020" marR="0" indent="0"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executing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command,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vvp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synthesised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along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vcd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file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</a:p>
          <a:p>
            <a:pPr marL="33020" marR="0" indent="0"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$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dumpfile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()</a:t>
            </a:r>
          </a:p>
          <a:p>
            <a:pPr marL="33020" marR="2740025" indent="0">
              <a:spcBef>
                <a:spcPts val="900"/>
              </a:spcBef>
              <a:spcAft>
                <a:spcPts val="2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 accessed using command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vvp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destination_file.vvp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following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displayed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terminal.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 -&gt; Output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matched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expected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82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A94C-6010-843B-CA18-A4D5BBE2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26064-32B0-6501-88E2-7CEADA3C2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995680"/>
            <a:ext cx="9926320" cy="5039995"/>
          </a:xfrm>
        </p:spPr>
      </p:pic>
    </p:spTree>
    <p:extLst>
      <p:ext uri="{BB962C8B-B14F-4D97-AF65-F5344CB8AC3E}">
        <p14:creationId xmlns:p14="http://schemas.microsoft.com/office/powerpoint/2010/main" val="266265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3222-5E46-9901-E27E-BFDF0501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7C14-BC75-077A-5D5C-2F783F6E9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020" marR="610235" indent="0">
              <a:lnSpc>
                <a:spcPct val="106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country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road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needs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efficiently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manage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flow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traffic,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account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factors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such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volume,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priority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rules,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safety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considerations.</a:t>
            </a:r>
          </a:p>
          <a:p>
            <a:pPr marL="33020" marR="610235" indent="0">
              <a:lnSpc>
                <a:spcPct val="107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Verilog code for the controller would involve defining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interaction of these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components,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decision-making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logic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determining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change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Here,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define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various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components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system,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lights,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sensors,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timers,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 logic.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2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41E-8BBE-CA20-B958-A3EC699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0"/>
            <a:ext cx="10058400" cy="13716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C0D8-5C82-7058-2AEC-3BD3B2A4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137920"/>
            <a:ext cx="10058400" cy="5039360"/>
          </a:xfrm>
        </p:spPr>
        <p:txBody>
          <a:bodyPr>
            <a:no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Modelled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Verilog,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</a:t>
            </a:r>
            <a:r>
              <a:rPr lang="en-US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controller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synthesized</a:t>
            </a:r>
            <a:r>
              <a:rPr lang="en-US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operate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junction</a:t>
            </a:r>
            <a:r>
              <a:rPr lang="en-US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</a:t>
            </a:r>
            <a:r>
              <a:rPr lang="en-US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a country road.</a:t>
            </a:r>
          </a:p>
          <a:p>
            <a:pPr marL="215900" marR="610235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 light controller gives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highest</a:t>
            </a:r>
            <a:r>
              <a:rPr lang="en-US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priority</a:t>
            </a:r>
            <a:r>
              <a:rPr lang="en-US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Highway,</a:t>
            </a:r>
            <a:r>
              <a:rPr lang="en-US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takes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clock,</a:t>
            </a:r>
            <a:r>
              <a:rPr lang="en-US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reset_button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sensor.</a:t>
            </a:r>
            <a:r>
              <a:rPr lang="en-US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country</a:t>
            </a:r>
            <a:r>
              <a:rPr lang="en-US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the</a:t>
            </a: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outputs.</a:t>
            </a:r>
          </a:p>
          <a:p>
            <a:pPr marL="617220" marR="755650" lvl="1" indent="-342900">
              <a:lnSpc>
                <a:spcPct val="107000"/>
              </a:lnSpc>
              <a:spcBef>
                <a:spcPts val="800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reset_button</a:t>
            </a:r>
            <a:r>
              <a:rPr lang="en-US" sz="1800" spc="-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using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active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low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reset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button,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soon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reset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button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active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highway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 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turned green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country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 is turned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red.</a:t>
            </a:r>
          </a:p>
          <a:p>
            <a:pPr marL="617220" lvl="1" indent="-342900">
              <a:lnSpc>
                <a:spcPts val="1395"/>
              </a:lnSpc>
              <a:spcBef>
                <a:spcPts val="0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Sensor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 sensor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high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when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detects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vehicles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country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road,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else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remains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low</a:t>
            </a:r>
          </a:p>
          <a:p>
            <a:pPr marL="617220" marR="3562985" lvl="1" indent="-342900">
              <a:lnSpc>
                <a:spcPct val="163000"/>
              </a:lnSpc>
              <a:spcBef>
                <a:spcPts val="110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Clock – we are using a 50 Hz (20 </a:t>
            </a:r>
            <a:r>
              <a:rPr lang="en-US" sz="1800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ms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) clock</a:t>
            </a:r>
            <a:r>
              <a:rPr lang="en-US" sz="1800" spc="-24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</a:p>
          <a:p>
            <a:pPr marR="3562985">
              <a:lnSpc>
                <a:spcPct val="163000"/>
              </a:lnSpc>
              <a:spcBef>
                <a:spcPts val="110"/>
              </a:spcBef>
              <a:buSzPts val="1100"/>
              <a:buFont typeface="Courier New" panose="02070309020205020404" pitchFamily="49" charset="0"/>
              <a:buChar char="o"/>
              <a:tabLst>
                <a:tab pos="673100" algn="l"/>
                <a:tab pos="673735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our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model</a:t>
            </a:r>
            <a:r>
              <a:rPr lang="en-US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there are</a:t>
            </a:r>
            <a:r>
              <a:rPr lang="en-US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four</a:t>
            </a:r>
            <a:r>
              <a:rPr lang="en-US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possible</a:t>
            </a:r>
            <a:r>
              <a:rPr lang="en-US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states –</a:t>
            </a:r>
          </a:p>
          <a:p>
            <a:pPr marL="617220" lvl="1" indent="-342900">
              <a:spcBef>
                <a:spcPts val="95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HG_CR</a:t>
            </a:r>
            <a:r>
              <a:rPr lang="en-US" sz="1800" spc="20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highway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green,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country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red</a:t>
            </a:r>
          </a:p>
          <a:p>
            <a:pPr marL="617220" lvl="1" indent="-342900">
              <a:spcBef>
                <a:spcPts val="100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HY_CR</a:t>
            </a:r>
            <a:r>
              <a:rPr lang="en-US" sz="1800" spc="9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highway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yellow,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country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red</a:t>
            </a:r>
          </a:p>
          <a:p>
            <a:pPr marL="617220" lvl="1" indent="-342900">
              <a:spcBef>
                <a:spcPts val="110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HR_CG</a:t>
            </a:r>
            <a:r>
              <a:rPr lang="en-US" sz="1800" spc="2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highway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red,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country</a:t>
            </a:r>
            <a:r>
              <a:rPr lang="en-US" sz="1800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light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green</a:t>
            </a:r>
          </a:p>
          <a:p>
            <a:pPr marL="617220" marR="2736850" lvl="1" indent="-342900">
              <a:lnSpc>
                <a:spcPct val="163000"/>
              </a:lnSpc>
              <a:spcBef>
                <a:spcPts val="110"/>
              </a:spcBef>
              <a:buSzPts val="1100"/>
              <a:buFont typeface="Symbol" panose="05050102010706020507" pitchFamily="18" charset="2"/>
              <a:buChar char=""/>
              <a:tabLst>
                <a:tab pos="673100" algn="l"/>
                <a:tab pos="67373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HR_CY</a:t>
            </a:r>
            <a:r>
              <a:rPr lang="en-US" sz="1800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– highway light is red, and country light is yellow</a:t>
            </a:r>
            <a:r>
              <a:rPr lang="en-US" sz="1800" spc="-2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HG_CR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default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</a:t>
            </a:r>
            <a:r>
              <a:rPr lang="en-US" sz="1800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or</a:t>
            </a:r>
            <a:r>
              <a:rPr lang="en-US" sz="1800" spc="-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state</a:t>
            </a:r>
            <a:r>
              <a:rPr lang="en-US" sz="1800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800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highest</a:t>
            </a:r>
            <a:r>
              <a:rPr lang="en-US" sz="1800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priority.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7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72E0-A42A-2E9A-A459-AA67D9C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5DEB4A-4693-8B96-391D-3BA6B6BB6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040" y="2014194"/>
            <a:ext cx="8249920" cy="4437406"/>
          </a:xfrm>
        </p:spPr>
      </p:pic>
    </p:spTree>
    <p:extLst>
      <p:ext uri="{BB962C8B-B14F-4D97-AF65-F5344CB8AC3E}">
        <p14:creationId xmlns:p14="http://schemas.microsoft.com/office/powerpoint/2010/main" val="400938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7075-7817-E1C0-5796-17D37304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0A02-CD3A-8926-29E8-D71CAB09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020" marR="0" indent="0">
              <a:spcBef>
                <a:spcPts val="20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start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present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HG_CR.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remain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HG_CR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until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becomes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</a:t>
            </a:r>
          </a:p>
          <a:p>
            <a:pPr marL="33020" marR="610235" indent="0">
              <a:lnSpc>
                <a:spcPct val="107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illustrating vehicles at country road, which turns the state to HY_CR, this state is persisted for five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letting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vehicles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stop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awaiting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highway.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soon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five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over,</a:t>
            </a:r>
            <a:r>
              <a:rPr lang="en-US" sz="18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HR_CG.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interesting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part,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persisted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maximum of thirty seconds, we move to next state as soon as thirty seconds are over or sensor goes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down, whatever happens first giving priority to highway. If the sensor goes down before thirty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 or thirty seconds are over, we move to HR_CY. Yellow light of country side is on, again we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remain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five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seconds,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letting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vehicles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settle.</a:t>
            </a:r>
          </a:p>
          <a:p>
            <a:pPr marL="33020" marR="610235" indent="0">
              <a:lnSpc>
                <a:spcPct val="106000"/>
              </a:lnSpc>
              <a:spcBef>
                <a:spcPts val="79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Now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imagine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situation,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when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HR_CG,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thirty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over,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vehicles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haven’t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passed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implies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HR_CY,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HG_CR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sensor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high.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this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situation,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priority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will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green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minimum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two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minutes,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irrespective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 sensor.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2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4749-7BDA-7F02-8C8F-A60DB1A7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C1BA-5267-F699-EA91-93BB6DBD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620" marR="0" indent="0">
              <a:spcBef>
                <a:spcPts val="91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Timescale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units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 as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1ms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precision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1ms.</a:t>
            </a:r>
          </a:p>
          <a:p>
            <a:pPr marL="33020" marR="0" indent="0">
              <a:spcBef>
                <a:spcPts val="95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made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‘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traffic_light_controller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’,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input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&amp;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ports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declared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first.</a:t>
            </a:r>
          </a:p>
          <a:p>
            <a:pPr marL="33020" marR="0" indent="0">
              <a:spcBef>
                <a:spcPts val="95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image6.jpeg">
            <a:extLst>
              <a:ext uri="{FF2B5EF4-FFF2-40B4-BE49-F238E27FC236}">
                <a16:creationId xmlns:a16="http://schemas.microsoft.com/office/drawing/2014/main" id="{87A35F13-BE73-7D14-6A30-699E7A9D965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13840" y="3241040"/>
            <a:ext cx="83515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7029-B8D5-B1B1-15A0-71392CED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F1D2-46E5-E95C-69CA-9B39BD446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Parameters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traffic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state,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depicted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earlier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along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present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state,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next state.</a:t>
            </a:r>
          </a:p>
          <a:p>
            <a:endParaRPr lang="en-US" dirty="0"/>
          </a:p>
        </p:txBody>
      </p:sp>
      <p:pic>
        <p:nvPicPr>
          <p:cNvPr id="4" name="image7.jpeg">
            <a:extLst>
              <a:ext uri="{FF2B5EF4-FFF2-40B4-BE49-F238E27FC236}">
                <a16:creationId xmlns:a16="http://schemas.microsoft.com/office/drawing/2014/main" id="{7786BDDD-44A6-F2D2-6E75-1FE719211CE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6720" y="3221990"/>
            <a:ext cx="7680960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3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4D52-1598-87AF-D6B5-E1FE2B94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80B8-9AD2-8C35-456C-F557E075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counting,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basically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5,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30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120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seconds</a:t>
            </a:r>
          </a:p>
          <a:p>
            <a:endParaRPr lang="en-US" dirty="0"/>
          </a:p>
        </p:txBody>
      </p:sp>
      <p:pic>
        <p:nvPicPr>
          <p:cNvPr id="4" name="image8.jpeg">
            <a:extLst>
              <a:ext uri="{FF2B5EF4-FFF2-40B4-BE49-F238E27FC236}">
                <a16:creationId xmlns:a16="http://schemas.microsoft.com/office/drawing/2014/main" id="{5C4E3266-524A-5318-984F-9AE61C89C9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2560" y="2829243"/>
            <a:ext cx="8199119" cy="233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6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2F64-E98B-213A-223E-2ABD6152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375920"/>
            <a:ext cx="10424160" cy="612648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posedges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clock, based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 the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module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Conditions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number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posedges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d.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9.jpeg">
            <a:extLst>
              <a:ext uri="{FF2B5EF4-FFF2-40B4-BE49-F238E27FC236}">
                <a16:creationId xmlns:a16="http://schemas.microsoft.com/office/drawing/2014/main" id="{A4BF3FE2-DE4E-BB58-369A-E05C930FBD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200" y="780415"/>
            <a:ext cx="7376160" cy="2648585"/>
          </a:xfrm>
          <a:prstGeom prst="rect">
            <a:avLst/>
          </a:prstGeom>
        </p:spPr>
      </p:pic>
      <p:pic>
        <p:nvPicPr>
          <p:cNvPr id="5" name="image10.jpeg">
            <a:extLst>
              <a:ext uri="{FF2B5EF4-FFF2-40B4-BE49-F238E27FC236}">
                <a16:creationId xmlns:a16="http://schemas.microsoft.com/office/drawing/2014/main" id="{51D335B6-8678-1F1D-306A-BBCA4A551D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9552" y="3833494"/>
            <a:ext cx="7603808" cy="26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4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E024-65D6-DFC6-B50B-DA165818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3F7B-D4C2-EB32-6B78-1AE0AAD0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Reset function, reset is active low, so whenever negative edge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rst_bar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comes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rst_bar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low it</a:t>
            </a:r>
            <a:r>
              <a:rPr lang="en-US" sz="1800" spc="-2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moves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HG_CR,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reseting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turning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highway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green,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country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light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2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red.</a:t>
            </a:r>
            <a:endParaRPr lang="en-US" dirty="0"/>
          </a:p>
        </p:txBody>
      </p:sp>
      <p:pic>
        <p:nvPicPr>
          <p:cNvPr id="6" name="image11.jpeg">
            <a:extLst>
              <a:ext uri="{FF2B5EF4-FFF2-40B4-BE49-F238E27FC236}">
                <a16:creationId xmlns:a16="http://schemas.microsoft.com/office/drawing/2014/main" id="{B748A007-A201-BAD0-E9C1-AB7B155185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116262"/>
            <a:ext cx="6827519" cy="26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79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66</TotalTime>
  <Words>965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Garamond</vt:lpstr>
      <vt:lpstr>Symbol</vt:lpstr>
      <vt:lpstr>Savon</vt:lpstr>
      <vt:lpstr>Traffic light controller</vt:lpstr>
      <vt:lpstr>Introduction</vt:lpstr>
      <vt:lpstr>State Transition Diagram</vt:lpstr>
      <vt:lpstr>Explanation</vt:lpstr>
      <vt:lpstr>Input and Output ports</vt:lpstr>
      <vt:lpstr>Parameters</vt:lpstr>
      <vt:lpstr>Timers</vt:lpstr>
      <vt:lpstr>PowerPoint Presentation</vt:lpstr>
      <vt:lpstr>Reset button</vt:lpstr>
      <vt:lpstr>Switch case</vt:lpstr>
      <vt:lpstr>PowerPoint Presentation</vt:lpstr>
      <vt:lpstr>Testbench</vt:lpstr>
      <vt:lpstr>Module instantiation &amp; clock</vt:lpstr>
      <vt:lpstr>Initialising input values &amp; dumping</vt:lpstr>
      <vt:lpstr>Reset button</vt:lpstr>
      <vt:lpstr>Sensor</vt:lpstr>
      <vt:lpstr>Synthesising and output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controller</dc:title>
  <dc:creator>Suransh Aggarwal</dc:creator>
  <cp:lastModifiedBy>Suransh Aggarwal</cp:lastModifiedBy>
  <cp:revision>2</cp:revision>
  <dcterms:created xsi:type="dcterms:W3CDTF">2023-10-16T08:47:04Z</dcterms:created>
  <dcterms:modified xsi:type="dcterms:W3CDTF">2023-10-16T09:53:44Z</dcterms:modified>
</cp:coreProperties>
</file>