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isha\Desktop\iit%20bhu\Data%20Hunter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EUROPE and ASIA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'Region wise sale'!$A$2</c:f>
              <c:strCache>
                <c:ptCount val="1"/>
                <c:pt idx="0">
                  <c:v>EUROPE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'Region wise sale'!$B$1:$K$1</c:f>
              <c:strCach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strCache>
            </c:strRef>
          </c:cat>
          <c:val>
            <c:numRef>
              <c:f>'Region wise sale'!$B$2:$K$2</c:f>
              <c:numCache>
                <c:formatCode>General</c:formatCode>
                <c:ptCount val="10"/>
                <c:pt idx="0">
                  <c:v>17906455</c:v>
                </c:pt>
                <c:pt idx="1">
                  <c:v>18685556</c:v>
                </c:pt>
                <c:pt idx="2">
                  <c:v>19618588</c:v>
                </c:pt>
                <c:pt idx="3">
                  <c:v>18821599</c:v>
                </c:pt>
                <c:pt idx="4">
                  <c:v>16608761</c:v>
                </c:pt>
                <c:pt idx="5">
                  <c:v>16499863</c:v>
                </c:pt>
                <c:pt idx="6">
                  <c:v>17167600</c:v>
                </c:pt>
                <c:pt idx="7">
                  <c:v>16191359</c:v>
                </c:pt>
                <c:pt idx="8">
                  <c:v>15941854</c:v>
                </c:pt>
                <c:pt idx="9">
                  <c:v>16060143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D0-4DEE-9257-8FF65EC65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0372368"/>
        <c:axId val="587161728"/>
      </c:lineChart>
      <c:catAx>
        <c:axId val="67037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161728"/>
        <c:crosses val="autoZero"/>
        <c:auto val="1"/>
        <c:lblAlgn val="ctr"/>
        <c:lblOffset val="100"/>
        <c:noMultiLvlLbl val="0"/>
      </c:catAx>
      <c:valAx>
        <c:axId val="58716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37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Data%20Hunter.xlsm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Data%20Hunter.xls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A4B8A-E2CA-4A86-A1EB-72FAEF20966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397406-C4FE-42E9-9F8D-3F9850DFAF9F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/>
            <a:t>Observation</a:t>
          </a:r>
        </a:p>
      </dgm:t>
    </dgm:pt>
    <dgm:pt modelId="{84A71222-6A3C-45A5-A867-5294A520C3C8}" type="parTrans" cxnId="{76ACF3A4-DDFD-4695-AB51-2634E021804D}">
      <dgm:prSet/>
      <dgm:spPr/>
      <dgm:t>
        <a:bodyPr/>
        <a:lstStyle/>
        <a:p>
          <a:endParaRPr lang="en-IN"/>
        </a:p>
      </dgm:t>
    </dgm:pt>
    <dgm:pt modelId="{F2F14A54-264D-495D-AC72-157F7C0BCDA9}" type="sibTrans" cxnId="{76ACF3A4-DDFD-4695-AB51-2634E021804D}">
      <dgm:prSet/>
      <dgm:spPr/>
      <dgm:t>
        <a:bodyPr/>
        <a:lstStyle/>
        <a:p>
          <a:endParaRPr lang="en-IN"/>
        </a:p>
      </dgm:t>
    </dgm:pt>
    <dgm:pt modelId="{42E6837E-3AB7-4499-8E7D-6240EAAD8E3D}">
      <dgm:prSet phldrT="[Text]"/>
      <dgm:spPr>
        <a:solidFill>
          <a:schemeClr val="bg1">
            <a:alpha val="90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en-IN" dirty="0">
              <a:solidFill>
                <a:schemeClr val="accent3">
                  <a:lumMod val="60000"/>
                  <a:lumOff val="40000"/>
                </a:schemeClr>
              </a:solidFill>
            </a:rPr>
            <a:t>Great Recession directly affected car sales</a:t>
          </a:r>
        </a:p>
      </dgm:t>
    </dgm:pt>
    <dgm:pt modelId="{A152F4B2-9B19-43C7-B729-29F9B76A977B}" type="parTrans" cxnId="{EC6F0A93-BC98-472A-A1A2-273D9D59E197}">
      <dgm:prSet/>
      <dgm:spPr/>
      <dgm:t>
        <a:bodyPr/>
        <a:lstStyle/>
        <a:p>
          <a:endParaRPr lang="en-IN"/>
        </a:p>
      </dgm:t>
    </dgm:pt>
    <dgm:pt modelId="{4E0EBAF8-C8E1-460E-8774-3A02F2CC59C2}" type="sibTrans" cxnId="{EC6F0A93-BC98-472A-A1A2-273D9D59E197}">
      <dgm:prSet/>
      <dgm:spPr/>
      <dgm:t>
        <a:bodyPr/>
        <a:lstStyle/>
        <a:p>
          <a:endParaRPr lang="en-IN"/>
        </a:p>
      </dgm:t>
    </dgm:pt>
    <dgm:pt modelId="{DCF8836E-A546-4147-A01B-5D2D7F23AF77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/>
            <a:t>Hypothesis</a:t>
          </a:r>
        </a:p>
      </dgm:t>
    </dgm:pt>
    <dgm:pt modelId="{C9364463-FE6E-465F-B83F-F7CF473BC67A}" type="parTrans" cxnId="{332D8F62-BC9B-410C-B522-C2CBB296952F}">
      <dgm:prSet/>
      <dgm:spPr/>
      <dgm:t>
        <a:bodyPr/>
        <a:lstStyle/>
        <a:p>
          <a:endParaRPr lang="en-IN"/>
        </a:p>
      </dgm:t>
    </dgm:pt>
    <dgm:pt modelId="{41D4527E-A0C2-4B46-BD94-F989EF78F25D}" type="sibTrans" cxnId="{332D8F62-BC9B-410C-B522-C2CBB296952F}">
      <dgm:prSet/>
      <dgm:spPr/>
      <dgm:t>
        <a:bodyPr/>
        <a:lstStyle/>
        <a:p>
          <a:endParaRPr lang="en-IN"/>
        </a:p>
      </dgm:t>
    </dgm:pt>
    <dgm:pt modelId="{4FB12B87-E05B-4EBE-AF80-6A084D7D3751}">
      <dgm:prSet phldrT="[Text]"/>
      <dgm:spPr>
        <a:solidFill>
          <a:schemeClr val="bg1">
            <a:alpha val="9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IN" dirty="0">
              <a:solidFill>
                <a:schemeClr val="accent6">
                  <a:lumMod val="60000"/>
                  <a:lumOff val="40000"/>
                </a:schemeClr>
              </a:solidFill>
            </a:rPr>
            <a:t>High Probability of GDP being a major factor of car sales</a:t>
          </a:r>
        </a:p>
      </dgm:t>
    </dgm:pt>
    <dgm:pt modelId="{30B2A96E-C808-40BC-836C-BDB8673D2BDC}" type="parTrans" cxnId="{1D3DE34E-7EE6-433C-8522-775C49327313}">
      <dgm:prSet/>
      <dgm:spPr/>
      <dgm:t>
        <a:bodyPr/>
        <a:lstStyle/>
        <a:p>
          <a:endParaRPr lang="en-IN"/>
        </a:p>
      </dgm:t>
    </dgm:pt>
    <dgm:pt modelId="{91CA3612-236E-4509-B312-58F4080D335D}" type="sibTrans" cxnId="{1D3DE34E-7EE6-433C-8522-775C49327313}">
      <dgm:prSet/>
      <dgm:spPr/>
      <dgm:t>
        <a:bodyPr/>
        <a:lstStyle/>
        <a:p>
          <a:endParaRPr lang="en-IN"/>
        </a:p>
      </dgm:t>
    </dgm:pt>
    <dgm:pt modelId="{1BEDD3B5-8C00-423E-B51E-3CADE4AB7C1B}">
      <dgm:prSet phldrT="[Text]"/>
      <dgm:spPr>
        <a:solidFill>
          <a:srgbClr val="CC66FF"/>
        </a:solidFill>
        <a:ln>
          <a:solidFill>
            <a:srgbClr val="CC66FF"/>
          </a:solidFill>
        </a:ln>
      </dgm:spPr>
      <dgm:t>
        <a:bodyPr/>
        <a:lstStyle/>
        <a:p>
          <a:r>
            <a:rPr lang="en-IN" dirty="0"/>
            <a:t>Analysis</a:t>
          </a:r>
        </a:p>
      </dgm:t>
    </dgm:pt>
    <dgm:pt modelId="{4C213B17-5CD5-4D29-AC62-F2F8E5FD6C02}" type="parTrans" cxnId="{64C3DC19-6658-4103-BD4D-D743E99DF1F7}">
      <dgm:prSet/>
      <dgm:spPr/>
      <dgm:t>
        <a:bodyPr/>
        <a:lstStyle/>
        <a:p>
          <a:endParaRPr lang="en-IN"/>
        </a:p>
      </dgm:t>
    </dgm:pt>
    <dgm:pt modelId="{AD7F67A0-FB88-4D6B-A7EA-1E4492993936}" type="sibTrans" cxnId="{64C3DC19-6658-4103-BD4D-D743E99DF1F7}">
      <dgm:prSet/>
      <dgm:spPr/>
      <dgm:t>
        <a:bodyPr/>
        <a:lstStyle/>
        <a:p>
          <a:endParaRPr lang="en-IN"/>
        </a:p>
      </dgm:t>
    </dgm:pt>
    <dgm:pt modelId="{2030C4D1-AD26-47FA-8C8B-A7219DEBB894}">
      <dgm:prSet phldrT="[Text]"/>
      <dgm:spPr>
        <a:solidFill>
          <a:schemeClr val="bg1">
            <a:alpha val="90000"/>
          </a:schemeClr>
        </a:solidFill>
        <a:ln>
          <a:solidFill>
            <a:srgbClr val="CC66FF"/>
          </a:solidFill>
        </a:ln>
      </dgm:spPr>
      <dgm:t>
        <a:bodyPr/>
        <a:lstStyle/>
        <a:p>
          <a:r>
            <a:rPr lang="en-IN" dirty="0">
              <a:solidFill>
                <a:srgbClr val="CC66FF"/>
              </a:solidFill>
            </a:rPr>
            <a:t>Analysing the Graphs for GDP and sales simultaneously we see GDP plays an important role in car sales.</a:t>
          </a:r>
        </a:p>
      </dgm:t>
    </dgm:pt>
    <dgm:pt modelId="{F634D156-359B-4C70-83EA-C0ABBE42D4AD}" type="parTrans" cxnId="{8D70D607-5A51-4E66-BAE3-39E3E9493A66}">
      <dgm:prSet/>
      <dgm:spPr/>
      <dgm:t>
        <a:bodyPr/>
        <a:lstStyle/>
        <a:p>
          <a:endParaRPr lang="en-IN"/>
        </a:p>
      </dgm:t>
    </dgm:pt>
    <dgm:pt modelId="{9D4FD72E-0DF8-407D-982D-EF5C54ED0156}" type="sibTrans" cxnId="{8D70D607-5A51-4E66-BAE3-39E3E9493A66}">
      <dgm:prSet/>
      <dgm:spPr/>
      <dgm:t>
        <a:bodyPr/>
        <a:lstStyle/>
        <a:p>
          <a:endParaRPr lang="en-IN"/>
        </a:p>
      </dgm:t>
    </dgm:pt>
    <dgm:pt modelId="{D036DAB7-CFC1-4D9C-B111-1BD4DD9EDF73}">
      <dgm:prSet phldrT="[Text]"/>
      <dgm:spPr>
        <a:solidFill>
          <a:schemeClr val="bg1">
            <a:alpha val="90000"/>
          </a:schemeClr>
        </a:solidFill>
        <a:ln>
          <a:solidFill>
            <a:srgbClr val="CC66FF"/>
          </a:solidFill>
        </a:ln>
      </dgm:spPr>
      <dgm:t>
        <a:bodyPr/>
        <a:lstStyle/>
        <a:p>
          <a:r>
            <a:rPr lang="en-IN" dirty="0">
              <a:solidFill>
                <a:srgbClr val="CC66FF"/>
              </a:solidFill>
            </a:rPr>
            <a:t>Hypothesis accepted </a:t>
          </a:r>
          <a:r>
            <a:rPr lang="en-IN" dirty="0">
              <a:solidFill>
                <a:srgbClr val="CC66FF"/>
              </a:solidFill>
              <a:hlinkClick xmlns:r="http://schemas.openxmlformats.org/officeDocument/2006/relationships" r:id="rId1" action="ppaction://hlinkfile"/>
            </a:rPr>
            <a:t>Data Hunter.xlsm</a:t>
          </a:r>
          <a:endParaRPr lang="en-IN" dirty="0">
            <a:solidFill>
              <a:srgbClr val="CC66FF"/>
            </a:solidFill>
          </a:endParaRPr>
        </a:p>
      </dgm:t>
    </dgm:pt>
    <dgm:pt modelId="{0037AA5D-62E6-486A-810A-3B248AE9F446}" type="parTrans" cxnId="{3428D412-76F5-471D-AF5A-2E9A39BCA9EB}">
      <dgm:prSet/>
      <dgm:spPr/>
      <dgm:t>
        <a:bodyPr/>
        <a:lstStyle/>
        <a:p>
          <a:endParaRPr lang="en-IN"/>
        </a:p>
      </dgm:t>
    </dgm:pt>
    <dgm:pt modelId="{8F609B8C-695A-4E29-A147-6B12DB3D587B}" type="sibTrans" cxnId="{3428D412-76F5-471D-AF5A-2E9A39BCA9EB}">
      <dgm:prSet/>
      <dgm:spPr/>
      <dgm:t>
        <a:bodyPr/>
        <a:lstStyle/>
        <a:p>
          <a:endParaRPr lang="en-IN"/>
        </a:p>
      </dgm:t>
    </dgm:pt>
    <dgm:pt modelId="{D102B9EA-8A4C-450B-B555-AAA94C4D8492}" type="pres">
      <dgm:prSet presAssocID="{E9BA4B8A-E2CA-4A86-A1EB-72FAEF209663}" presName="linearFlow" presStyleCnt="0">
        <dgm:presLayoutVars>
          <dgm:dir/>
          <dgm:animLvl val="lvl"/>
          <dgm:resizeHandles val="exact"/>
        </dgm:presLayoutVars>
      </dgm:prSet>
      <dgm:spPr/>
    </dgm:pt>
    <dgm:pt modelId="{CE591203-AD5A-48E0-997C-AAF91CBC0879}" type="pres">
      <dgm:prSet presAssocID="{91397406-C4FE-42E9-9F8D-3F9850DFAF9F}" presName="composite" presStyleCnt="0"/>
      <dgm:spPr/>
    </dgm:pt>
    <dgm:pt modelId="{708B5116-7F0A-4B4D-AA07-AD11142BAEBD}" type="pres">
      <dgm:prSet presAssocID="{91397406-C4FE-42E9-9F8D-3F9850DFAF9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B3031BA-D015-4138-847F-D530781B753D}" type="pres">
      <dgm:prSet presAssocID="{91397406-C4FE-42E9-9F8D-3F9850DFAF9F}" presName="descendantText" presStyleLbl="alignAcc1" presStyleIdx="0" presStyleCnt="3">
        <dgm:presLayoutVars>
          <dgm:bulletEnabled val="1"/>
        </dgm:presLayoutVars>
      </dgm:prSet>
      <dgm:spPr/>
    </dgm:pt>
    <dgm:pt modelId="{5F7B1260-9917-48BC-9805-885F24B1857F}" type="pres">
      <dgm:prSet presAssocID="{F2F14A54-264D-495D-AC72-157F7C0BCDA9}" presName="sp" presStyleCnt="0"/>
      <dgm:spPr/>
    </dgm:pt>
    <dgm:pt modelId="{F7BAE1C6-C955-45D0-8B73-BD21AA4B328A}" type="pres">
      <dgm:prSet presAssocID="{DCF8836E-A546-4147-A01B-5D2D7F23AF77}" presName="composite" presStyleCnt="0"/>
      <dgm:spPr/>
    </dgm:pt>
    <dgm:pt modelId="{30D51926-F2C6-47DA-A735-EF7245551505}" type="pres">
      <dgm:prSet presAssocID="{DCF8836E-A546-4147-A01B-5D2D7F23AF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8194315-EA23-4902-9230-26C37BD6CC71}" type="pres">
      <dgm:prSet presAssocID="{DCF8836E-A546-4147-A01B-5D2D7F23AF77}" presName="descendantText" presStyleLbl="alignAcc1" presStyleIdx="1" presStyleCnt="3">
        <dgm:presLayoutVars>
          <dgm:bulletEnabled val="1"/>
        </dgm:presLayoutVars>
      </dgm:prSet>
      <dgm:spPr/>
    </dgm:pt>
    <dgm:pt modelId="{7E508BA9-6DB6-4A76-9E6A-C251A18EE1C1}" type="pres">
      <dgm:prSet presAssocID="{41D4527E-A0C2-4B46-BD94-F989EF78F25D}" presName="sp" presStyleCnt="0"/>
      <dgm:spPr/>
    </dgm:pt>
    <dgm:pt modelId="{A0C2B750-3EAE-4A0F-AC6B-EAB52F0EEAFA}" type="pres">
      <dgm:prSet presAssocID="{1BEDD3B5-8C00-423E-B51E-3CADE4AB7C1B}" presName="composite" presStyleCnt="0"/>
      <dgm:spPr/>
    </dgm:pt>
    <dgm:pt modelId="{14AAA07B-5056-4694-94DD-C0702AFBD75F}" type="pres">
      <dgm:prSet presAssocID="{1BEDD3B5-8C00-423E-B51E-3CADE4AB7C1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424BC09-58E3-440E-A463-919CF5B18DA9}" type="pres">
      <dgm:prSet presAssocID="{1BEDD3B5-8C00-423E-B51E-3CADE4AB7C1B}" presName="descendantText" presStyleLbl="alignAcc1" presStyleIdx="2" presStyleCnt="3" custScaleY="115946" custLinFactNeighborY="0">
        <dgm:presLayoutVars>
          <dgm:bulletEnabled val="1"/>
        </dgm:presLayoutVars>
      </dgm:prSet>
      <dgm:spPr/>
    </dgm:pt>
  </dgm:ptLst>
  <dgm:cxnLst>
    <dgm:cxn modelId="{8D70D607-5A51-4E66-BAE3-39E3E9493A66}" srcId="{1BEDD3B5-8C00-423E-B51E-3CADE4AB7C1B}" destId="{2030C4D1-AD26-47FA-8C8B-A7219DEBB894}" srcOrd="0" destOrd="0" parTransId="{F634D156-359B-4C70-83EA-C0ABBE42D4AD}" sibTransId="{9D4FD72E-0DF8-407D-982D-EF5C54ED0156}"/>
    <dgm:cxn modelId="{3428D412-76F5-471D-AF5A-2E9A39BCA9EB}" srcId="{1BEDD3B5-8C00-423E-B51E-3CADE4AB7C1B}" destId="{D036DAB7-CFC1-4D9C-B111-1BD4DD9EDF73}" srcOrd="1" destOrd="0" parTransId="{0037AA5D-62E6-486A-810A-3B248AE9F446}" sibTransId="{8F609B8C-695A-4E29-A147-6B12DB3D587B}"/>
    <dgm:cxn modelId="{64C3DC19-6658-4103-BD4D-D743E99DF1F7}" srcId="{E9BA4B8A-E2CA-4A86-A1EB-72FAEF209663}" destId="{1BEDD3B5-8C00-423E-B51E-3CADE4AB7C1B}" srcOrd="2" destOrd="0" parTransId="{4C213B17-5CD5-4D29-AC62-F2F8E5FD6C02}" sibTransId="{AD7F67A0-FB88-4D6B-A7EA-1E4492993936}"/>
    <dgm:cxn modelId="{F94A8B35-BDCA-437E-B32E-71D850404028}" type="presOf" srcId="{4FB12B87-E05B-4EBE-AF80-6A084D7D3751}" destId="{D8194315-EA23-4902-9230-26C37BD6CC71}" srcOrd="0" destOrd="0" presId="urn:microsoft.com/office/officeart/2005/8/layout/chevron2"/>
    <dgm:cxn modelId="{332D8F62-BC9B-410C-B522-C2CBB296952F}" srcId="{E9BA4B8A-E2CA-4A86-A1EB-72FAEF209663}" destId="{DCF8836E-A546-4147-A01B-5D2D7F23AF77}" srcOrd="1" destOrd="0" parTransId="{C9364463-FE6E-465F-B83F-F7CF473BC67A}" sibTransId="{41D4527E-A0C2-4B46-BD94-F989EF78F25D}"/>
    <dgm:cxn modelId="{1D3DE34E-7EE6-433C-8522-775C49327313}" srcId="{DCF8836E-A546-4147-A01B-5D2D7F23AF77}" destId="{4FB12B87-E05B-4EBE-AF80-6A084D7D3751}" srcOrd="0" destOrd="0" parTransId="{30B2A96E-C808-40BC-836C-BDB8673D2BDC}" sibTransId="{91CA3612-236E-4509-B312-58F4080D335D}"/>
    <dgm:cxn modelId="{9058C287-140F-464C-8A46-FC0D97E6675C}" type="presOf" srcId="{DCF8836E-A546-4147-A01B-5D2D7F23AF77}" destId="{30D51926-F2C6-47DA-A735-EF7245551505}" srcOrd="0" destOrd="0" presId="urn:microsoft.com/office/officeart/2005/8/layout/chevron2"/>
    <dgm:cxn modelId="{63099888-8828-4D9C-8DD1-EE9A9F9FF59D}" type="presOf" srcId="{E9BA4B8A-E2CA-4A86-A1EB-72FAEF209663}" destId="{D102B9EA-8A4C-450B-B555-AAA94C4D8492}" srcOrd="0" destOrd="0" presId="urn:microsoft.com/office/officeart/2005/8/layout/chevron2"/>
    <dgm:cxn modelId="{1131EA8A-8B90-4FFF-898D-03F898CE3CF5}" type="presOf" srcId="{91397406-C4FE-42E9-9F8D-3F9850DFAF9F}" destId="{708B5116-7F0A-4B4D-AA07-AD11142BAEBD}" srcOrd="0" destOrd="0" presId="urn:microsoft.com/office/officeart/2005/8/layout/chevron2"/>
    <dgm:cxn modelId="{EC6F0A93-BC98-472A-A1A2-273D9D59E197}" srcId="{91397406-C4FE-42E9-9F8D-3F9850DFAF9F}" destId="{42E6837E-3AB7-4499-8E7D-6240EAAD8E3D}" srcOrd="0" destOrd="0" parTransId="{A152F4B2-9B19-43C7-B729-29F9B76A977B}" sibTransId="{4E0EBAF8-C8E1-460E-8774-3A02F2CC59C2}"/>
    <dgm:cxn modelId="{76ACF3A4-DDFD-4695-AB51-2634E021804D}" srcId="{E9BA4B8A-E2CA-4A86-A1EB-72FAEF209663}" destId="{91397406-C4FE-42E9-9F8D-3F9850DFAF9F}" srcOrd="0" destOrd="0" parTransId="{84A71222-6A3C-45A5-A867-5294A520C3C8}" sibTransId="{F2F14A54-264D-495D-AC72-157F7C0BCDA9}"/>
    <dgm:cxn modelId="{EF2960AB-DC3C-4094-883F-93810C27F063}" type="presOf" srcId="{1BEDD3B5-8C00-423E-B51E-3CADE4AB7C1B}" destId="{14AAA07B-5056-4694-94DD-C0702AFBD75F}" srcOrd="0" destOrd="0" presId="urn:microsoft.com/office/officeart/2005/8/layout/chevron2"/>
    <dgm:cxn modelId="{0D0342B6-6A5C-46BB-AE0D-7FE200FD9A06}" type="presOf" srcId="{D036DAB7-CFC1-4D9C-B111-1BD4DD9EDF73}" destId="{1424BC09-58E3-440E-A463-919CF5B18DA9}" srcOrd="0" destOrd="1" presId="urn:microsoft.com/office/officeart/2005/8/layout/chevron2"/>
    <dgm:cxn modelId="{991CEAB9-3929-477C-A72A-29638097ECCB}" type="presOf" srcId="{42E6837E-3AB7-4499-8E7D-6240EAAD8E3D}" destId="{0B3031BA-D015-4138-847F-D530781B753D}" srcOrd="0" destOrd="0" presId="urn:microsoft.com/office/officeart/2005/8/layout/chevron2"/>
    <dgm:cxn modelId="{91C4CFBF-6EBA-4CD3-B145-095559E0E6B5}" type="presOf" srcId="{2030C4D1-AD26-47FA-8C8B-A7219DEBB894}" destId="{1424BC09-58E3-440E-A463-919CF5B18DA9}" srcOrd="0" destOrd="0" presId="urn:microsoft.com/office/officeart/2005/8/layout/chevron2"/>
    <dgm:cxn modelId="{08AA0DD1-247B-4672-A75D-FBBB2A72106D}" type="presParOf" srcId="{D102B9EA-8A4C-450B-B555-AAA94C4D8492}" destId="{CE591203-AD5A-48E0-997C-AAF91CBC0879}" srcOrd="0" destOrd="0" presId="urn:microsoft.com/office/officeart/2005/8/layout/chevron2"/>
    <dgm:cxn modelId="{94669681-8B76-4758-9A6A-8A8FEAE915AC}" type="presParOf" srcId="{CE591203-AD5A-48E0-997C-AAF91CBC0879}" destId="{708B5116-7F0A-4B4D-AA07-AD11142BAEBD}" srcOrd="0" destOrd="0" presId="urn:microsoft.com/office/officeart/2005/8/layout/chevron2"/>
    <dgm:cxn modelId="{1524EDAE-7D56-4043-9F1E-010DDE925784}" type="presParOf" srcId="{CE591203-AD5A-48E0-997C-AAF91CBC0879}" destId="{0B3031BA-D015-4138-847F-D530781B753D}" srcOrd="1" destOrd="0" presId="urn:microsoft.com/office/officeart/2005/8/layout/chevron2"/>
    <dgm:cxn modelId="{4777BEB2-16BF-4258-A519-FD18C4075359}" type="presParOf" srcId="{D102B9EA-8A4C-450B-B555-AAA94C4D8492}" destId="{5F7B1260-9917-48BC-9805-885F24B1857F}" srcOrd="1" destOrd="0" presId="urn:microsoft.com/office/officeart/2005/8/layout/chevron2"/>
    <dgm:cxn modelId="{59B399AE-6653-4A4E-9826-A32BEC3A9AED}" type="presParOf" srcId="{D102B9EA-8A4C-450B-B555-AAA94C4D8492}" destId="{F7BAE1C6-C955-45D0-8B73-BD21AA4B328A}" srcOrd="2" destOrd="0" presId="urn:microsoft.com/office/officeart/2005/8/layout/chevron2"/>
    <dgm:cxn modelId="{73B05565-AFF3-4AEA-8D05-B1D6CB2E061E}" type="presParOf" srcId="{F7BAE1C6-C955-45D0-8B73-BD21AA4B328A}" destId="{30D51926-F2C6-47DA-A735-EF7245551505}" srcOrd="0" destOrd="0" presId="urn:microsoft.com/office/officeart/2005/8/layout/chevron2"/>
    <dgm:cxn modelId="{BA27DB98-4BDB-4080-8B02-B1F1E90457E7}" type="presParOf" srcId="{F7BAE1C6-C955-45D0-8B73-BD21AA4B328A}" destId="{D8194315-EA23-4902-9230-26C37BD6CC71}" srcOrd="1" destOrd="0" presId="urn:microsoft.com/office/officeart/2005/8/layout/chevron2"/>
    <dgm:cxn modelId="{1BC400A6-70ED-4264-92A0-90108E6ED4BE}" type="presParOf" srcId="{D102B9EA-8A4C-450B-B555-AAA94C4D8492}" destId="{7E508BA9-6DB6-4A76-9E6A-C251A18EE1C1}" srcOrd="3" destOrd="0" presId="urn:microsoft.com/office/officeart/2005/8/layout/chevron2"/>
    <dgm:cxn modelId="{A9CEBA02-785C-4910-9656-17E063E39E97}" type="presParOf" srcId="{D102B9EA-8A4C-450B-B555-AAA94C4D8492}" destId="{A0C2B750-3EAE-4A0F-AC6B-EAB52F0EEAFA}" srcOrd="4" destOrd="0" presId="urn:microsoft.com/office/officeart/2005/8/layout/chevron2"/>
    <dgm:cxn modelId="{C6E422C0-BCCE-45F1-98A8-5A02B4823134}" type="presParOf" srcId="{A0C2B750-3EAE-4A0F-AC6B-EAB52F0EEAFA}" destId="{14AAA07B-5056-4694-94DD-C0702AFBD75F}" srcOrd="0" destOrd="0" presId="urn:microsoft.com/office/officeart/2005/8/layout/chevron2"/>
    <dgm:cxn modelId="{2134216E-8F38-4AE8-BCB8-A666CE9630C5}" type="presParOf" srcId="{A0C2B750-3EAE-4A0F-AC6B-EAB52F0EEAFA}" destId="{1424BC09-58E3-440E-A463-919CF5B18DA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B5116-7F0A-4B4D-AA07-AD11142BAEBD}">
      <dsp:nvSpPr>
        <dsp:cNvPr id="0" name=""/>
        <dsp:cNvSpPr/>
      </dsp:nvSpPr>
      <dsp:spPr>
        <a:xfrm rot="5400000">
          <a:off x="-216640" y="217212"/>
          <a:ext cx="1444272" cy="1010990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Observation</a:t>
          </a:r>
        </a:p>
      </dsp:txBody>
      <dsp:txXfrm rot="-5400000">
        <a:off x="1" y="506066"/>
        <a:ext cx="1010990" cy="433282"/>
      </dsp:txXfrm>
    </dsp:sp>
    <dsp:sp modelId="{0B3031BA-D015-4138-847F-D530781B753D}">
      <dsp:nvSpPr>
        <dsp:cNvPr id="0" name=""/>
        <dsp:cNvSpPr/>
      </dsp:nvSpPr>
      <dsp:spPr>
        <a:xfrm rot="5400000">
          <a:off x="5446306" y="-4434744"/>
          <a:ext cx="938777" cy="9809409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accent3">
                  <a:lumMod val="60000"/>
                  <a:lumOff val="40000"/>
                </a:schemeClr>
              </a:solidFill>
            </a:rPr>
            <a:t>Great Recession directly affected car sales</a:t>
          </a:r>
        </a:p>
      </dsp:txBody>
      <dsp:txXfrm rot="-5400000">
        <a:off x="1010991" y="46398"/>
        <a:ext cx="9763582" cy="847123"/>
      </dsp:txXfrm>
    </dsp:sp>
    <dsp:sp modelId="{30D51926-F2C6-47DA-A735-EF7245551505}">
      <dsp:nvSpPr>
        <dsp:cNvPr id="0" name=""/>
        <dsp:cNvSpPr/>
      </dsp:nvSpPr>
      <dsp:spPr>
        <a:xfrm rot="5400000">
          <a:off x="-216640" y="1469236"/>
          <a:ext cx="1444272" cy="1010990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Hypothesis</a:t>
          </a:r>
        </a:p>
      </dsp:txBody>
      <dsp:txXfrm rot="-5400000">
        <a:off x="1" y="1758090"/>
        <a:ext cx="1010990" cy="433282"/>
      </dsp:txXfrm>
    </dsp:sp>
    <dsp:sp modelId="{D8194315-EA23-4902-9230-26C37BD6CC71}">
      <dsp:nvSpPr>
        <dsp:cNvPr id="0" name=""/>
        <dsp:cNvSpPr/>
      </dsp:nvSpPr>
      <dsp:spPr>
        <a:xfrm rot="5400000">
          <a:off x="5446306" y="-3182720"/>
          <a:ext cx="938777" cy="9809409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chemeClr val="accent6">
                  <a:lumMod val="60000"/>
                  <a:lumOff val="40000"/>
                </a:schemeClr>
              </a:solidFill>
            </a:rPr>
            <a:t>High Probability of GDP being a major factor of car sales</a:t>
          </a:r>
        </a:p>
      </dsp:txBody>
      <dsp:txXfrm rot="-5400000">
        <a:off x="1010991" y="1298422"/>
        <a:ext cx="9763582" cy="847123"/>
      </dsp:txXfrm>
    </dsp:sp>
    <dsp:sp modelId="{14AAA07B-5056-4694-94DD-C0702AFBD75F}">
      <dsp:nvSpPr>
        <dsp:cNvPr id="0" name=""/>
        <dsp:cNvSpPr/>
      </dsp:nvSpPr>
      <dsp:spPr>
        <a:xfrm rot="5400000">
          <a:off x="-216640" y="2796109"/>
          <a:ext cx="1444272" cy="1010990"/>
        </a:xfrm>
        <a:prstGeom prst="chevron">
          <a:avLst/>
        </a:prstGeom>
        <a:solidFill>
          <a:srgbClr val="CC66FF"/>
        </a:solidFill>
        <a:ln w="12700" cap="flat" cmpd="sng" algn="ctr">
          <a:solidFill>
            <a:srgbClr val="CC66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Analysis</a:t>
          </a:r>
        </a:p>
      </dsp:txBody>
      <dsp:txXfrm rot="-5400000">
        <a:off x="1" y="3084963"/>
        <a:ext cx="1010990" cy="433282"/>
      </dsp:txXfrm>
    </dsp:sp>
    <dsp:sp modelId="{1424BC09-58E3-440E-A463-919CF5B18DA9}">
      <dsp:nvSpPr>
        <dsp:cNvPr id="0" name=""/>
        <dsp:cNvSpPr/>
      </dsp:nvSpPr>
      <dsp:spPr>
        <a:xfrm rot="5400000">
          <a:off x="5371458" y="-1855847"/>
          <a:ext cx="1088474" cy="9809409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CC66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CC66FF"/>
              </a:solidFill>
            </a:rPr>
            <a:t>Analysing the Graphs for GDP and sales simultaneously we see GDP plays an important role in car sales.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solidFill>
                <a:srgbClr val="CC66FF"/>
              </a:solidFill>
            </a:rPr>
            <a:t>Hypothesis accepted </a:t>
          </a:r>
          <a:r>
            <a:rPr lang="en-IN" sz="2000" kern="1200" dirty="0">
              <a:solidFill>
                <a:srgbClr val="CC66FF"/>
              </a:solidFill>
              <a:hlinkClick xmlns:r="http://schemas.openxmlformats.org/officeDocument/2006/relationships" r:id="rId1" action="ppaction://hlinkfile"/>
            </a:rPr>
            <a:t>Data Hunter.xlsm</a:t>
          </a:r>
          <a:endParaRPr lang="en-IN" sz="2000" kern="1200" dirty="0">
            <a:solidFill>
              <a:srgbClr val="CC66FF"/>
            </a:solidFill>
          </a:endParaRPr>
        </a:p>
      </dsp:txBody>
      <dsp:txXfrm rot="-5400000">
        <a:off x="1010991" y="2557755"/>
        <a:ext cx="9756274" cy="982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E11A2-2A51-4C00-BA78-97FFF23B2B0D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851DB-0E4D-4457-BED9-CE531A0A7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851DB-0E4D-4457-BED9-CE531A0A797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51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F17A5F8-42BA-42A6-9B3A-C991D669F359}" type="datetime1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2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4858-E87D-452D-8886-0BBB4D975B38}" type="datetime1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35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5426643-83D7-4B62-B02C-1391974E1E51}" type="datetime1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6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337893-BAFE-4799-B3FB-C342B94DB018}" type="datetime1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288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A5BAAD-EF79-44C8-A403-577696CF21B2}" type="datetime1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1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9DFF-EA33-4EAC-82FB-34A721FC1E89}" type="datetime1">
              <a:rPr lang="en-IN" smtClean="0"/>
              <a:t>22-04-2020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37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FDA-9CF8-48C8-8790-B881F847EB4A}" type="datetime1">
              <a:rPr lang="en-IN" smtClean="0"/>
              <a:t>22-04-2020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1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DFA-B8E2-47F4-A59D-763305DE20AD}" type="datetime1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51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1B5EB56-F6EA-4842-B7F2-7B63CBF1FD9F}" type="datetime1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6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06CA-DB40-4991-8B83-9514F7F7EB4F}" type="datetime1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E566DF-4368-4682-8328-40B7FBC6FF3A}" type="datetime1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17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AAC3-E1D6-4830-B255-8D9FA31E8C19}" type="datetime1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4AD7-AEEE-4F87-8F9C-3D396E729785}" type="datetime1">
              <a:rPr lang="en-IN" smtClean="0"/>
              <a:t>22-04-2020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2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F118-4759-4EE9-A4F7-B9D3D271DCC4}" type="datetime1">
              <a:rPr lang="en-IN" smtClean="0"/>
              <a:t>22-04-2020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5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BB8A-0DCA-4F2F-97B7-12F3A5DAEAEA}" type="datetime1">
              <a:rPr lang="en-IN" smtClean="0"/>
              <a:t>22-04-2020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B1F8-A4FB-4F0D-BC71-4492B1301F6E}" type="datetime1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3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94A7-6DCC-4C35-A7BF-371B900E4FC9}" type="datetime1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05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4B07D-618D-434C-ADD0-1C0FF519C7EA}" type="datetime1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Data Hunter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7649-F038-4CBD-9F08-F6569137E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8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Data%20Hunter.xls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ata%20Hunter.xls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FB2D-0236-4895-B8B9-F9993C89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208" y="1040947"/>
            <a:ext cx="9654407" cy="16425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Analysis Report OF 10 YEARS Car sales data </a:t>
            </a:r>
            <a:br>
              <a:rPr lang="en-IN" dirty="0"/>
            </a:br>
            <a:r>
              <a:rPr lang="en-IN" dirty="0"/>
              <a:t>(analyticity)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7AE8-E4AB-4DE8-9AFF-8C116FA0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396" y="1862203"/>
            <a:ext cx="9905998" cy="50126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endParaRPr lang="en-IN" sz="1800" dirty="0"/>
          </a:p>
          <a:p>
            <a:pPr marL="0" indent="0" algn="ctr">
              <a:buNone/>
            </a:pPr>
            <a:r>
              <a:rPr lang="en-IN" sz="1800" dirty="0"/>
              <a:t>Team Name : Data Hunters</a:t>
            </a:r>
          </a:p>
          <a:p>
            <a:r>
              <a:rPr lang="en-IN" sz="1800" dirty="0"/>
              <a:t>Team Member 1:</a:t>
            </a:r>
          </a:p>
          <a:p>
            <a:pPr lvl="1"/>
            <a:r>
              <a:rPr lang="en-IN" dirty="0"/>
              <a:t>Parisha Bhatia</a:t>
            </a:r>
          </a:p>
          <a:p>
            <a:pPr lvl="1"/>
            <a:r>
              <a:rPr lang="en-IN" dirty="0"/>
              <a:t>NMIMS, Mumbai</a:t>
            </a:r>
          </a:p>
          <a:p>
            <a:pPr lvl="1"/>
            <a:r>
              <a:rPr lang="en-IN" dirty="0"/>
              <a:t>B.Tech Data Science (Second Year)	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BDAF2-2180-42A5-928E-ED4D7AE5F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394" y="104258"/>
            <a:ext cx="903794" cy="10749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8331-F86A-4A33-BED3-F49B06A8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</p:spTree>
    <p:extLst>
      <p:ext uri="{BB962C8B-B14F-4D97-AF65-F5344CB8AC3E}">
        <p14:creationId xmlns:p14="http://schemas.microsoft.com/office/powerpoint/2010/main" val="102821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8CAE-88DD-47D1-8DCF-8E2C4CB0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0" y="1423329"/>
            <a:ext cx="8610600" cy="330342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Questions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897DE-AEAE-4105-9125-572BBD8C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6B7B5-96E1-4327-9CF3-7A3A1B1BA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71" y="1209369"/>
            <a:ext cx="4901380" cy="49013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5C2D14-2B69-43A0-BAC4-D5DA7EC0A9C2}"/>
              </a:ext>
            </a:extLst>
          </p:cNvPr>
          <p:cNvSpPr txBox="1"/>
          <p:nvPr/>
        </p:nvSpPr>
        <p:spPr>
          <a:xfrm>
            <a:off x="570270" y="2659559"/>
            <a:ext cx="4063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858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9CFA-9213-4CD8-B857-E607608D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14253"/>
            <a:ext cx="9905998" cy="1905000"/>
          </a:xfrm>
        </p:spPr>
        <p:txBody>
          <a:bodyPr/>
          <a:lstStyle/>
          <a:p>
            <a:pPr algn="ctr"/>
            <a:r>
              <a:rPr lang="en-IN" dirty="0"/>
              <a:t>Metadata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0FD1-EFE7-4ADB-B21E-9967F85D5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69036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From the given data set we notice the following things :</a:t>
            </a:r>
          </a:p>
          <a:p>
            <a:r>
              <a:rPr lang="en-IN" sz="1800" dirty="0"/>
              <a:t>There are 10 continents/subcontinents.</a:t>
            </a:r>
          </a:p>
          <a:p>
            <a:r>
              <a:rPr lang="en-IN" sz="1800" dirty="0"/>
              <a:t>Out of 10 we have detailed information for 6 of them.</a:t>
            </a:r>
          </a:p>
          <a:p>
            <a:r>
              <a:rPr lang="en-IN" sz="1800" dirty="0"/>
              <a:t>Time span – 10 years (2005 – 2014).</a:t>
            </a:r>
          </a:p>
          <a:p>
            <a:r>
              <a:rPr lang="en-IN" sz="1800" dirty="0"/>
              <a:t>Na values – None</a:t>
            </a:r>
          </a:p>
          <a:p>
            <a:r>
              <a:rPr lang="en-IN" sz="1800" dirty="0"/>
              <a:t>Duplicate values – None</a:t>
            </a:r>
          </a:p>
          <a:p>
            <a:r>
              <a:rPr lang="en-IN" sz="1800" dirty="0"/>
              <a:t>Total countries/regions – 144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E9FDF-261B-4688-8402-C40B824E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</p:spTree>
    <p:extLst>
      <p:ext uri="{BB962C8B-B14F-4D97-AF65-F5344CB8AC3E}">
        <p14:creationId xmlns:p14="http://schemas.microsoft.com/office/powerpoint/2010/main" val="422847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A6F-F244-46C6-B340-DBEE4157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30836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Year Wise Analysis and observations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4D4994-F9FD-4117-8C48-5C561398B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138" t="28693" r="15384" b="16992"/>
          <a:stretch/>
        </p:blipFill>
        <p:spPr>
          <a:xfrm>
            <a:off x="5184908" y="2573518"/>
            <a:ext cx="6656728" cy="3601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FB92F0-B5B4-4094-B688-6EAB4AAC42A6}"/>
              </a:ext>
            </a:extLst>
          </p:cNvPr>
          <p:cNvSpPr txBox="1"/>
          <p:nvPr/>
        </p:nvSpPr>
        <p:spPr>
          <a:xfrm>
            <a:off x="0" y="3081375"/>
            <a:ext cx="4644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</a:schemeClr>
                </a:solidFill>
              </a:rPr>
              <a:t>Reasons for slump in sales in 2007 –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</a:rPr>
              <a:t>The Great Recession </a:t>
            </a:r>
          </a:p>
          <a:p>
            <a:endParaRPr lang="en-IN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</a:rPr>
              <a:t>Bankruptcy Announcement of General Motors</a:t>
            </a:r>
          </a:p>
          <a:p>
            <a:endParaRPr lang="en-IN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</a:rPr>
              <a:t>Increase in price of Automotive 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</a:rPr>
              <a:t>Snowball Effect of Subprime Housing Crisis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CEE4ED-CB2B-47CF-A00B-71126D24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</p:spTree>
    <p:extLst>
      <p:ext uri="{BB962C8B-B14F-4D97-AF65-F5344CB8AC3E}">
        <p14:creationId xmlns:p14="http://schemas.microsoft.com/office/powerpoint/2010/main" val="426197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F1E0B-B225-49D9-B513-B3D082B2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566410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Region-Wise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FCD062-BB83-4CD6-AFF9-2410764A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When we look at the graph from region wise we can observe that the most impact of the Great Recession was felt on European and Asian sales</a:t>
            </a:r>
          </a:p>
          <a:p>
            <a:endParaRPr lang="en-IN" dirty="0"/>
          </a:p>
          <a:p>
            <a:r>
              <a:rPr lang="en-IN" dirty="0"/>
              <a:t>Specially the Europe new members subcategory sees a high variability in sales because of lesser economic </a:t>
            </a:r>
            <a:r>
              <a:rPr lang="en-IN" dirty="0" err="1"/>
              <a:t>stability.</a:t>
            </a:r>
            <a:r>
              <a:rPr lang="en-IN" dirty="0" err="1">
                <a:hlinkClick r:id="rId2" action="ppaction://hlinkfile"/>
              </a:rPr>
              <a:t>Data</a:t>
            </a:r>
            <a:r>
              <a:rPr lang="en-IN" dirty="0">
                <a:hlinkClick r:id="rId2" action="ppaction://hlinkfile"/>
              </a:rPr>
              <a:t> Hunter.xlsm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After detailed analysis we see that GERMANY AND UK car sales have risen up during the year 2008 which could be because of one of the following reasons 	</a:t>
            </a:r>
          </a:p>
          <a:p>
            <a:pPr marL="1828800" lvl="4" indent="0">
              <a:buNone/>
            </a:pPr>
            <a:r>
              <a:rPr lang="en-IN" dirty="0"/>
              <a:t>1)Data Entry Error (Outlier)</a:t>
            </a:r>
          </a:p>
          <a:p>
            <a:pPr marL="1371600" lvl="3" indent="0">
              <a:buNone/>
            </a:pPr>
            <a:r>
              <a:rPr lang="en-IN" dirty="0"/>
              <a:t>	2)  Heavy export for purchasers who saw it as an investment</a:t>
            </a:r>
          </a:p>
          <a:p>
            <a:endParaRPr lang="en-US" dirty="0"/>
          </a:p>
          <a:p>
            <a:r>
              <a:rPr lang="en-US" dirty="0"/>
              <a:t>The share of used cars on the Ukrainian market is 38% hence lesser sales in 2014</a:t>
            </a:r>
          </a:p>
          <a:p>
            <a:endParaRPr lang="en-US" dirty="0"/>
          </a:p>
          <a:p>
            <a:r>
              <a:rPr lang="en-US" dirty="0"/>
              <a:t>Reunion Island has the highest sale under the Africa category.</a:t>
            </a:r>
          </a:p>
          <a:p>
            <a:endParaRPr lang="en-US" dirty="0"/>
          </a:p>
          <a:p>
            <a:endParaRPr lang="en-US" dirty="0"/>
          </a:p>
          <a:p>
            <a:pPr marL="0" lvl="3" indent="0">
              <a:buNone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4BB2C-FD9C-4BDA-824F-8F7B7305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FA853A8-FC42-432D-B26E-919AEC0E8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979982"/>
              </p:ext>
            </p:extLst>
          </p:nvPr>
        </p:nvGraphicFramePr>
        <p:xfrm>
          <a:off x="685800" y="2762970"/>
          <a:ext cx="10820400" cy="3800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142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2582-F9C3-482E-B901-8B0AAA88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89069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Per Capita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1D51-6A5A-4187-B991-B3714D5C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37" y="1567124"/>
            <a:ext cx="10820400" cy="4024125"/>
          </a:xfrm>
        </p:spPr>
        <p:txBody>
          <a:bodyPr>
            <a:normAutofit/>
          </a:bodyPr>
          <a:lstStyle/>
          <a:p>
            <a:r>
              <a:rPr lang="en-IN" sz="2000" dirty="0"/>
              <a:t>To do justice to the lesser populated countries, we divide the given sales by the population of that country for that particular year to get the per capita sales</a:t>
            </a:r>
          </a:p>
          <a:p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E9BC7-EA91-4AA9-9660-5146D3A2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  <p:pic>
        <p:nvPicPr>
          <p:cNvPr id="1026" name="Picture 2" descr="Image result for india map political">
            <a:extLst>
              <a:ext uri="{FF2B5EF4-FFF2-40B4-BE49-F238E27FC236}">
                <a16:creationId xmlns:a16="http://schemas.microsoft.com/office/drawing/2014/main" id="{20CA6BBF-C3C6-4E9E-8FD5-847001497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" b="9931"/>
          <a:stretch/>
        </p:blipFill>
        <p:spPr bwMode="auto">
          <a:xfrm>
            <a:off x="487477" y="2224673"/>
            <a:ext cx="3830761" cy="439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s clipart">
            <a:extLst>
              <a:ext uri="{FF2B5EF4-FFF2-40B4-BE49-F238E27FC236}">
                <a16:creationId xmlns:a16="http://schemas.microsoft.com/office/drawing/2014/main" id="{82DF432C-991F-4AB9-8E1C-E35648F1E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3737350"/>
            <a:ext cx="1321078" cy="11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cars clipart">
            <a:extLst>
              <a:ext uri="{FF2B5EF4-FFF2-40B4-BE49-F238E27FC236}">
                <a16:creationId xmlns:a16="http://schemas.microsoft.com/office/drawing/2014/main" id="{ED9B4D8E-9850-46C4-BB62-9924868C9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25" y="4800398"/>
            <a:ext cx="821375" cy="72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cars clipart">
            <a:extLst>
              <a:ext uri="{FF2B5EF4-FFF2-40B4-BE49-F238E27FC236}">
                <a16:creationId xmlns:a16="http://schemas.microsoft.com/office/drawing/2014/main" id="{DC0E9666-B998-4D99-9C77-2D2DA920E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3523"/>
          <a:stretch/>
        </p:blipFill>
        <p:spPr bwMode="auto">
          <a:xfrm>
            <a:off x="2578239" y="3771394"/>
            <a:ext cx="1274529" cy="34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cars clipart">
            <a:extLst>
              <a:ext uri="{FF2B5EF4-FFF2-40B4-BE49-F238E27FC236}">
                <a16:creationId xmlns:a16="http://schemas.microsoft.com/office/drawing/2014/main" id="{3BD6ED58-5696-44D9-97A0-F6CB0C3AF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3523"/>
          <a:stretch/>
        </p:blipFill>
        <p:spPr bwMode="auto">
          <a:xfrm>
            <a:off x="1128329" y="3406762"/>
            <a:ext cx="1274529" cy="34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cars clipart">
            <a:extLst>
              <a:ext uri="{FF2B5EF4-FFF2-40B4-BE49-F238E27FC236}">
                <a16:creationId xmlns:a16="http://schemas.microsoft.com/office/drawing/2014/main" id="{324F8981-06D4-49A7-B5C4-75090DB46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33486" b="4130"/>
          <a:stretch/>
        </p:blipFill>
        <p:spPr bwMode="auto">
          <a:xfrm>
            <a:off x="1218125" y="2497085"/>
            <a:ext cx="878696" cy="2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cars clipart">
            <a:extLst>
              <a:ext uri="{FF2B5EF4-FFF2-40B4-BE49-F238E27FC236}">
                <a16:creationId xmlns:a16="http://schemas.microsoft.com/office/drawing/2014/main" id="{4D690383-F0B2-4AE5-8181-61D43A022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67345" b="3342"/>
          <a:stretch/>
        </p:blipFill>
        <p:spPr bwMode="auto">
          <a:xfrm>
            <a:off x="1466235" y="3042639"/>
            <a:ext cx="431390" cy="30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cars clipart">
            <a:extLst>
              <a:ext uri="{FF2B5EF4-FFF2-40B4-BE49-F238E27FC236}">
                <a16:creationId xmlns:a16="http://schemas.microsoft.com/office/drawing/2014/main" id="{8D9C36F4-4DD9-411E-908D-D97603912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67345" b="3342"/>
          <a:stretch/>
        </p:blipFill>
        <p:spPr bwMode="auto">
          <a:xfrm>
            <a:off x="2341649" y="4664027"/>
            <a:ext cx="431390" cy="28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cars clipart">
            <a:extLst>
              <a:ext uri="{FF2B5EF4-FFF2-40B4-BE49-F238E27FC236}">
                <a16:creationId xmlns:a16="http://schemas.microsoft.com/office/drawing/2014/main" id="{994BC060-A2BF-4CE7-9BC5-451620053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67345" b="3342"/>
          <a:stretch/>
        </p:blipFill>
        <p:spPr bwMode="auto">
          <a:xfrm>
            <a:off x="2517451" y="4091732"/>
            <a:ext cx="431390" cy="30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cars clipart">
            <a:extLst>
              <a:ext uri="{FF2B5EF4-FFF2-40B4-BE49-F238E27FC236}">
                <a16:creationId xmlns:a16="http://schemas.microsoft.com/office/drawing/2014/main" id="{71B5E0F6-4554-4508-A548-25E2F508D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67345" b="3342"/>
          <a:stretch/>
        </p:blipFill>
        <p:spPr bwMode="auto">
          <a:xfrm>
            <a:off x="2612311" y="4373089"/>
            <a:ext cx="431390" cy="30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cars clipart">
            <a:extLst>
              <a:ext uri="{FF2B5EF4-FFF2-40B4-BE49-F238E27FC236}">
                <a16:creationId xmlns:a16="http://schemas.microsoft.com/office/drawing/2014/main" id="{4BBF4EF3-0572-409D-9CA8-8FCDBA2D9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67345" b="3342"/>
          <a:stretch/>
        </p:blipFill>
        <p:spPr bwMode="auto">
          <a:xfrm>
            <a:off x="786735" y="3603695"/>
            <a:ext cx="431390" cy="30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cars clipart">
            <a:extLst>
              <a:ext uri="{FF2B5EF4-FFF2-40B4-BE49-F238E27FC236}">
                <a16:creationId xmlns:a16="http://schemas.microsoft.com/office/drawing/2014/main" id="{85D1C19C-C8EC-48F3-AC3F-0AB666848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67345" b="3342"/>
          <a:stretch/>
        </p:blipFill>
        <p:spPr bwMode="auto">
          <a:xfrm>
            <a:off x="1466235" y="2780639"/>
            <a:ext cx="431390" cy="30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cars clipart">
            <a:extLst>
              <a:ext uri="{FF2B5EF4-FFF2-40B4-BE49-F238E27FC236}">
                <a16:creationId xmlns:a16="http://schemas.microsoft.com/office/drawing/2014/main" id="{34FB3E2D-3FA4-4304-BE0B-748B565C9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67345" b="3342"/>
          <a:stretch/>
        </p:blipFill>
        <p:spPr bwMode="auto">
          <a:xfrm>
            <a:off x="1359310" y="5508446"/>
            <a:ext cx="431390" cy="28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cars clipart">
            <a:extLst>
              <a:ext uri="{FF2B5EF4-FFF2-40B4-BE49-F238E27FC236}">
                <a16:creationId xmlns:a16="http://schemas.microsoft.com/office/drawing/2014/main" id="{DC24DC4F-89DA-4DA0-BA06-048F96841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67345" b="3342"/>
          <a:stretch/>
        </p:blipFill>
        <p:spPr bwMode="auto">
          <a:xfrm>
            <a:off x="1527416" y="5806172"/>
            <a:ext cx="431390" cy="28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cars clipart">
            <a:extLst>
              <a:ext uri="{FF2B5EF4-FFF2-40B4-BE49-F238E27FC236}">
                <a16:creationId xmlns:a16="http://schemas.microsoft.com/office/drawing/2014/main" id="{B0019145-A548-4572-8376-E455ED6698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67345" b="3342"/>
          <a:stretch/>
        </p:blipFill>
        <p:spPr bwMode="auto">
          <a:xfrm>
            <a:off x="1441778" y="6075127"/>
            <a:ext cx="431390" cy="28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Image result for cars clipart">
            <a:extLst>
              <a:ext uri="{FF2B5EF4-FFF2-40B4-BE49-F238E27FC236}">
                <a16:creationId xmlns:a16="http://schemas.microsoft.com/office/drawing/2014/main" id="{43F4657A-1CCF-4EA1-89F5-9E59B1E95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67345" b="3342"/>
          <a:stretch/>
        </p:blipFill>
        <p:spPr bwMode="auto">
          <a:xfrm>
            <a:off x="620740" y="4116244"/>
            <a:ext cx="541780" cy="38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cars clipart">
            <a:extLst>
              <a:ext uri="{FF2B5EF4-FFF2-40B4-BE49-F238E27FC236}">
                <a16:creationId xmlns:a16="http://schemas.microsoft.com/office/drawing/2014/main" id="{76E09335-E05D-4FCD-820B-32F4EC1B1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67345" b="3342"/>
          <a:stretch/>
        </p:blipFill>
        <p:spPr bwMode="auto">
          <a:xfrm>
            <a:off x="3681720" y="3464330"/>
            <a:ext cx="431390" cy="30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cars clipart">
            <a:extLst>
              <a:ext uri="{FF2B5EF4-FFF2-40B4-BE49-F238E27FC236}">
                <a16:creationId xmlns:a16="http://schemas.microsoft.com/office/drawing/2014/main" id="{04E254AC-6688-49C2-A64D-D5DFCF5A5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0" r="67345" b="3342"/>
          <a:stretch/>
        </p:blipFill>
        <p:spPr bwMode="auto">
          <a:xfrm>
            <a:off x="2017122" y="4923504"/>
            <a:ext cx="431390" cy="30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522D8A-C931-493F-8683-9623626E355D}"/>
              </a:ext>
            </a:extLst>
          </p:cNvPr>
          <p:cNvCxnSpPr>
            <a:cxnSpLocks/>
          </p:cNvCxnSpPr>
          <p:nvPr/>
        </p:nvCxnSpPr>
        <p:spPr>
          <a:xfrm>
            <a:off x="4650658" y="4098094"/>
            <a:ext cx="331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64626A-75E5-4201-AF98-439E94E9CD3C}"/>
              </a:ext>
            </a:extLst>
          </p:cNvPr>
          <p:cNvSpPr txBox="1"/>
          <p:nvPr/>
        </p:nvSpPr>
        <p:spPr>
          <a:xfrm>
            <a:off x="4571999" y="3674991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SALES / POPULATION*100000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326D42-791E-4F97-8B4D-0F22C52D44F1}"/>
              </a:ext>
            </a:extLst>
          </p:cNvPr>
          <p:cNvSpPr/>
          <p:nvPr/>
        </p:nvSpPr>
        <p:spPr>
          <a:xfrm>
            <a:off x="8217889" y="3086509"/>
            <a:ext cx="3184578" cy="334366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4" descr="Image result for cars clipart">
            <a:extLst>
              <a:ext uri="{FF2B5EF4-FFF2-40B4-BE49-F238E27FC236}">
                <a16:creationId xmlns:a16="http://schemas.microsoft.com/office/drawing/2014/main" id="{7F9C3ECC-5F09-499E-A3C1-03F3208DE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743" y="3529719"/>
            <a:ext cx="1713630" cy="116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655D2AC-2E80-43F6-B114-BC36963B2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743" y="4816985"/>
            <a:ext cx="1713630" cy="11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7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7437-A9F0-4049-83BE-9C364186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2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GDP Insights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B4E5EC-5CBF-4F89-8F48-9EC23E5AC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16353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DAAB5-61AE-4AAE-8803-A97BD409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</p:spTree>
    <p:extLst>
      <p:ext uri="{BB962C8B-B14F-4D97-AF65-F5344CB8AC3E}">
        <p14:creationId xmlns:p14="http://schemas.microsoft.com/office/powerpoint/2010/main" val="307270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42E8-FF8B-4478-9BEF-BE0CFE16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39908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Top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9B06-A5FA-4B3A-80F5-035145CE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USA , GERMANY , JAPAN , CHINA ruled the car exporting industry in the year 2005-2014.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Leading to greater inflow of foreign currency – providing encouragement to the automobile industry to innovate and enabling greater sales.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 report by USA daily states how widely cars are used over public transit. Due to better financial resources, the citizens love to splurge excessively on cars.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Even in the top 4 countries the sales are shaken by a variance in the GDP which explains the high correlation between the two.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99872-41C9-4CDC-A034-FE873B7E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</p:spTree>
    <p:extLst>
      <p:ext uri="{BB962C8B-B14F-4D97-AF65-F5344CB8AC3E}">
        <p14:creationId xmlns:p14="http://schemas.microsoft.com/office/powerpoint/2010/main" val="223288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4F2A-98E6-4AF2-891F-AE7005CB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bottom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A0BE-5DFE-4ADD-AC01-5B545D90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Macedonia  GDP increased in 2013 and  2014 yet the sales of those years were pretty </a:t>
            </a:r>
            <a:r>
              <a:rPr lang="en-IN" dirty="0" err="1"/>
              <a:t>low.</a:t>
            </a:r>
            <a:r>
              <a:rPr lang="en-IN" dirty="0" err="1">
                <a:hlinkClick r:id="rId2" action="ppaction://hlinkfile"/>
              </a:rPr>
              <a:t>Data</a:t>
            </a:r>
            <a:r>
              <a:rPr lang="en-IN" dirty="0">
                <a:hlinkClick r:id="rId2" action="ppaction://hlinkfile"/>
              </a:rPr>
              <a:t> Hunter.xlsm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reason for decreased sales was found out to be increased inflation </a:t>
            </a:r>
          </a:p>
          <a:p>
            <a:endParaRPr lang="en-IN" dirty="0"/>
          </a:p>
          <a:p>
            <a:r>
              <a:rPr lang="en-IN" dirty="0"/>
              <a:t>The main reason for such a sharp decline in car sales in Armenia is the decline in remittances to country from Russia</a:t>
            </a:r>
          </a:p>
          <a:p>
            <a:endParaRPr lang="en-IN" dirty="0"/>
          </a:p>
          <a:p>
            <a:r>
              <a:rPr lang="en-IN" dirty="0"/>
              <a:t>The sales of car in Iceland slumped in year 2008 – 2010 due to decrease in GDP owing to the Great Recession.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63CA9-EBEF-4CBC-8A56-B5228367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</p:spTree>
    <p:extLst>
      <p:ext uri="{BB962C8B-B14F-4D97-AF65-F5344CB8AC3E}">
        <p14:creationId xmlns:p14="http://schemas.microsoft.com/office/powerpoint/2010/main" val="360287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6E8B09-D971-4DCF-8CD6-B821A14C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Forecasting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5FBEB-4818-47AA-AE51-9063C98E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80990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plot the sum of sales of each country against each year.</a:t>
            </a:r>
          </a:p>
          <a:p>
            <a:endParaRPr lang="en-IN" dirty="0"/>
          </a:p>
          <a:p>
            <a:r>
              <a:rPr lang="en-IN" dirty="0"/>
              <a:t>Then forecast it using polynomial of degree 5 for the next 2 years.</a:t>
            </a:r>
          </a:p>
          <a:p>
            <a:endParaRPr lang="en-IN" dirty="0"/>
          </a:p>
          <a:p>
            <a:r>
              <a:rPr lang="en-IN" dirty="0"/>
              <a:t>The Predicted sales and Actual Sales of the year  2016 is compared and the error is displayed</a:t>
            </a:r>
          </a:p>
          <a:p>
            <a:endParaRPr lang="en-IN" dirty="0"/>
          </a:p>
          <a:p>
            <a:r>
              <a:rPr lang="en-IN" dirty="0"/>
              <a:t>Predicted Value – 80000000</a:t>
            </a:r>
          </a:p>
          <a:p>
            <a:r>
              <a:rPr lang="en-IN" dirty="0"/>
              <a:t>Actual Value – 810000000</a:t>
            </a:r>
          </a:p>
          <a:p>
            <a:r>
              <a:rPr lang="en-IN" dirty="0"/>
              <a:t>Error – 2%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EC2A3-F773-48BD-A49E-C94164EB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Hunter </a:t>
            </a:r>
          </a:p>
        </p:txBody>
      </p:sp>
    </p:spTree>
    <p:extLst>
      <p:ext uri="{BB962C8B-B14F-4D97-AF65-F5344CB8AC3E}">
        <p14:creationId xmlns:p14="http://schemas.microsoft.com/office/powerpoint/2010/main" val="13386547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2262</TotalTime>
  <Words>603</Words>
  <Application>Microsoft Office PowerPoint</Application>
  <PresentationFormat>Widescreen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Analysis Report OF 10 YEARS Car sales data  (analyticity)</vt:lpstr>
      <vt:lpstr>Metadata And pre-processing</vt:lpstr>
      <vt:lpstr>Year Wise Analysis and observations</vt:lpstr>
      <vt:lpstr>Region-Wise INSIGHTS</vt:lpstr>
      <vt:lpstr>Per Capita Sales</vt:lpstr>
      <vt:lpstr>GDP Insights</vt:lpstr>
      <vt:lpstr>Top 4</vt:lpstr>
      <vt:lpstr>bottom 4</vt:lpstr>
      <vt:lpstr>Forecasting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Parisha Bhatia</dc:creator>
  <cp:lastModifiedBy>Parisha Bhatia</cp:lastModifiedBy>
  <cp:revision>26</cp:revision>
  <dcterms:created xsi:type="dcterms:W3CDTF">2020-02-12T19:20:35Z</dcterms:created>
  <dcterms:modified xsi:type="dcterms:W3CDTF">2020-04-22T15:01:54Z</dcterms:modified>
</cp:coreProperties>
</file>