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3" r:id="rId6"/>
    <p:sldId id="261" r:id="rId7"/>
    <p:sldId id="275" r:id="rId8"/>
    <p:sldId id="276" r:id="rId9"/>
    <p:sldId id="277" r:id="rId10"/>
    <p:sldId id="278" r:id="rId11"/>
    <p:sldId id="279" r:id="rId12"/>
    <p:sldId id="280" r:id="rId13"/>
    <p:sldId id="266" r:id="rId14"/>
    <p:sldId id="281" r:id="rId15"/>
    <p:sldId id="282" r:id="rId16"/>
    <p:sldId id="267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08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E97E4F8-3699-4077-9A2E-4FD6AE5A8090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AC1E086-365A-4933-A007-A81DD6D0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648200"/>
            <a:ext cx="6400800" cy="1143000"/>
          </a:xfrm>
        </p:spPr>
        <p:txBody>
          <a:bodyPr/>
          <a:lstStyle/>
          <a:p>
            <a:r>
              <a:rPr lang="en-US" sz="2400" b="1" cap="all" dirty="0" smtClean="0">
                <a:solidFill>
                  <a:schemeClr val="tx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CsE 2100</a:t>
            </a:r>
            <a:r>
              <a:rPr lang="en-US" sz="2400" b="1" cap="all" dirty="0">
                <a:solidFill>
                  <a:schemeClr val="tx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: </a:t>
            </a:r>
            <a:endParaRPr lang="en-US" sz="2400" b="1" cap="all" dirty="0" smtClean="0">
              <a:solidFill>
                <a:schemeClr val="tx1">
                  <a:lumMod val="6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400" b="1" cap="all" dirty="0" smtClean="0">
                <a:solidFill>
                  <a:schemeClr val="tx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Software </a:t>
            </a:r>
            <a:r>
              <a:rPr lang="en-US" sz="2400" b="1" cap="all" dirty="0">
                <a:solidFill>
                  <a:schemeClr val="tx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development project 1</a:t>
            </a: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0"/>
            <a:ext cx="6400800" cy="1371599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Function &amp;</a:t>
            </a:r>
            <a:b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Integration Plotter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827" y="304800"/>
            <a:ext cx="56953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>
                <a:latin typeface="Cambria Math" pitchFamily="18" charset="0"/>
                <a:ea typeface="Cambria Math" pitchFamily="18" charset="0"/>
              </a:rPr>
              <a:t>Department of Computer Science and </a:t>
            </a:r>
            <a:r>
              <a:rPr lang="en-US" sz="2000" b="1" cap="small" dirty="0" smtClean="0">
                <a:latin typeface="Cambria Math" pitchFamily="18" charset="0"/>
                <a:ea typeface="Cambria Math" pitchFamily="18" charset="0"/>
              </a:rPr>
              <a:t>Engineering</a:t>
            </a:r>
            <a:endParaRPr lang="en-US" sz="2000" b="1" dirty="0" smtClean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000" b="1" cap="small" dirty="0" smtClean="0">
                <a:latin typeface="Cambria Math" pitchFamily="18" charset="0"/>
                <a:ea typeface="Cambria Math" pitchFamily="18" charset="0"/>
              </a:rPr>
              <a:t>Khulna </a:t>
            </a:r>
            <a:r>
              <a:rPr lang="en-US" sz="2000" b="1" cap="small" dirty="0">
                <a:latin typeface="Cambria Math" pitchFamily="18" charset="0"/>
                <a:ea typeface="Cambria Math" pitchFamily="18" charset="0"/>
              </a:rPr>
              <a:t>University of Engineering &amp; Technology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The Trapezoidal Rule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1726311"/>
            <a:ext cx="7500771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 area under a curve is divided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into small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trapezoids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 (trapeziums)</a:t>
            </a:r>
          </a:p>
        </p:txBody>
      </p:sp>
      <p:pic>
        <p:nvPicPr>
          <p:cNvPr id="2050" name="Picture 2" descr="Area under curve using trapezoidal 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0925"/>
            <a:ext cx="3454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9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The Trapezoidal Rule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1796534"/>
            <a:ext cx="739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Now, the area of a trapezoid (trapezium) is given by:</a:t>
            </a:r>
          </a:p>
        </p:txBody>
      </p:sp>
      <p:pic>
        <p:nvPicPr>
          <p:cNvPr id="4098" name="Picture 2" descr="Area of a trapezoid (trapeziu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0"/>
            <a:ext cx="3226578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17142" y="4800600"/>
            <a:ext cx="2574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Area=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​​​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​​*(</a:t>
            </a:r>
            <a:r>
              <a:rPr lang="en-US" sz="28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28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)/2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The Trapezoidal Rule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812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So the approximate area under the curve is found by adding the area of the trapezoids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5468" y="2317550"/>
            <a:ext cx="6611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 smtClean="0"/>
              <a:t>Area</a:t>
            </a:r>
            <a:r>
              <a:rPr lang="es-ES" sz="2400" dirty="0" smtClean="0"/>
              <a:t>  ≈ ½ (</a:t>
            </a:r>
            <a:r>
              <a:rPr lang="es-ES" sz="2400" i="1" dirty="0" smtClean="0"/>
              <a:t>y</a:t>
            </a:r>
            <a:r>
              <a:rPr lang="es-ES" sz="2400" dirty="0"/>
              <a:t>​0​​+</a:t>
            </a:r>
            <a:r>
              <a:rPr lang="es-ES" sz="2400" i="1" dirty="0"/>
              <a:t>y</a:t>
            </a:r>
            <a:r>
              <a:rPr lang="es-ES" sz="2400" dirty="0"/>
              <a:t>​1​​)</a:t>
            </a:r>
            <a:r>
              <a:rPr lang="es-ES" sz="2400" dirty="0" err="1" smtClean="0"/>
              <a:t>Δ</a:t>
            </a:r>
            <a:r>
              <a:rPr lang="es-ES" sz="2400" i="1" dirty="0" err="1" smtClean="0"/>
              <a:t>x</a:t>
            </a:r>
            <a:r>
              <a:rPr lang="es-ES" sz="2400" i="1" dirty="0" smtClean="0"/>
              <a:t> </a:t>
            </a:r>
            <a:r>
              <a:rPr lang="es-ES" sz="2400" dirty="0" smtClean="0"/>
              <a:t>+​ ½ (</a:t>
            </a:r>
            <a:r>
              <a:rPr lang="es-ES" sz="2400" i="1" dirty="0"/>
              <a:t>y</a:t>
            </a:r>
            <a:r>
              <a:rPr lang="es-ES" sz="2400" dirty="0"/>
              <a:t>​1​​+</a:t>
            </a:r>
            <a:r>
              <a:rPr lang="es-ES" sz="2400" i="1" dirty="0"/>
              <a:t>y</a:t>
            </a:r>
            <a:r>
              <a:rPr lang="es-ES" sz="2400" dirty="0"/>
              <a:t>​2​​)</a:t>
            </a:r>
            <a:r>
              <a:rPr lang="es-ES" sz="2400" dirty="0" err="1"/>
              <a:t>Δ</a:t>
            </a:r>
            <a:r>
              <a:rPr lang="es-ES" sz="2400" i="1" dirty="0" err="1"/>
              <a:t>x</a:t>
            </a:r>
            <a:r>
              <a:rPr lang="es-ES" sz="2400" dirty="0"/>
              <a:t>+</a:t>
            </a:r>
            <a:r>
              <a:rPr lang="es-ES" sz="2400" dirty="0" smtClean="0"/>
              <a:t>​</a:t>
            </a:r>
            <a:r>
              <a:rPr lang="es-ES" sz="2400" dirty="0"/>
              <a:t> ½ </a:t>
            </a:r>
            <a:r>
              <a:rPr lang="es-ES" sz="2400" dirty="0" smtClean="0"/>
              <a:t>​​</a:t>
            </a:r>
            <a:r>
              <a:rPr lang="es-ES" sz="2400" dirty="0"/>
              <a:t>(</a:t>
            </a:r>
            <a:r>
              <a:rPr lang="es-ES" sz="2400" i="1" dirty="0"/>
              <a:t>y</a:t>
            </a:r>
            <a:r>
              <a:rPr lang="es-ES" sz="2400" dirty="0"/>
              <a:t>​2​​+</a:t>
            </a:r>
            <a:r>
              <a:rPr lang="es-ES" sz="2400" i="1" dirty="0"/>
              <a:t>y</a:t>
            </a:r>
            <a:r>
              <a:rPr lang="es-ES" sz="2400" dirty="0"/>
              <a:t>​3​​)</a:t>
            </a:r>
            <a:r>
              <a:rPr lang="es-ES" sz="2400" dirty="0" err="1"/>
              <a:t>Δ</a:t>
            </a:r>
            <a:r>
              <a:rPr lang="es-ES" sz="2400" i="1" dirty="0" err="1"/>
              <a:t>x</a:t>
            </a:r>
            <a:r>
              <a:rPr lang="es-ES" sz="2400" dirty="0" smtClean="0"/>
              <a:t>+…….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52331" y="3124200"/>
            <a:ext cx="2138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Here, </a:t>
            </a:r>
            <a:r>
              <a:rPr lang="es-ES" dirty="0" err="1" smtClean="0"/>
              <a:t>Δ</a:t>
            </a:r>
            <a:r>
              <a:rPr lang="es-ES" i="1" dirty="0" err="1" smtClean="0"/>
              <a:t>x</a:t>
            </a:r>
            <a:r>
              <a:rPr lang="es-ES" i="1" dirty="0" smtClean="0"/>
              <a:t>  = h		</a:t>
            </a:r>
          </a:p>
          <a:p>
            <a:r>
              <a:rPr lang="es-ES" i="1" dirty="0" err="1"/>
              <a:t>F</a:t>
            </a:r>
            <a:r>
              <a:rPr lang="es-ES" i="1" dirty="0" err="1" smtClean="0"/>
              <a:t>or</a:t>
            </a:r>
            <a:r>
              <a:rPr lang="es-ES" i="1" dirty="0" smtClean="0"/>
              <a:t> x = a </a:t>
            </a:r>
            <a:r>
              <a:rPr lang="es-ES" i="1" dirty="0" err="1" smtClean="0"/>
              <a:t>to</a:t>
            </a:r>
            <a:r>
              <a:rPr lang="es-ES" i="1" dirty="0" smtClean="0"/>
              <a:t> x = b</a:t>
            </a:r>
          </a:p>
          <a:p>
            <a:endParaRPr lang="es-ES" i="1" dirty="0">
              <a:latin typeface="Calibri" pitchFamily="34" charset="0"/>
              <a:cs typeface="Calibri" pitchFamily="34" charset="0"/>
            </a:endParaRPr>
          </a:p>
          <a:p>
            <a:r>
              <a:rPr lang="es-ES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es-ES" i="1" dirty="0" smtClean="0">
                <a:latin typeface="Calibri" pitchFamily="34" charset="0"/>
                <a:cs typeface="Calibri" pitchFamily="34" charset="0"/>
              </a:rPr>
              <a:t> = (a-b)/2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15000" y="2816746"/>
            <a:ext cx="3429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​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​​=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y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 err="1" smtClean="0">
                <a:latin typeface="Calibri" pitchFamily="34" charset="0"/>
                <a:cs typeface="Calibri" pitchFamily="34" charset="0"/>
              </a:rPr>
              <a:t>a+h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y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a+2h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y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a+3h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............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Y</a:t>
            </a:r>
            <a:r>
              <a:rPr lang="en-US" sz="2400" baseline="-250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b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3475" y="5921246"/>
            <a:ext cx="6329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 smtClean="0">
                <a:solidFill>
                  <a:schemeClr val="tx2"/>
                </a:solidFill>
                <a:latin typeface="+mj-lt"/>
              </a:rPr>
              <a:t>Area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  = </a:t>
            </a:r>
            <a:r>
              <a:rPr lang="en-US" sz="2000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baseline="30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aseline="70000" dirty="0" err="1" smtClean="0">
                <a:solidFill>
                  <a:schemeClr val="tx2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∫ </a:t>
            </a:r>
            <a:r>
              <a:rPr lang="en-US" sz="2800" dirty="0">
                <a:solidFill>
                  <a:schemeClr val="tx2"/>
                </a:solidFill>
                <a:latin typeface="+mj-lt"/>
                <a:cs typeface="Calibri" pitchFamily="34" charset="0"/>
              </a:rPr>
              <a:t>f(x) 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800" i="1" dirty="0" smtClean="0">
                <a:solidFill>
                  <a:schemeClr val="tx2"/>
                </a:solidFill>
                <a:latin typeface="+mj-lt"/>
              </a:rPr>
              <a:t>dx 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≈ </a:t>
            </a:r>
            <a:r>
              <a:rPr lang="es-ES" sz="2800" dirty="0" err="1" smtClean="0">
                <a:solidFill>
                  <a:schemeClr val="tx2"/>
                </a:solidFill>
                <a:latin typeface="+mj-lt"/>
              </a:rPr>
              <a:t>Δ</a:t>
            </a:r>
            <a:r>
              <a:rPr lang="es-ES" sz="2800" i="1" dirty="0" err="1" smtClean="0">
                <a:solidFill>
                  <a:schemeClr val="tx2"/>
                </a:solidFill>
                <a:latin typeface="+mj-lt"/>
              </a:rPr>
              <a:t>x</a:t>
            </a:r>
            <a:r>
              <a:rPr lang="es-ES" sz="2800" dirty="0">
                <a:solidFill>
                  <a:schemeClr val="tx2"/>
                </a:solidFill>
                <a:latin typeface="+mj-lt"/>
              </a:rPr>
              <a:t>(​2​​</a:t>
            </a:r>
            <a:r>
              <a:rPr lang="es-ES" sz="2800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​</a:t>
            </a:r>
            <a:r>
              <a:rPr lang="en-US" sz="2800" baseline="-25000" dirty="0">
                <a:solidFill>
                  <a:schemeClr val="tx2"/>
                </a:solidFill>
                <a:latin typeface="+mj-lt"/>
                <a:cs typeface="Calibri" pitchFamily="34" charset="0"/>
              </a:rPr>
              <a:t> </a:t>
            </a:r>
            <a:r>
              <a:rPr lang="en-US" sz="2800" baseline="-25000" dirty="0" smtClean="0">
                <a:solidFill>
                  <a:schemeClr val="tx2"/>
                </a:solidFill>
                <a:latin typeface="+mj-lt"/>
                <a:cs typeface="Calibri" pitchFamily="34" charset="0"/>
              </a:rPr>
              <a:t>0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​​​​</a:t>
            </a:r>
            <a:r>
              <a:rPr lang="es-ES" sz="2800" dirty="0">
                <a:solidFill>
                  <a:schemeClr val="tx2"/>
                </a:solidFill>
                <a:latin typeface="+mj-lt"/>
              </a:rPr>
              <a:t>+</a:t>
            </a:r>
            <a:r>
              <a:rPr lang="es-ES" sz="2800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en-US" sz="2800" baseline="-25000" dirty="0">
                <a:solidFill>
                  <a:schemeClr val="tx2"/>
                </a:solidFill>
                <a:latin typeface="+mj-lt"/>
                <a:cs typeface="Calibri" pitchFamily="34" charset="0"/>
              </a:rPr>
              <a:t> </a:t>
            </a:r>
            <a:r>
              <a:rPr lang="en-US" sz="2800" baseline="-25000" dirty="0" smtClean="0">
                <a:solidFill>
                  <a:schemeClr val="tx2"/>
                </a:solidFill>
                <a:latin typeface="+mj-lt"/>
                <a:cs typeface="Calibri" pitchFamily="34" charset="0"/>
              </a:rPr>
              <a:t>1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​​​+</a:t>
            </a:r>
            <a:r>
              <a:rPr lang="es-ES" sz="2800" i="1" dirty="0">
                <a:solidFill>
                  <a:schemeClr val="tx2"/>
                </a:solidFill>
                <a:latin typeface="+mj-lt"/>
              </a:rPr>
              <a:t> y</a:t>
            </a:r>
            <a:r>
              <a:rPr lang="en-US" sz="2800" baseline="-25000" dirty="0">
                <a:solidFill>
                  <a:schemeClr val="tx2"/>
                </a:solidFill>
                <a:latin typeface="+mj-lt"/>
                <a:cs typeface="Calibri" pitchFamily="34" charset="0"/>
              </a:rPr>
              <a:t> </a:t>
            </a:r>
            <a:r>
              <a:rPr lang="en-US" sz="2800" baseline="-25000" dirty="0" smtClean="0">
                <a:solidFill>
                  <a:schemeClr val="tx2"/>
                </a:solidFill>
                <a:latin typeface="+mj-lt"/>
                <a:cs typeface="Calibri" pitchFamily="34" charset="0"/>
              </a:rPr>
              <a:t>2 </a:t>
            </a:r>
            <a:r>
              <a:rPr lang="es-ES" sz="2800" dirty="0">
                <a:solidFill>
                  <a:schemeClr val="tx2"/>
                </a:solidFill>
                <a:latin typeface="+mj-lt"/>
              </a:rPr>
              <a:t>+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…+</a:t>
            </a:r>
            <a:r>
              <a:rPr lang="es-ES" sz="2800" dirty="0">
                <a:solidFill>
                  <a:schemeClr val="tx2"/>
                </a:solidFill>
                <a:latin typeface="+mj-lt"/>
              </a:rPr>
              <a:t>​2​​</a:t>
            </a:r>
            <a:r>
              <a:rPr lang="es-ES" sz="2800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​</a:t>
            </a:r>
            <a:r>
              <a:rPr lang="en-US" sz="2800" baseline="-25000" dirty="0">
                <a:solidFill>
                  <a:schemeClr val="tx2"/>
                </a:solidFill>
                <a:latin typeface="+mj-lt"/>
                <a:cs typeface="Calibri" pitchFamily="34" charset="0"/>
              </a:rPr>
              <a:t> </a:t>
            </a:r>
            <a:r>
              <a:rPr lang="en-US" sz="2800" baseline="-25000" dirty="0" smtClean="0">
                <a:solidFill>
                  <a:schemeClr val="tx2"/>
                </a:solidFill>
                <a:latin typeface="+mj-lt"/>
                <a:cs typeface="Calibri" pitchFamily="34" charset="0"/>
              </a:rPr>
              <a:t>n</a:t>
            </a:r>
            <a:r>
              <a:rPr lang="es-ES" sz="2800" dirty="0" smtClean="0">
                <a:solidFill>
                  <a:schemeClr val="tx2"/>
                </a:solidFill>
                <a:latin typeface="+mj-lt"/>
              </a:rPr>
              <a:t>​​​​</a:t>
            </a:r>
            <a:r>
              <a:rPr lang="es-ES" sz="2800" dirty="0">
                <a:solidFill>
                  <a:schemeClr val="tx2"/>
                </a:solidFill>
                <a:latin typeface="+mj-lt"/>
              </a:rPr>
              <a:t>)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27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228600"/>
            <a:ext cx="2590800" cy="715962"/>
          </a:xfrm>
        </p:spPr>
        <p:txBody>
          <a:bodyPr/>
          <a:lstStyle/>
          <a:p>
            <a:pPr algn="r"/>
            <a:r>
              <a:rPr lang="en-US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workflow</a:t>
            </a:r>
            <a:endParaRPr lang="en-US" b="1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824" y="2161373"/>
            <a:ext cx="175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2</a:t>
            </a:r>
          </a:p>
          <a:p>
            <a:r>
              <a:rPr lang="en-US" sz="2400" baseline="-25000" dirty="0" smtClean="0"/>
              <a:t>-1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∫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f(x) = ?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7116" y="1447800"/>
            <a:ext cx="144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f(x) =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</a:t>
            </a:r>
            <a:r>
              <a:rPr lang="en-US" sz="2400" dirty="0" smtClean="0"/>
              <a:t>        </a:t>
            </a:r>
            <a:r>
              <a:rPr lang="en-US" sz="2400" baseline="30000" dirty="0" smtClean="0"/>
              <a:t>2</a:t>
            </a:r>
          </a:p>
          <a:p>
            <a:r>
              <a:rPr lang="en-US" sz="2400" dirty="0" smtClean="0"/>
              <a:t>So,  </a:t>
            </a:r>
            <a:r>
              <a:rPr lang="en-US" sz="2400" baseline="-25000" dirty="0" smtClean="0"/>
              <a:t>-1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∫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f(x) = 3.0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90599"/>
            <a:ext cx="5257800" cy="579961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419949" y="1596736"/>
            <a:ext cx="3700469" cy="2606774"/>
          </a:xfrm>
          <a:custGeom>
            <a:avLst/>
            <a:gdLst>
              <a:gd name="connsiteX0" fmla="*/ 2813364 w 3700469"/>
              <a:gd name="connsiteY0" fmla="*/ 109234 h 2606774"/>
              <a:gd name="connsiteX1" fmla="*/ 2130976 w 3700469"/>
              <a:gd name="connsiteY1" fmla="*/ 68291 h 2606774"/>
              <a:gd name="connsiteX2" fmla="*/ 1421293 w 3700469"/>
              <a:gd name="connsiteY2" fmla="*/ 122882 h 2606774"/>
              <a:gd name="connsiteX3" fmla="*/ 1189281 w 3700469"/>
              <a:gd name="connsiteY3" fmla="*/ 191121 h 2606774"/>
              <a:gd name="connsiteX4" fmla="*/ 1025508 w 3700469"/>
              <a:gd name="connsiteY4" fmla="*/ 232064 h 2606774"/>
              <a:gd name="connsiteX5" fmla="*/ 738905 w 3700469"/>
              <a:gd name="connsiteY5" fmla="*/ 313951 h 2606774"/>
              <a:gd name="connsiteX6" fmla="*/ 315824 w 3700469"/>
              <a:gd name="connsiteY6" fmla="*/ 409485 h 2606774"/>
              <a:gd name="connsiteX7" fmla="*/ 233938 w 3700469"/>
              <a:gd name="connsiteY7" fmla="*/ 450428 h 2606774"/>
              <a:gd name="connsiteX8" fmla="*/ 179347 w 3700469"/>
              <a:gd name="connsiteY8" fmla="*/ 491371 h 2606774"/>
              <a:gd name="connsiteX9" fmla="*/ 152051 w 3700469"/>
              <a:gd name="connsiteY9" fmla="*/ 532315 h 2606774"/>
              <a:gd name="connsiteX10" fmla="*/ 97460 w 3700469"/>
              <a:gd name="connsiteY10" fmla="*/ 723383 h 2606774"/>
              <a:gd name="connsiteX11" fmla="*/ 56517 w 3700469"/>
              <a:gd name="connsiteY11" fmla="*/ 928100 h 2606774"/>
              <a:gd name="connsiteX12" fmla="*/ 15573 w 3700469"/>
              <a:gd name="connsiteY12" fmla="*/ 1323885 h 2606774"/>
              <a:gd name="connsiteX13" fmla="*/ 29221 w 3700469"/>
              <a:gd name="connsiteY13" fmla="*/ 2115455 h 2606774"/>
              <a:gd name="connsiteX14" fmla="*/ 42869 w 3700469"/>
              <a:gd name="connsiteY14" fmla="*/ 2156398 h 2606774"/>
              <a:gd name="connsiteX15" fmla="*/ 165699 w 3700469"/>
              <a:gd name="connsiteY15" fmla="*/ 2251933 h 2606774"/>
              <a:gd name="connsiteX16" fmla="*/ 247585 w 3700469"/>
              <a:gd name="connsiteY16" fmla="*/ 2306524 h 2606774"/>
              <a:gd name="connsiteX17" fmla="*/ 370415 w 3700469"/>
              <a:gd name="connsiteY17" fmla="*/ 2333819 h 2606774"/>
              <a:gd name="connsiteX18" fmla="*/ 411358 w 3700469"/>
              <a:gd name="connsiteY18" fmla="*/ 2361115 h 2606774"/>
              <a:gd name="connsiteX19" fmla="*/ 711609 w 3700469"/>
              <a:gd name="connsiteY19" fmla="*/ 2402058 h 2606774"/>
              <a:gd name="connsiteX20" fmla="*/ 793496 w 3700469"/>
              <a:gd name="connsiteY20" fmla="*/ 2415706 h 2606774"/>
              <a:gd name="connsiteX21" fmla="*/ 916326 w 3700469"/>
              <a:gd name="connsiteY21" fmla="*/ 2443001 h 2606774"/>
              <a:gd name="connsiteX22" fmla="*/ 1121042 w 3700469"/>
              <a:gd name="connsiteY22" fmla="*/ 2470297 h 2606774"/>
              <a:gd name="connsiteX23" fmla="*/ 1557770 w 3700469"/>
              <a:gd name="connsiteY23" fmla="*/ 2524888 h 2606774"/>
              <a:gd name="connsiteX24" fmla="*/ 1694248 w 3700469"/>
              <a:gd name="connsiteY24" fmla="*/ 2565831 h 2606774"/>
              <a:gd name="connsiteX25" fmla="*/ 1803430 w 3700469"/>
              <a:gd name="connsiteY25" fmla="*/ 2579479 h 2606774"/>
              <a:gd name="connsiteX26" fmla="*/ 2090033 w 3700469"/>
              <a:gd name="connsiteY26" fmla="*/ 2606774 h 2606774"/>
              <a:gd name="connsiteX27" fmla="*/ 2526761 w 3700469"/>
              <a:gd name="connsiteY27" fmla="*/ 2579479 h 2606774"/>
              <a:gd name="connsiteX28" fmla="*/ 2676887 w 3700469"/>
              <a:gd name="connsiteY28" fmla="*/ 2524888 h 2606774"/>
              <a:gd name="connsiteX29" fmla="*/ 2936194 w 3700469"/>
              <a:gd name="connsiteY29" fmla="*/ 2443001 h 2606774"/>
              <a:gd name="connsiteX30" fmla="*/ 3127263 w 3700469"/>
              <a:gd name="connsiteY30" fmla="*/ 2374763 h 2606774"/>
              <a:gd name="connsiteX31" fmla="*/ 3263741 w 3700469"/>
              <a:gd name="connsiteY31" fmla="*/ 2333819 h 2606774"/>
              <a:gd name="connsiteX32" fmla="*/ 3386570 w 3700469"/>
              <a:gd name="connsiteY32" fmla="*/ 2265580 h 2606774"/>
              <a:gd name="connsiteX33" fmla="*/ 3468457 w 3700469"/>
              <a:gd name="connsiteY33" fmla="*/ 2210989 h 2606774"/>
              <a:gd name="connsiteX34" fmla="*/ 3591287 w 3700469"/>
              <a:gd name="connsiteY34" fmla="*/ 2088160 h 2606774"/>
              <a:gd name="connsiteX35" fmla="*/ 3659526 w 3700469"/>
              <a:gd name="connsiteY35" fmla="*/ 1910739 h 2606774"/>
              <a:gd name="connsiteX36" fmla="*/ 3673173 w 3700469"/>
              <a:gd name="connsiteY36" fmla="*/ 1815204 h 2606774"/>
              <a:gd name="connsiteX37" fmla="*/ 3700469 w 3700469"/>
              <a:gd name="connsiteY37" fmla="*/ 1733318 h 2606774"/>
              <a:gd name="connsiteX38" fmla="*/ 3673173 w 3700469"/>
              <a:gd name="connsiteY38" fmla="*/ 1378476 h 2606774"/>
              <a:gd name="connsiteX39" fmla="*/ 3618582 w 3700469"/>
              <a:gd name="connsiteY39" fmla="*/ 1132816 h 2606774"/>
              <a:gd name="connsiteX40" fmla="*/ 3536696 w 3700469"/>
              <a:gd name="connsiteY40" fmla="*/ 900804 h 2606774"/>
              <a:gd name="connsiteX41" fmla="*/ 3468457 w 3700469"/>
              <a:gd name="connsiteY41" fmla="*/ 818918 h 2606774"/>
              <a:gd name="connsiteX42" fmla="*/ 3372923 w 3700469"/>
              <a:gd name="connsiteY42" fmla="*/ 696088 h 2606774"/>
              <a:gd name="connsiteX43" fmla="*/ 3004433 w 3700469"/>
              <a:gd name="connsiteY43" fmla="*/ 491371 h 2606774"/>
              <a:gd name="connsiteX44" fmla="*/ 2840660 w 3700469"/>
              <a:gd name="connsiteY44" fmla="*/ 327598 h 2606774"/>
              <a:gd name="connsiteX45" fmla="*/ 2690535 w 3700469"/>
              <a:gd name="connsiteY45" fmla="*/ 177473 h 2606774"/>
              <a:gd name="connsiteX46" fmla="*/ 2608648 w 3700469"/>
              <a:gd name="connsiteY46" fmla="*/ 163825 h 2606774"/>
              <a:gd name="connsiteX47" fmla="*/ 2567705 w 3700469"/>
              <a:gd name="connsiteY47" fmla="*/ 150177 h 2606774"/>
              <a:gd name="connsiteX48" fmla="*/ 2485818 w 3700469"/>
              <a:gd name="connsiteY48" fmla="*/ 95586 h 2606774"/>
              <a:gd name="connsiteX49" fmla="*/ 2472170 w 3700469"/>
              <a:gd name="connsiteY49" fmla="*/ 40995 h 2606774"/>
              <a:gd name="connsiteX50" fmla="*/ 2431227 w 3700469"/>
              <a:gd name="connsiteY50" fmla="*/ 27348 h 2606774"/>
              <a:gd name="connsiteX51" fmla="*/ 2376636 w 3700469"/>
              <a:gd name="connsiteY51" fmla="*/ 52 h 260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0469" h="2606774">
                <a:moveTo>
                  <a:pt x="2813364" y="109234"/>
                </a:moveTo>
                <a:cubicBezTo>
                  <a:pt x="2331295" y="74801"/>
                  <a:pt x="2558799" y="87738"/>
                  <a:pt x="2130976" y="68291"/>
                </a:cubicBezTo>
                <a:cubicBezTo>
                  <a:pt x="1894415" y="86488"/>
                  <a:pt x="1656560" y="92195"/>
                  <a:pt x="1421293" y="122882"/>
                </a:cubicBezTo>
                <a:cubicBezTo>
                  <a:pt x="1341357" y="133308"/>
                  <a:pt x="1266991" y="169684"/>
                  <a:pt x="1189281" y="191121"/>
                </a:cubicBezTo>
                <a:cubicBezTo>
                  <a:pt x="1135036" y="206085"/>
                  <a:pt x="1079796" y="217258"/>
                  <a:pt x="1025508" y="232064"/>
                </a:cubicBezTo>
                <a:cubicBezTo>
                  <a:pt x="929652" y="258207"/>
                  <a:pt x="837107" y="298843"/>
                  <a:pt x="738905" y="313951"/>
                </a:cubicBezTo>
                <a:cubicBezTo>
                  <a:pt x="614578" y="333078"/>
                  <a:pt x="424420" y="355187"/>
                  <a:pt x="315824" y="409485"/>
                </a:cubicBezTo>
                <a:cubicBezTo>
                  <a:pt x="288529" y="423133"/>
                  <a:pt x="260106" y="434727"/>
                  <a:pt x="233938" y="450428"/>
                </a:cubicBezTo>
                <a:cubicBezTo>
                  <a:pt x="214433" y="462131"/>
                  <a:pt x="197544" y="477723"/>
                  <a:pt x="179347" y="491371"/>
                </a:cubicBezTo>
                <a:cubicBezTo>
                  <a:pt x="170248" y="505019"/>
                  <a:pt x="158713" y="517326"/>
                  <a:pt x="152051" y="532315"/>
                </a:cubicBezTo>
                <a:cubicBezTo>
                  <a:pt x="132099" y="577206"/>
                  <a:pt x="106690" y="680926"/>
                  <a:pt x="97460" y="723383"/>
                </a:cubicBezTo>
                <a:cubicBezTo>
                  <a:pt x="82677" y="791385"/>
                  <a:pt x="70165" y="859861"/>
                  <a:pt x="56517" y="928100"/>
                </a:cubicBezTo>
                <a:cubicBezTo>
                  <a:pt x="25744" y="1251215"/>
                  <a:pt x="41124" y="1119477"/>
                  <a:pt x="15573" y="1323885"/>
                </a:cubicBezTo>
                <a:cubicBezTo>
                  <a:pt x="-6665" y="1701949"/>
                  <a:pt x="-7572" y="1575822"/>
                  <a:pt x="29221" y="2115455"/>
                </a:cubicBezTo>
                <a:cubicBezTo>
                  <a:pt x="30200" y="2129808"/>
                  <a:pt x="32697" y="2146226"/>
                  <a:pt x="42869" y="2156398"/>
                </a:cubicBezTo>
                <a:cubicBezTo>
                  <a:pt x="79546" y="2193075"/>
                  <a:pt x="122541" y="2223161"/>
                  <a:pt x="165699" y="2251933"/>
                </a:cubicBezTo>
                <a:cubicBezTo>
                  <a:pt x="192994" y="2270130"/>
                  <a:pt x="215417" y="2300091"/>
                  <a:pt x="247585" y="2306524"/>
                </a:cubicBezTo>
                <a:cubicBezTo>
                  <a:pt x="334217" y="2323849"/>
                  <a:pt x="293320" y="2314545"/>
                  <a:pt x="370415" y="2333819"/>
                </a:cubicBezTo>
                <a:cubicBezTo>
                  <a:pt x="384063" y="2342918"/>
                  <a:pt x="395797" y="2355928"/>
                  <a:pt x="411358" y="2361115"/>
                </a:cubicBezTo>
                <a:cubicBezTo>
                  <a:pt x="513770" y="2395252"/>
                  <a:pt x="603132" y="2393713"/>
                  <a:pt x="711609" y="2402058"/>
                </a:cubicBezTo>
                <a:cubicBezTo>
                  <a:pt x="738905" y="2406607"/>
                  <a:pt x="766361" y="2410279"/>
                  <a:pt x="793496" y="2415706"/>
                </a:cubicBezTo>
                <a:cubicBezTo>
                  <a:pt x="834624" y="2423931"/>
                  <a:pt x="874955" y="2436106"/>
                  <a:pt x="916326" y="2443001"/>
                </a:cubicBezTo>
                <a:cubicBezTo>
                  <a:pt x="984232" y="2454319"/>
                  <a:pt x="1052645" y="2462480"/>
                  <a:pt x="1121042" y="2470297"/>
                </a:cubicBezTo>
                <a:cubicBezTo>
                  <a:pt x="1265482" y="2486804"/>
                  <a:pt x="1414918" y="2492422"/>
                  <a:pt x="1557770" y="2524888"/>
                </a:cubicBezTo>
                <a:cubicBezTo>
                  <a:pt x="1604085" y="2535414"/>
                  <a:pt x="1647883" y="2555528"/>
                  <a:pt x="1694248" y="2565831"/>
                </a:cubicBezTo>
                <a:cubicBezTo>
                  <a:pt x="1730052" y="2573787"/>
                  <a:pt x="1766947" y="2575705"/>
                  <a:pt x="1803430" y="2579479"/>
                </a:cubicBezTo>
                <a:lnTo>
                  <a:pt x="2090033" y="2606774"/>
                </a:lnTo>
                <a:cubicBezTo>
                  <a:pt x="2235609" y="2597676"/>
                  <a:pt x="2382300" y="2599636"/>
                  <a:pt x="2526761" y="2579479"/>
                </a:cubicBezTo>
                <a:cubicBezTo>
                  <a:pt x="2579498" y="2572120"/>
                  <a:pt x="2626372" y="2541726"/>
                  <a:pt x="2676887" y="2524888"/>
                </a:cubicBezTo>
                <a:cubicBezTo>
                  <a:pt x="2762879" y="2496224"/>
                  <a:pt x="2850202" y="2471665"/>
                  <a:pt x="2936194" y="2443001"/>
                </a:cubicBezTo>
                <a:cubicBezTo>
                  <a:pt x="3000353" y="2421615"/>
                  <a:pt x="3063104" y="2396149"/>
                  <a:pt x="3127263" y="2374763"/>
                </a:cubicBezTo>
                <a:cubicBezTo>
                  <a:pt x="3172321" y="2359744"/>
                  <a:pt x="3219967" y="2352250"/>
                  <a:pt x="3263741" y="2333819"/>
                </a:cubicBezTo>
                <a:cubicBezTo>
                  <a:pt x="3306908" y="2315643"/>
                  <a:pt x="3346407" y="2289678"/>
                  <a:pt x="3386570" y="2265580"/>
                </a:cubicBezTo>
                <a:cubicBezTo>
                  <a:pt x="3414700" y="2248702"/>
                  <a:pt x="3441926" y="2230284"/>
                  <a:pt x="3468457" y="2210989"/>
                </a:cubicBezTo>
                <a:cubicBezTo>
                  <a:pt x="3518497" y="2174596"/>
                  <a:pt x="3559443" y="2142750"/>
                  <a:pt x="3591287" y="2088160"/>
                </a:cubicBezTo>
                <a:cubicBezTo>
                  <a:pt x="3618391" y="2041696"/>
                  <a:pt x="3642178" y="1962780"/>
                  <a:pt x="3659526" y="1910739"/>
                </a:cubicBezTo>
                <a:cubicBezTo>
                  <a:pt x="3664075" y="1878894"/>
                  <a:pt x="3665940" y="1846548"/>
                  <a:pt x="3673173" y="1815204"/>
                </a:cubicBezTo>
                <a:cubicBezTo>
                  <a:pt x="3679643" y="1787169"/>
                  <a:pt x="3700469" y="1762090"/>
                  <a:pt x="3700469" y="1733318"/>
                </a:cubicBezTo>
                <a:cubicBezTo>
                  <a:pt x="3700469" y="1614688"/>
                  <a:pt x="3689202" y="1496018"/>
                  <a:pt x="3673173" y="1378476"/>
                </a:cubicBezTo>
                <a:cubicBezTo>
                  <a:pt x="3661839" y="1295361"/>
                  <a:pt x="3645109" y="1212396"/>
                  <a:pt x="3618582" y="1132816"/>
                </a:cubicBezTo>
                <a:cubicBezTo>
                  <a:pt x="3613405" y="1117286"/>
                  <a:pt x="3561026" y="949465"/>
                  <a:pt x="3536696" y="900804"/>
                </a:cubicBezTo>
                <a:cubicBezTo>
                  <a:pt x="3500597" y="828607"/>
                  <a:pt x="3518758" y="889340"/>
                  <a:pt x="3468457" y="818918"/>
                </a:cubicBezTo>
                <a:cubicBezTo>
                  <a:pt x="3414158" y="742900"/>
                  <a:pt x="3475496" y="767100"/>
                  <a:pt x="3372923" y="696088"/>
                </a:cubicBezTo>
                <a:cubicBezTo>
                  <a:pt x="3214528" y="586429"/>
                  <a:pt x="3200477" y="687415"/>
                  <a:pt x="3004433" y="491371"/>
                </a:cubicBezTo>
                <a:cubicBezTo>
                  <a:pt x="2949842" y="436780"/>
                  <a:pt x="2888058" y="388539"/>
                  <a:pt x="2840660" y="327598"/>
                </a:cubicBezTo>
                <a:cubicBezTo>
                  <a:pt x="2784872" y="255870"/>
                  <a:pt x="2771031" y="201622"/>
                  <a:pt x="2690535" y="177473"/>
                </a:cubicBezTo>
                <a:cubicBezTo>
                  <a:pt x="2664030" y="169522"/>
                  <a:pt x="2635944" y="168374"/>
                  <a:pt x="2608648" y="163825"/>
                </a:cubicBezTo>
                <a:cubicBezTo>
                  <a:pt x="2595000" y="159276"/>
                  <a:pt x="2580281" y="157163"/>
                  <a:pt x="2567705" y="150177"/>
                </a:cubicBezTo>
                <a:cubicBezTo>
                  <a:pt x="2539028" y="134245"/>
                  <a:pt x="2485818" y="95586"/>
                  <a:pt x="2485818" y="95586"/>
                </a:cubicBezTo>
                <a:cubicBezTo>
                  <a:pt x="2481269" y="77389"/>
                  <a:pt x="2483888" y="55642"/>
                  <a:pt x="2472170" y="40995"/>
                </a:cubicBezTo>
                <a:cubicBezTo>
                  <a:pt x="2463183" y="29762"/>
                  <a:pt x="2444094" y="33782"/>
                  <a:pt x="2431227" y="27348"/>
                </a:cubicBezTo>
                <a:cubicBezTo>
                  <a:pt x="2371588" y="-2472"/>
                  <a:pt x="2410822" y="52"/>
                  <a:pt x="2376636" y="52"/>
                </a:cubicBezTo>
              </a:path>
            </a:pathLst>
          </a:cu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933041" y="5977719"/>
            <a:ext cx="1313920" cy="709684"/>
          </a:xfrm>
          <a:custGeom>
            <a:avLst/>
            <a:gdLst>
              <a:gd name="connsiteX0" fmla="*/ 1259329 w 1313920"/>
              <a:gd name="connsiteY0" fmla="*/ 177421 h 709684"/>
              <a:gd name="connsiteX1" fmla="*/ 1163795 w 1313920"/>
              <a:gd name="connsiteY1" fmla="*/ 163774 h 709684"/>
              <a:gd name="connsiteX2" fmla="*/ 1068260 w 1313920"/>
              <a:gd name="connsiteY2" fmla="*/ 109182 h 709684"/>
              <a:gd name="connsiteX3" fmla="*/ 1027317 w 1313920"/>
              <a:gd name="connsiteY3" fmla="*/ 95535 h 709684"/>
              <a:gd name="connsiteX4" fmla="*/ 972726 w 1313920"/>
              <a:gd name="connsiteY4" fmla="*/ 54591 h 709684"/>
              <a:gd name="connsiteX5" fmla="*/ 849896 w 1313920"/>
              <a:gd name="connsiteY5" fmla="*/ 27296 h 709684"/>
              <a:gd name="connsiteX6" fmla="*/ 808953 w 1313920"/>
              <a:gd name="connsiteY6" fmla="*/ 13648 h 709684"/>
              <a:gd name="connsiteX7" fmla="*/ 754362 w 1313920"/>
              <a:gd name="connsiteY7" fmla="*/ 0 h 709684"/>
              <a:gd name="connsiteX8" fmla="*/ 604237 w 1313920"/>
              <a:gd name="connsiteY8" fmla="*/ 13648 h 709684"/>
              <a:gd name="connsiteX9" fmla="*/ 549646 w 1313920"/>
              <a:gd name="connsiteY9" fmla="*/ 27296 h 709684"/>
              <a:gd name="connsiteX10" fmla="*/ 467759 w 1313920"/>
              <a:gd name="connsiteY10" fmla="*/ 40944 h 709684"/>
              <a:gd name="connsiteX11" fmla="*/ 344929 w 1313920"/>
              <a:gd name="connsiteY11" fmla="*/ 109182 h 709684"/>
              <a:gd name="connsiteX12" fmla="*/ 263043 w 1313920"/>
              <a:gd name="connsiteY12" fmla="*/ 150126 h 709684"/>
              <a:gd name="connsiteX13" fmla="*/ 208452 w 1313920"/>
              <a:gd name="connsiteY13" fmla="*/ 177421 h 709684"/>
              <a:gd name="connsiteX14" fmla="*/ 99269 w 1313920"/>
              <a:gd name="connsiteY14" fmla="*/ 204717 h 709684"/>
              <a:gd name="connsiteX15" fmla="*/ 31031 w 1313920"/>
              <a:gd name="connsiteY15" fmla="*/ 504968 h 709684"/>
              <a:gd name="connsiteX16" fmla="*/ 85622 w 1313920"/>
              <a:gd name="connsiteY16" fmla="*/ 586854 h 709684"/>
              <a:gd name="connsiteX17" fmla="*/ 99269 w 1313920"/>
              <a:gd name="connsiteY17" fmla="*/ 627797 h 709684"/>
              <a:gd name="connsiteX18" fmla="*/ 194804 w 1313920"/>
              <a:gd name="connsiteY18" fmla="*/ 696036 h 709684"/>
              <a:gd name="connsiteX19" fmla="*/ 249395 w 1313920"/>
              <a:gd name="connsiteY19" fmla="*/ 709684 h 709684"/>
              <a:gd name="connsiteX20" fmla="*/ 1081908 w 1313920"/>
              <a:gd name="connsiteY20" fmla="*/ 696036 h 709684"/>
              <a:gd name="connsiteX21" fmla="*/ 1136499 w 1313920"/>
              <a:gd name="connsiteY21" fmla="*/ 682388 h 709684"/>
              <a:gd name="connsiteX22" fmla="*/ 1232034 w 1313920"/>
              <a:gd name="connsiteY22" fmla="*/ 668741 h 709684"/>
              <a:gd name="connsiteX23" fmla="*/ 1272977 w 1313920"/>
              <a:gd name="connsiteY23" fmla="*/ 573206 h 709684"/>
              <a:gd name="connsiteX24" fmla="*/ 1300272 w 1313920"/>
              <a:gd name="connsiteY24" fmla="*/ 450377 h 709684"/>
              <a:gd name="connsiteX25" fmla="*/ 1313920 w 1313920"/>
              <a:gd name="connsiteY25" fmla="*/ 409433 h 709684"/>
              <a:gd name="connsiteX26" fmla="*/ 1300272 w 1313920"/>
              <a:gd name="connsiteY26" fmla="*/ 341194 h 709684"/>
              <a:gd name="connsiteX27" fmla="*/ 1259329 w 1313920"/>
              <a:gd name="connsiteY27" fmla="*/ 259308 h 709684"/>
              <a:gd name="connsiteX28" fmla="*/ 1259329 w 1313920"/>
              <a:gd name="connsiteY28" fmla="*/ 177421 h 70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13920" h="709684">
                <a:moveTo>
                  <a:pt x="1259329" y="177421"/>
                </a:moveTo>
                <a:cubicBezTo>
                  <a:pt x="1243407" y="161499"/>
                  <a:pt x="1194829" y="172238"/>
                  <a:pt x="1163795" y="163774"/>
                </a:cubicBezTo>
                <a:cubicBezTo>
                  <a:pt x="1111158" y="149418"/>
                  <a:pt x="1112728" y="131416"/>
                  <a:pt x="1068260" y="109182"/>
                </a:cubicBezTo>
                <a:cubicBezTo>
                  <a:pt x="1055393" y="102749"/>
                  <a:pt x="1040965" y="100084"/>
                  <a:pt x="1027317" y="95535"/>
                </a:cubicBezTo>
                <a:cubicBezTo>
                  <a:pt x="1009120" y="81887"/>
                  <a:pt x="993071" y="64763"/>
                  <a:pt x="972726" y="54591"/>
                </a:cubicBezTo>
                <a:cubicBezTo>
                  <a:pt x="958721" y="47588"/>
                  <a:pt x="858504" y="29448"/>
                  <a:pt x="849896" y="27296"/>
                </a:cubicBezTo>
                <a:cubicBezTo>
                  <a:pt x="835940" y="23807"/>
                  <a:pt x="822785" y="17600"/>
                  <a:pt x="808953" y="13648"/>
                </a:cubicBezTo>
                <a:cubicBezTo>
                  <a:pt x="790918" y="8495"/>
                  <a:pt x="772559" y="4549"/>
                  <a:pt x="754362" y="0"/>
                </a:cubicBezTo>
                <a:cubicBezTo>
                  <a:pt x="704320" y="4549"/>
                  <a:pt x="654044" y="7007"/>
                  <a:pt x="604237" y="13648"/>
                </a:cubicBezTo>
                <a:cubicBezTo>
                  <a:pt x="585644" y="16127"/>
                  <a:pt x="568039" y="23617"/>
                  <a:pt x="549646" y="27296"/>
                </a:cubicBezTo>
                <a:cubicBezTo>
                  <a:pt x="522511" y="32723"/>
                  <a:pt x="495055" y="36395"/>
                  <a:pt x="467759" y="40944"/>
                </a:cubicBezTo>
                <a:cubicBezTo>
                  <a:pt x="373902" y="103515"/>
                  <a:pt x="416994" y="85162"/>
                  <a:pt x="344929" y="109182"/>
                </a:cubicBezTo>
                <a:cubicBezTo>
                  <a:pt x="266251" y="161635"/>
                  <a:pt x="342144" y="116226"/>
                  <a:pt x="263043" y="150126"/>
                </a:cubicBezTo>
                <a:cubicBezTo>
                  <a:pt x="244343" y="158140"/>
                  <a:pt x="227753" y="170987"/>
                  <a:pt x="208452" y="177421"/>
                </a:cubicBezTo>
                <a:cubicBezTo>
                  <a:pt x="172863" y="189284"/>
                  <a:pt x="99269" y="204717"/>
                  <a:pt x="99269" y="204717"/>
                </a:cubicBezTo>
                <a:cubicBezTo>
                  <a:pt x="-15931" y="319917"/>
                  <a:pt x="-19515" y="282567"/>
                  <a:pt x="31031" y="504968"/>
                </a:cubicBezTo>
                <a:cubicBezTo>
                  <a:pt x="38301" y="536957"/>
                  <a:pt x="85622" y="586854"/>
                  <a:pt x="85622" y="586854"/>
                </a:cubicBezTo>
                <a:cubicBezTo>
                  <a:pt x="90171" y="600502"/>
                  <a:pt x="91289" y="615827"/>
                  <a:pt x="99269" y="627797"/>
                </a:cubicBezTo>
                <a:cubicBezTo>
                  <a:pt x="122434" y="662544"/>
                  <a:pt x="156854" y="681805"/>
                  <a:pt x="194804" y="696036"/>
                </a:cubicBezTo>
                <a:cubicBezTo>
                  <a:pt x="212367" y="702622"/>
                  <a:pt x="231198" y="705135"/>
                  <a:pt x="249395" y="709684"/>
                </a:cubicBezTo>
                <a:lnTo>
                  <a:pt x="1081908" y="696036"/>
                </a:lnTo>
                <a:cubicBezTo>
                  <a:pt x="1100656" y="695459"/>
                  <a:pt x="1118044" y="685743"/>
                  <a:pt x="1136499" y="682388"/>
                </a:cubicBezTo>
                <a:cubicBezTo>
                  <a:pt x="1168148" y="676634"/>
                  <a:pt x="1200189" y="673290"/>
                  <a:pt x="1232034" y="668741"/>
                </a:cubicBezTo>
                <a:cubicBezTo>
                  <a:pt x="1256297" y="620215"/>
                  <a:pt x="1259589" y="620063"/>
                  <a:pt x="1272977" y="573206"/>
                </a:cubicBezTo>
                <a:cubicBezTo>
                  <a:pt x="1301000" y="475127"/>
                  <a:pt x="1272127" y="562959"/>
                  <a:pt x="1300272" y="450377"/>
                </a:cubicBezTo>
                <a:cubicBezTo>
                  <a:pt x="1303761" y="436420"/>
                  <a:pt x="1309371" y="423081"/>
                  <a:pt x="1313920" y="409433"/>
                </a:cubicBezTo>
                <a:cubicBezTo>
                  <a:pt x="1309371" y="386687"/>
                  <a:pt x="1308417" y="362914"/>
                  <a:pt x="1300272" y="341194"/>
                </a:cubicBezTo>
                <a:cubicBezTo>
                  <a:pt x="1277414" y="280238"/>
                  <a:pt x="1267274" y="322866"/>
                  <a:pt x="1259329" y="259308"/>
                </a:cubicBezTo>
                <a:cubicBezTo>
                  <a:pt x="1256508" y="236737"/>
                  <a:pt x="1275251" y="193343"/>
                  <a:pt x="1259329" y="177421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228600"/>
            <a:ext cx="2590800" cy="715962"/>
          </a:xfrm>
        </p:spPr>
        <p:txBody>
          <a:bodyPr/>
          <a:lstStyle/>
          <a:p>
            <a:pPr algn="r"/>
            <a:r>
              <a:rPr lang="en-US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workflow</a:t>
            </a:r>
            <a:endParaRPr lang="en-US" b="1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824" y="2161373"/>
            <a:ext cx="1758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</a:t>
            </a:r>
            <a:r>
              <a:rPr lang="el-GR" sz="2400" dirty="0"/>
              <a:t> π</a:t>
            </a:r>
            <a:endParaRPr lang="en-US" sz="2400" baseline="30000" dirty="0" smtClean="0"/>
          </a:p>
          <a:p>
            <a:r>
              <a:rPr lang="en-US" sz="2400" baseline="-25000" dirty="0"/>
              <a:t>0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∫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f(x) = ?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7116" y="1447800"/>
            <a:ext cx="2028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f(x) =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sin(x)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</a:t>
            </a:r>
            <a:r>
              <a:rPr lang="en-US" sz="2400" dirty="0" smtClean="0"/>
              <a:t>        </a:t>
            </a:r>
            <a:r>
              <a:rPr lang="el-GR" sz="2400" dirty="0" smtClean="0"/>
              <a:t>π</a:t>
            </a:r>
            <a:endParaRPr lang="en-US" sz="2400" baseline="30000" dirty="0" smtClean="0"/>
          </a:p>
          <a:p>
            <a:r>
              <a:rPr lang="en-US" sz="2400" dirty="0" smtClean="0"/>
              <a:t>So,  </a:t>
            </a:r>
            <a:r>
              <a:rPr lang="en-US" sz="2400" baseline="-25000" dirty="0"/>
              <a:t>0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∫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f(x) = 2.0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449580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228600"/>
            <a:ext cx="2590800" cy="715962"/>
          </a:xfrm>
        </p:spPr>
        <p:txBody>
          <a:bodyPr/>
          <a:lstStyle/>
          <a:p>
            <a:pPr algn="r"/>
            <a:r>
              <a:rPr lang="en-US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workflow</a:t>
            </a:r>
            <a:endParaRPr lang="en-US" b="1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824" y="2161373"/>
            <a:ext cx="1758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</a:t>
            </a:r>
            <a:r>
              <a:rPr lang="el-GR" sz="2400" dirty="0"/>
              <a:t> </a:t>
            </a:r>
            <a:r>
              <a:rPr lang="en-US" sz="2400" dirty="0" smtClean="0"/>
              <a:t>3</a:t>
            </a:r>
            <a:endParaRPr lang="en-US" sz="2400" baseline="30000" dirty="0" smtClean="0"/>
          </a:p>
          <a:p>
            <a:r>
              <a:rPr lang="en-US" sz="2400" baseline="-25000" dirty="0" smtClean="0"/>
              <a:t>-2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∫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f(x) = ?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7116" y="1447800"/>
            <a:ext cx="130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f(x)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x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</a:t>
            </a:r>
            <a:r>
              <a:rPr lang="en-US" sz="2400" dirty="0" smtClean="0"/>
              <a:t>        </a:t>
            </a:r>
            <a:r>
              <a:rPr lang="en-US" sz="2400" baseline="30000" dirty="0"/>
              <a:t>3</a:t>
            </a:r>
            <a:endParaRPr lang="en-US" sz="2400" baseline="30000" dirty="0" smtClean="0"/>
          </a:p>
          <a:p>
            <a:r>
              <a:rPr lang="en-US" sz="2400" dirty="0" smtClean="0"/>
              <a:t>So,  </a:t>
            </a:r>
            <a:r>
              <a:rPr lang="en-US" sz="2400" baseline="-25000" dirty="0" smtClean="0"/>
              <a:t>-2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∫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f(x) = 2.5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24" y="1143000"/>
            <a:ext cx="4639376" cy="53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33400"/>
            <a:ext cx="1930831" cy="715962"/>
          </a:xfrm>
        </p:spPr>
        <p:txBody>
          <a:bodyPr/>
          <a:lstStyle/>
          <a:p>
            <a:pPr algn="ctr"/>
            <a:r>
              <a:rPr lang="en-US" sz="2800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benefits</a:t>
            </a:r>
            <a:endParaRPr lang="en-US" sz="2800" b="1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8763000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Easy way to see graphical change for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different mathematical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functions.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 interesting way to interact with math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Easy way to calculate complex integral equations.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Less error-prone and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mistakes.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nderstanding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relation between area and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integration.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Saves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time giving faster output of any desired query.</a:t>
            </a:r>
          </a:p>
        </p:txBody>
      </p:sp>
    </p:spTree>
    <p:extLst>
      <p:ext uri="{BB962C8B-B14F-4D97-AF65-F5344CB8AC3E}">
        <p14:creationId xmlns:p14="http://schemas.microsoft.com/office/powerpoint/2010/main" val="7219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19400" cy="639762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limitations</a:t>
            </a:r>
            <a:endParaRPr lang="en-US" sz="3200" b="1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371600"/>
            <a:ext cx="609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types of mathematical functions are not used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Scale </a:t>
            </a:r>
            <a:r>
              <a:rPr lang="en-US" sz="2400" dirty="0"/>
              <a:t>of the graphs are not used.</a:t>
            </a:r>
          </a:p>
          <a:p>
            <a:r>
              <a:rPr lang="en-US" sz="2400" dirty="0"/>
              <a:t>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Users </a:t>
            </a:r>
            <a:r>
              <a:rPr lang="en-US" sz="2400" dirty="0"/>
              <a:t>have no choice of saving the graph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Graphical </a:t>
            </a:r>
            <a:r>
              <a:rPr lang="en-US" sz="2400" dirty="0"/>
              <a:t>Interface is not resizable.</a:t>
            </a:r>
          </a:p>
          <a:p>
            <a:r>
              <a:rPr lang="en-US" sz="2400" dirty="0"/>
              <a:t>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does not handle discontinuous functions </a:t>
            </a:r>
            <a:r>
              <a:rPr lang="en-US" sz="2400" dirty="0" smtClean="0"/>
              <a:t>properly.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graph panel is limited only for -5 &lt;= x &lt;= 5  and  -5 &lt;= y &lt;= 5.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304800"/>
            <a:ext cx="2819400" cy="639762"/>
          </a:xfrm>
        </p:spPr>
        <p:txBody>
          <a:bodyPr/>
          <a:lstStyle/>
          <a:p>
            <a:pPr algn="r"/>
            <a:r>
              <a:rPr lang="en-US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Future plans</a:t>
            </a:r>
            <a:endParaRPr lang="en-US" b="1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842448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add more functions(like inverse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functions, exponential)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in it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convert the Function and Integration Plotter into an internet based software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Add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Scale changer on the graph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Generate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smoother graph showing floating numbers.</a:t>
            </a:r>
          </a:p>
        </p:txBody>
      </p:sp>
    </p:spTree>
    <p:extLst>
      <p:ext uri="{BB962C8B-B14F-4D97-AF65-F5344CB8AC3E}">
        <p14:creationId xmlns:p14="http://schemas.microsoft.com/office/powerpoint/2010/main" val="11376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304800"/>
            <a:ext cx="2895600" cy="487362"/>
          </a:xfrm>
        </p:spPr>
        <p:txBody>
          <a:bodyPr/>
          <a:lstStyle/>
          <a:p>
            <a:pPr algn="r"/>
            <a:r>
              <a:rPr lang="en-US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conclusion</a:t>
            </a:r>
            <a:endParaRPr lang="en-US" b="1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2376" y="1295400"/>
            <a:ext cx="7239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Calculus is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one of the most useful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branch in mathematics concerned with questions of shape, size,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relative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position of figures, and the properties of space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In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science, engineering, technology, finance, and other areas,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graphing  tools are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used for many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purposes.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Specially, for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computer science,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we need the graphs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&amp; integral calculus very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often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in programming and other things.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this reason we took this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project which we found . We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think this project may be helpful for the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2200" y="274638"/>
            <a:ext cx="4419600" cy="639762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Developed by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206432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Tamzid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Rahman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Oronno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ROLL NO 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1307032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206432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Parisha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Ahmed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Prodhi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ROLL NO  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1307012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3018" y="3657600"/>
            <a:ext cx="433878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SUPERVISOR</a:t>
            </a:r>
          </a:p>
          <a:p>
            <a:pPr algn="ctr"/>
            <a:endParaRPr lang="en-US" sz="2000" b="1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dirty="0" smtClean="0"/>
              <a:t>Dr. K.M. AZHARUL HASAN</a:t>
            </a:r>
          </a:p>
          <a:p>
            <a:pPr algn="ct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PROFESSOR,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1450" cap="small" dirty="0">
                <a:latin typeface="Cambria Math" pitchFamily="18" charset="0"/>
                <a:ea typeface="Cambria Math" pitchFamily="18" charset="0"/>
              </a:rPr>
              <a:t>Department of Computer Science and Engineering</a:t>
            </a:r>
            <a:r>
              <a:rPr lang="en-US" sz="145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50" cap="small" dirty="0">
                <a:latin typeface="Cambria Math" pitchFamily="18" charset="0"/>
                <a:ea typeface="Cambria Math" pitchFamily="18" charset="0"/>
              </a:rPr>
              <a:t>Khulna University of Engineering &amp; Technology</a:t>
            </a:r>
            <a:endParaRPr lang="en-US" sz="1450" dirty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82513"/>
          </a:xfrm>
        </p:spPr>
        <p:txBody>
          <a:bodyPr/>
          <a:lstStyle/>
          <a:p>
            <a:r>
              <a:rPr lang="en-US" sz="6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Thank You All</a:t>
            </a:r>
            <a:endParaRPr lang="en-US" sz="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698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PRESENTATION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057400"/>
            <a:ext cx="7467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OBJECTIVES</a:t>
            </a:r>
            <a:endParaRPr lang="en-US" sz="2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GRAPH </a:t>
            </a:r>
            <a:endParaRPr lang="en-US" sz="2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FEATURES</a:t>
            </a:r>
            <a:endParaRPr lang="en-US" sz="2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WORKFLOW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BENIFITS</a:t>
            </a:r>
            <a:endParaRPr lang="en-US" sz="2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LIMITATIONS</a:t>
            </a:r>
            <a:endParaRPr lang="en-US" sz="2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FUTURE PLANS</a:t>
            </a:r>
            <a:endParaRPr lang="en-US" sz="2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CONCLUSION</a:t>
            </a:r>
            <a:endParaRPr lang="en-US" sz="2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274638"/>
            <a:ext cx="3048000" cy="715962"/>
          </a:xfrm>
        </p:spPr>
        <p:txBody>
          <a:bodyPr/>
          <a:lstStyle/>
          <a:p>
            <a:pPr algn="r"/>
            <a:r>
              <a:rPr lang="en-US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OBJECTIVES</a:t>
            </a:r>
            <a:endParaRPr lang="en-US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362200"/>
            <a:ext cx="6705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To show the graph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some math functions</a:t>
            </a:r>
          </a:p>
          <a:p>
            <a:pPr lvl="0"/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To show the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variations of  graphs</a:t>
            </a:r>
          </a:p>
          <a:p>
            <a:pPr lvl="0"/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To show the graph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of  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algebric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equation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To show the graph of sine, cosine &amp; logarithm</a:t>
            </a:r>
            <a:br>
              <a:rPr lang="en-US" sz="2400" dirty="0" smtClean="0">
                <a:latin typeface="Cambria Math" pitchFamily="18" charset="0"/>
                <a:ea typeface="Cambria Math" pitchFamily="18" charset="0"/>
              </a:rPr>
            </a:b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200" y="2362200"/>
            <a:ext cx="6400800" cy="41910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600" b="1" dirty="0" smtClean="0"/>
              <a:t>Write Once, Run </a:t>
            </a:r>
            <a:r>
              <a:rPr lang="en-US" sz="2600" b="1" dirty="0" smtClean="0"/>
              <a:t>Anywhere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b="1" dirty="0" smtClean="0"/>
              <a:t>Security</a:t>
            </a:r>
            <a:endParaRPr lang="en-US" sz="2600" b="1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b="1" dirty="0" smtClean="0"/>
              <a:t>Network-centric Programming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b="1" dirty="0" smtClean="0"/>
              <a:t>Dynamic</a:t>
            </a:r>
            <a:r>
              <a:rPr lang="en-US" sz="2600" b="1" dirty="0" smtClean="0"/>
              <a:t>, Extensible Programs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b="1" dirty="0" smtClean="0"/>
              <a:t>Multithreaded</a:t>
            </a:r>
            <a:endParaRPr lang="en-US" sz="2600" b="1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b="1" dirty="0" smtClean="0"/>
              <a:t>Performance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b="1" dirty="0" smtClean="0"/>
              <a:t>Programmer Efficiency and Time-to-Market</a:t>
            </a:r>
          </a:p>
          <a:p>
            <a:pPr marL="342900" indent="-342900" algn="just"/>
            <a:endParaRPr lang="en-US" sz="2900" b="1" dirty="0" smtClean="0"/>
          </a:p>
          <a:p>
            <a:pPr marL="342900" lvl="0" indent="-342900" algn="just">
              <a:buFont typeface="Wingdings" pitchFamily="2" charset="2"/>
              <a:buChar char="Ø"/>
            </a:pPr>
            <a:endParaRPr lang="en-US" sz="2900" dirty="0" smtClean="0">
              <a:latin typeface="Cambria Math" pitchFamily="18" charset="0"/>
              <a:ea typeface="Cambria Math" pitchFamily="18" charset="0"/>
            </a:endParaRPr>
          </a:p>
          <a:p>
            <a:pPr lvl="0" algn="just"/>
            <a:endParaRPr lang="en-US" sz="2900" dirty="0" smtClean="0">
              <a:latin typeface="Cambria Math" pitchFamily="18" charset="0"/>
              <a:ea typeface="Cambria Math" pitchFamily="18" charset="0"/>
            </a:endParaRPr>
          </a:p>
          <a:p>
            <a:pPr marL="342900" lvl="0" indent="-342900" algn="just"/>
            <a:endParaRPr lang="en-US" sz="29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600200"/>
          </a:xfrm>
        </p:spPr>
        <p:txBody>
          <a:bodyPr/>
          <a:lstStyle/>
          <a:p>
            <a:r>
              <a:rPr lang="en-US" sz="3600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Why java???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458200" cy="7159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                                                                       </a:t>
            </a:r>
            <a:r>
              <a:rPr lang="en-US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FEATURES</a:t>
            </a:r>
            <a:endParaRPr lang="en-US" b="1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Draw the graph of a Mathematical function f(x).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0480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Calculate the definite integral of the function within two user defined limits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4958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Highlight the area under the curve of the function bound by those limits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458200" cy="7159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The Interface</a:t>
            </a:r>
            <a:endParaRPr lang="en-US" b="1" u="sng" dirty="0">
              <a:solidFill>
                <a:srgbClr val="00B05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640"/>
            <a:ext cx="5268061" cy="67446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46093" y="2745432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3699" y="265903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Graph Panel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5715000"/>
            <a:ext cx="3962400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640"/>
            <a:ext cx="5268061" cy="67446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9600" y="6057900"/>
            <a:ext cx="1062251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" y="6267450"/>
            <a:ext cx="1062251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498</TotalTime>
  <Words>567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Function &amp;  Integration Plotter</vt:lpstr>
      <vt:lpstr>Developed by</vt:lpstr>
      <vt:lpstr>PowerPoint Presentation</vt:lpstr>
      <vt:lpstr>OBJECTIVES</vt:lpstr>
      <vt:lpstr>Why java???</vt:lpstr>
      <vt:lpstr>                                                                          FEATURES</vt:lpstr>
      <vt:lpstr>The Interface</vt:lpstr>
      <vt:lpstr>PowerPoint Presentation</vt:lpstr>
      <vt:lpstr>PowerPoint Presentation</vt:lpstr>
      <vt:lpstr>The Trapezoidal Rule</vt:lpstr>
      <vt:lpstr>The Trapezoidal Rule</vt:lpstr>
      <vt:lpstr>The Trapezoidal Rule</vt:lpstr>
      <vt:lpstr>workflow</vt:lpstr>
      <vt:lpstr>workflow</vt:lpstr>
      <vt:lpstr>workflow</vt:lpstr>
      <vt:lpstr>benefits</vt:lpstr>
      <vt:lpstr>limitations</vt:lpstr>
      <vt:lpstr>Future plans</vt:lpstr>
      <vt:lpstr>conclusion</vt:lpstr>
      <vt:lpstr> Thank You 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ge0metry</dc:title>
  <dc:creator>DURONTO SELLE</dc:creator>
  <cp:lastModifiedBy>USER</cp:lastModifiedBy>
  <cp:revision>44</cp:revision>
  <dcterms:created xsi:type="dcterms:W3CDTF">2011-07-10T13:06:13Z</dcterms:created>
  <dcterms:modified xsi:type="dcterms:W3CDTF">2015-08-16T19:56:27Z</dcterms:modified>
</cp:coreProperties>
</file>