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503D2-8FC3-4F74-B5EE-5B3A08FD40EE}" v="3" dt="2023-09-27T06:01:43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sha Raja" userId="ef7b391c06c9cef1" providerId="LiveId" clId="{1A2503D2-8FC3-4F74-B5EE-5B3A08FD40EE}"/>
    <pc:docChg chg="undo custSel addSld delSld modSld">
      <pc:chgData name="Parisha Raja" userId="ef7b391c06c9cef1" providerId="LiveId" clId="{1A2503D2-8FC3-4F74-B5EE-5B3A08FD40EE}" dt="2023-09-27T06:37:16.943" v="191" actId="207"/>
      <pc:docMkLst>
        <pc:docMk/>
      </pc:docMkLst>
      <pc:sldChg chg="modSp mod">
        <pc:chgData name="Parisha Raja" userId="ef7b391c06c9cef1" providerId="LiveId" clId="{1A2503D2-8FC3-4F74-B5EE-5B3A08FD40EE}" dt="2023-09-27T06:37:16.943" v="191" actId="207"/>
        <pc:sldMkLst>
          <pc:docMk/>
          <pc:sldMk cId="0" sldId="256"/>
        </pc:sldMkLst>
        <pc:spChg chg="mod">
          <ac:chgData name="Parisha Raja" userId="ef7b391c06c9cef1" providerId="LiveId" clId="{1A2503D2-8FC3-4F74-B5EE-5B3A08FD40EE}" dt="2023-09-27T06:37:16.943" v="191" actId="207"/>
          <ac:spMkLst>
            <pc:docMk/>
            <pc:sldMk cId="0" sldId="256"/>
            <ac:spMk id="211" creationId="{00000000-0000-0000-0000-000000000000}"/>
          </ac:spMkLst>
        </pc:spChg>
      </pc:sldChg>
      <pc:sldChg chg="modSp mod">
        <pc:chgData name="Parisha Raja" userId="ef7b391c06c9cef1" providerId="LiveId" clId="{1A2503D2-8FC3-4F74-B5EE-5B3A08FD40EE}" dt="2023-09-27T06:11:14.233" v="92" actId="20577"/>
        <pc:sldMkLst>
          <pc:docMk/>
          <pc:sldMk cId="0" sldId="257"/>
        </pc:sldMkLst>
        <pc:spChg chg="mod">
          <ac:chgData name="Parisha Raja" userId="ef7b391c06c9cef1" providerId="LiveId" clId="{1A2503D2-8FC3-4F74-B5EE-5B3A08FD40EE}" dt="2023-09-27T06:11:14.233" v="92" actId="20577"/>
          <ac:spMkLst>
            <pc:docMk/>
            <pc:sldMk cId="0" sldId="257"/>
            <ac:spMk id="218" creationId="{00000000-0000-0000-0000-000000000000}"/>
          </ac:spMkLst>
        </pc:spChg>
        <pc:spChg chg="mod">
          <ac:chgData name="Parisha Raja" userId="ef7b391c06c9cef1" providerId="LiveId" clId="{1A2503D2-8FC3-4F74-B5EE-5B3A08FD40EE}" dt="2023-09-27T06:11:10.070" v="91" actId="20577"/>
          <ac:spMkLst>
            <pc:docMk/>
            <pc:sldMk cId="0" sldId="257"/>
            <ac:spMk id="222" creationId="{00000000-0000-0000-0000-000000000000}"/>
          </ac:spMkLst>
        </pc:spChg>
      </pc:sldChg>
      <pc:sldChg chg="modSp mod">
        <pc:chgData name="Parisha Raja" userId="ef7b391c06c9cef1" providerId="LiveId" clId="{1A2503D2-8FC3-4F74-B5EE-5B3A08FD40EE}" dt="2023-09-27T06:24:34.098" v="129" actId="20577"/>
        <pc:sldMkLst>
          <pc:docMk/>
          <pc:sldMk cId="0" sldId="258"/>
        </pc:sldMkLst>
        <pc:spChg chg="mod">
          <ac:chgData name="Parisha Raja" userId="ef7b391c06c9cef1" providerId="LiveId" clId="{1A2503D2-8FC3-4F74-B5EE-5B3A08FD40EE}" dt="2023-09-27T06:24:34.098" v="129" actId="20577"/>
          <ac:spMkLst>
            <pc:docMk/>
            <pc:sldMk cId="0" sldId="258"/>
            <ac:spMk id="2" creationId="{67103176-2B58-3A74-C3EC-CC90C9621BA8}"/>
          </ac:spMkLst>
        </pc:spChg>
        <pc:spChg chg="mod">
          <ac:chgData name="Parisha Raja" userId="ef7b391c06c9cef1" providerId="LiveId" clId="{1A2503D2-8FC3-4F74-B5EE-5B3A08FD40EE}" dt="2023-09-27T06:09:07.925" v="77" actId="1076"/>
          <ac:spMkLst>
            <pc:docMk/>
            <pc:sldMk cId="0" sldId="258"/>
            <ac:spMk id="227" creationId="{00000000-0000-0000-0000-000000000000}"/>
          </ac:spMkLst>
        </pc:spChg>
        <pc:spChg chg="mod">
          <ac:chgData name="Parisha Raja" userId="ef7b391c06c9cef1" providerId="LiveId" clId="{1A2503D2-8FC3-4F74-B5EE-5B3A08FD40EE}" dt="2023-09-27T06:09:14.936" v="78" actId="1076"/>
          <ac:spMkLst>
            <pc:docMk/>
            <pc:sldMk cId="0" sldId="258"/>
            <ac:spMk id="228" creationId="{00000000-0000-0000-0000-000000000000}"/>
          </ac:spMkLst>
        </pc:spChg>
        <pc:spChg chg="mod">
          <ac:chgData name="Parisha Raja" userId="ef7b391c06c9cef1" providerId="LiveId" clId="{1A2503D2-8FC3-4F74-B5EE-5B3A08FD40EE}" dt="2023-09-27T06:09:53.591" v="83" actId="14100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Parisha Raja" userId="ef7b391c06c9cef1" providerId="LiveId" clId="{1A2503D2-8FC3-4F74-B5EE-5B3A08FD40EE}" dt="2023-09-27T06:10:11.377" v="85" actId="1076"/>
          <ac:spMkLst>
            <pc:docMk/>
            <pc:sldMk cId="0" sldId="258"/>
            <ac:spMk id="231" creationId="{00000000-0000-0000-0000-000000000000}"/>
          </ac:spMkLst>
        </pc:spChg>
      </pc:sldChg>
      <pc:sldChg chg="modSp mod">
        <pc:chgData name="Parisha Raja" userId="ef7b391c06c9cef1" providerId="LiveId" clId="{1A2503D2-8FC3-4F74-B5EE-5B3A08FD40EE}" dt="2023-09-27T05:54:15.266" v="37" actId="20577"/>
        <pc:sldMkLst>
          <pc:docMk/>
          <pc:sldMk cId="0" sldId="259"/>
        </pc:sldMkLst>
        <pc:spChg chg="mod">
          <ac:chgData name="Parisha Raja" userId="ef7b391c06c9cef1" providerId="LiveId" clId="{1A2503D2-8FC3-4F74-B5EE-5B3A08FD40EE}" dt="2023-09-27T05:54:15.266" v="37" actId="20577"/>
          <ac:spMkLst>
            <pc:docMk/>
            <pc:sldMk cId="0" sldId="259"/>
            <ac:spMk id="238" creationId="{00000000-0000-0000-0000-000000000000}"/>
          </ac:spMkLst>
        </pc:spChg>
      </pc:sldChg>
      <pc:sldChg chg="new del">
        <pc:chgData name="Parisha Raja" userId="ef7b391c06c9cef1" providerId="LiveId" clId="{1A2503D2-8FC3-4F74-B5EE-5B3A08FD40EE}" dt="2023-09-27T05:54:40.933" v="39" actId="680"/>
        <pc:sldMkLst>
          <pc:docMk/>
          <pc:sldMk cId="1616626013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21712"/>
            <a:ext cx="6461759" cy="103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dirty="0"/>
              <a:t>Basic Details of the Team and Problem Statement</a:t>
            </a:r>
            <a:endParaRPr sz="3200"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671226" y="1173400"/>
            <a:ext cx="6588868" cy="528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 </a:t>
            </a:r>
            <a:r>
              <a:rPr lang="en-US" dirty="0">
                <a:solidFill>
                  <a:schemeClr val="tx1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Ministry Of Railways</a:t>
            </a:r>
            <a:endParaRPr lang="en-US" dirty="0">
              <a:solidFill>
                <a:schemeClr val="tx1"/>
              </a:solidFill>
              <a:latin typeface="Franklin Gothic" panose="020B0604020202020204" charset="0"/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IN" b="0" i="0" dirty="0">
                <a:solidFill>
                  <a:srgbClr val="212529"/>
                </a:solidFill>
                <a:effectLst/>
                <a:latin typeface="Franklin Gothic" panose="020B0604020202020204" charset="0"/>
              </a:rPr>
              <a:t>1349</a:t>
            </a:r>
            <a:endParaRPr dirty="0">
              <a:latin typeface="Franklin Gothic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0" i="0" dirty="0">
                <a:solidFill>
                  <a:srgbClr val="212529"/>
                </a:solidFill>
                <a:effectLst/>
                <a:latin typeface="Franklin Gothic" panose="020B0604020202020204" charset="0"/>
              </a:rPr>
              <a:t>Using existing CCTV network for crowd management, crime prevention, and work monitoring using AIML</a:t>
            </a:r>
            <a:endParaRPr dirty="0">
              <a:latin typeface="Franklin Gothic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Code Crusaders</a:t>
            </a:r>
            <a:endParaRPr dirty="0">
              <a:solidFill>
                <a:schemeClr val="tx1"/>
              </a:solidFill>
              <a:latin typeface="Franklin Gothic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Raja Parisha Viralbhai</a:t>
            </a:r>
            <a:endParaRPr dirty="0">
              <a:solidFill>
                <a:schemeClr val="tx1"/>
              </a:solidFill>
              <a:latin typeface="Franklin Gothic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U-0136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Gujarat University</a:t>
            </a:r>
            <a:endParaRPr dirty="0">
              <a:solidFill>
                <a:schemeClr val="tx1"/>
              </a:solidFill>
              <a:latin typeface="Franklin Gothic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IN" b="0" i="0" dirty="0">
                <a:solidFill>
                  <a:srgbClr val="212529"/>
                </a:solidFill>
                <a:effectLst/>
                <a:latin typeface="Franklin Gothic" panose="020B0604020202020204" charset="0"/>
              </a:rPr>
              <a:t>Smart Automation</a:t>
            </a:r>
            <a:endParaRPr dirty="0">
              <a:latin typeface="Franklin Gothic" panose="020B0604020202020204" charset="0"/>
            </a:endParaRPr>
          </a:p>
        </p:txBody>
      </p:sp>
      <p:pic>
        <p:nvPicPr>
          <p:cNvPr id="3" name="Picture 2" descr="A green and grey light bulb with numbers on it&#10;&#10;Description automatically generated">
            <a:extLst>
              <a:ext uri="{FF2B5EF4-FFF2-40B4-BE49-F238E27FC236}">
                <a16:creationId xmlns:a16="http://schemas.microsoft.com/office/drawing/2014/main" id="{CEABB618-9FBD-7AD4-59BE-71DD4E53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929" y="148172"/>
            <a:ext cx="3183427" cy="17487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891485" y="2092727"/>
            <a:ext cx="6226918" cy="40029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Idea/Solution/Prototype:</a:t>
            </a:r>
            <a:endParaRPr sz="2000" dirty="0"/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AI-Powered Crowd Analysis: </a:t>
            </a:r>
            <a:r>
              <a:rPr lang="en-US" dirty="0"/>
              <a:t>Implement advanced AI and ML algorithms to analyze real-time video feeds from the existing CCTV network across Indian Railways.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Pattern Detection and Prediction: </a:t>
            </a:r>
            <a:r>
              <a:rPr lang="en-US" dirty="0"/>
              <a:t>Utilize these algorithms to detect and predict crowd patterns, providing authorities with timely insights into potential congestion points.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Proactive Measures: </a:t>
            </a:r>
            <a:r>
              <a:rPr lang="en-US" dirty="0"/>
              <a:t>Empower authorities to take proactive steps to prevent overcrowding, ensuring passenger safety and a more efficient railway operation.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Optimized Resource Allocation: </a:t>
            </a:r>
            <a:r>
              <a:rPr lang="en-US" dirty="0"/>
              <a:t>By leveraging this technology, authorities can allocate resources strategically to manage crowds effectively, especially during peak hours or special events.</a:t>
            </a:r>
            <a:endParaRPr sz="160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408538" y="528805"/>
            <a:ext cx="4689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Flow chart </a:t>
            </a:r>
            <a:endParaRPr sz="2000"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6" y="3820783"/>
            <a:ext cx="4572000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Technology stack </a:t>
            </a:r>
            <a:r>
              <a:rPr lang="en-US" sz="20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20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AI/ML frameworks: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PyTorch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Video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rocessing libraries: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OpenCV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Object Detection Models: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yolov8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Object Tracking: 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Deepshort Algorithm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Web development framework: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Django and Flask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Database: 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MySQL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3" name="Content Placeholder 5">
            <a:extLst>
              <a:ext uri="{FF2B5EF4-FFF2-40B4-BE49-F238E27FC236}">
                <a16:creationId xmlns:a16="http://schemas.microsoft.com/office/drawing/2014/main" id="{846B8C75-DD4F-D893-2CD9-D91658E8FE8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322" b="1322"/>
          <a:stretch>
            <a:fillRect/>
          </a:stretch>
        </p:blipFill>
        <p:spPr>
          <a:xfrm>
            <a:off x="7408863" y="1216025"/>
            <a:ext cx="4572000" cy="23145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71550" y="901792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1075717" y="21280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 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1014108" y="2473618"/>
            <a:ext cx="5081892" cy="38509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Peak Hour Management: </a:t>
            </a:r>
            <a:r>
              <a:rPr lang="en-US" dirty="0"/>
              <a:t>Effectively handle high passenger volumes during peak travel times, ensuring smooth flow and minimizing congestion.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Event Crowd Control: </a:t>
            </a:r>
            <a:r>
              <a:rPr lang="en-US" dirty="0"/>
              <a:t>Manage large gatherings for events or festivals by anticipating crowd movements and implementing necessary precautions.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Emergency Response: </a:t>
            </a:r>
            <a:r>
              <a:rPr lang="en-US" dirty="0"/>
              <a:t>Quickly identify and respond to emergency situations, ensuring passenger safety and timely assistance.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Station Capacity Planning: </a:t>
            </a:r>
            <a:r>
              <a:rPr lang="en-US" dirty="0"/>
              <a:t>Optimize platform and station capacities based on real-time crowd data, improving overall operational efficiency.</a:t>
            </a:r>
            <a:endParaRPr sz="16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494835" y="2128041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Showstopper</a:t>
            </a:r>
            <a:endParaRPr dirty="0"/>
          </a:p>
        </p:txBody>
      </p:sp>
      <p:sp>
        <p:nvSpPr>
          <p:cNvPr id="2" name="Google Shape;229;p3">
            <a:extLst>
              <a:ext uri="{FF2B5EF4-FFF2-40B4-BE49-F238E27FC236}">
                <a16:creationId xmlns:a16="http://schemas.microsoft.com/office/drawing/2014/main" id="{67103176-2B58-3A74-C3EC-CC90C9621BA8}"/>
              </a:ext>
            </a:extLst>
          </p:cNvPr>
          <p:cNvSpPr txBox="1">
            <a:spLocks/>
          </p:cNvSpPr>
          <p:nvPr/>
        </p:nvSpPr>
        <p:spPr>
          <a:xfrm>
            <a:off x="6459167" y="2473618"/>
            <a:ext cx="4718725" cy="38586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3464" marR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Franklin" pitchFamily="2" charset="0"/>
                <a:ea typeface="Libre Franklin" pitchFamily="2" charset="0"/>
                <a:cs typeface="Libre Franklin" pitchFamily="2" charset="0"/>
              </a:rPr>
              <a:t>Dependencies:</a:t>
            </a:r>
            <a:endParaRPr lang="en-IN" sz="1800" dirty="0">
              <a:effectLst/>
            </a:endParaRPr>
          </a:p>
          <a:p>
            <a:pPr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Availability of High-Quality CCTV Footage</a:t>
            </a:r>
          </a:p>
          <a:p>
            <a:pPr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Adequate computing power</a:t>
            </a:r>
            <a:endParaRPr lang="en-IN" sz="1600" dirty="0"/>
          </a:p>
          <a:p>
            <a:pPr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Reliable network connectivity</a:t>
            </a:r>
          </a:p>
          <a:p>
            <a:pPr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Integration with Railway Infrastructure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sz="1600" dirty="0"/>
          </a:p>
          <a:p>
            <a:pPr marL="285750" marR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Libre Franklin" pitchFamily="2" charset="0"/>
                <a:ea typeface="Libre Franklin" pitchFamily="2" charset="0"/>
                <a:cs typeface="Libre Franklin" pitchFamily="2" charset="0"/>
              </a:rPr>
              <a:t>Showstoppers:</a:t>
            </a:r>
            <a:endParaRPr lang="en-IN" dirty="0">
              <a:effectLst/>
            </a:endParaRPr>
          </a:p>
          <a:p>
            <a:pPr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Privacy concerns</a:t>
            </a:r>
          </a:p>
          <a:p>
            <a:pPr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600" dirty="0"/>
              <a:t>Data Security</a:t>
            </a:r>
            <a:endParaRPr lang="en-US" sz="1600" dirty="0"/>
          </a:p>
          <a:p>
            <a:pPr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600"/>
              <a:t>Technical Challenges</a:t>
            </a:r>
            <a:endParaRPr lang="en-IN" sz="1600" dirty="0"/>
          </a:p>
          <a:p>
            <a:pPr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Bias in AI/ML models</a:t>
            </a:r>
            <a:endParaRPr lang="en-IN" sz="1600" dirty="0"/>
          </a:p>
          <a:p>
            <a:pPr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Lack of expertise  </a:t>
            </a:r>
            <a:endParaRPr lang="en-I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Raja Parisha Viralbhai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Integrated MSc.			Stream : Data Science			Year 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Patel Jimil Mitesh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Integrated MSc. 		                            Stream : Data Science			Year : IV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Solanki Prachi Piyushbhai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Integrated MSc. 		     	Stream : Data Science			Year : IV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Patel Shreni Pranav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Integrated MSc. 			Stream : Data Science			Year : IV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Patel Urva Nalinkumar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Integrated MSc. 			Stream : Data Science			Year : IV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Valand Ronak Kalpeshbhai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Integrated MSc. 			Stream : Data Science	 		Year : IV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 Asit Pandit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/>
              <a:t>Category : Industry			Expertise : AIML		Domain Experience (in years):    5+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535</Words>
  <Application>Microsoft Office PowerPoint</Application>
  <PresentationFormat>Widescreen</PresentationFormat>
  <Paragraphs>64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Libre Franklin</vt:lpstr>
      <vt:lpstr>Wingdings</vt:lpstr>
      <vt:lpstr>Arial</vt:lpstr>
      <vt:lpstr>Franklin Gothic</vt:lpstr>
      <vt:lpstr>Calibri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Parisha Raja</cp:lastModifiedBy>
  <cp:revision>9</cp:revision>
  <dcterms:created xsi:type="dcterms:W3CDTF">2022-02-11T07:14:46Z</dcterms:created>
  <dcterms:modified xsi:type="dcterms:W3CDTF">2023-09-27T06:37:30Z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